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65" r:id="rId2"/>
  </p:sldMasterIdLst>
  <p:notesMasterIdLst>
    <p:notesMasterId r:id="rId76"/>
  </p:notesMasterIdLst>
  <p:handoutMasterIdLst>
    <p:handoutMasterId r:id="rId77"/>
  </p:handoutMasterIdLst>
  <p:sldIdLst>
    <p:sldId id="413" r:id="rId3"/>
    <p:sldId id="414" r:id="rId4"/>
    <p:sldId id="415" r:id="rId5"/>
    <p:sldId id="416" r:id="rId6"/>
    <p:sldId id="445" r:id="rId7"/>
    <p:sldId id="417" r:id="rId8"/>
    <p:sldId id="418" r:id="rId9"/>
    <p:sldId id="419" r:id="rId10"/>
    <p:sldId id="420" r:id="rId11"/>
    <p:sldId id="446" r:id="rId12"/>
    <p:sldId id="447" r:id="rId13"/>
    <p:sldId id="266" r:id="rId14"/>
    <p:sldId id="267" r:id="rId15"/>
    <p:sldId id="348" r:id="rId16"/>
    <p:sldId id="365" r:id="rId17"/>
    <p:sldId id="347" r:id="rId18"/>
    <p:sldId id="421" r:id="rId19"/>
    <p:sldId id="422" r:id="rId20"/>
    <p:sldId id="349" r:id="rId21"/>
    <p:sldId id="370" r:id="rId22"/>
    <p:sldId id="423" r:id="rId23"/>
    <p:sldId id="390" r:id="rId24"/>
    <p:sldId id="366" r:id="rId25"/>
    <p:sldId id="389" r:id="rId26"/>
    <p:sldId id="350" r:id="rId27"/>
    <p:sldId id="351" r:id="rId28"/>
    <p:sldId id="391" r:id="rId29"/>
    <p:sldId id="424" r:id="rId30"/>
    <p:sldId id="352" r:id="rId31"/>
    <p:sldId id="353" r:id="rId32"/>
    <p:sldId id="392" r:id="rId33"/>
    <p:sldId id="393" r:id="rId34"/>
    <p:sldId id="394" r:id="rId35"/>
    <p:sldId id="354" r:id="rId36"/>
    <p:sldId id="355" r:id="rId37"/>
    <p:sldId id="356" r:id="rId38"/>
    <p:sldId id="425" r:id="rId39"/>
    <p:sldId id="426" r:id="rId40"/>
    <p:sldId id="427" r:id="rId41"/>
    <p:sldId id="374" r:id="rId42"/>
    <p:sldId id="375" r:id="rId43"/>
    <p:sldId id="428" r:id="rId44"/>
    <p:sldId id="448" r:id="rId45"/>
    <p:sldId id="359" r:id="rId46"/>
    <p:sldId id="395" r:id="rId47"/>
    <p:sldId id="429" r:id="rId48"/>
    <p:sldId id="360" r:id="rId49"/>
    <p:sldId id="407" r:id="rId50"/>
    <p:sldId id="409" r:id="rId51"/>
    <p:sldId id="450" r:id="rId52"/>
    <p:sldId id="451" r:id="rId53"/>
    <p:sldId id="361" r:id="rId54"/>
    <p:sldId id="397" r:id="rId55"/>
    <p:sldId id="380" r:id="rId56"/>
    <p:sldId id="431" r:id="rId57"/>
    <p:sldId id="362" r:id="rId58"/>
    <p:sldId id="432" r:id="rId59"/>
    <p:sldId id="363" r:id="rId60"/>
    <p:sldId id="433" r:id="rId61"/>
    <p:sldId id="434" r:id="rId62"/>
    <p:sldId id="435" r:id="rId63"/>
    <p:sldId id="436" r:id="rId64"/>
    <p:sldId id="364" r:id="rId65"/>
    <p:sldId id="398" r:id="rId66"/>
    <p:sldId id="437" r:id="rId67"/>
    <p:sldId id="438" r:id="rId68"/>
    <p:sldId id="453" r:id="rId69"/>
    <p:sldId id="439" r:id="rId70"/>
    <p:sldId id="440" r:id="rId71"/>
    <p:sldId id="441" r:id="rId72"/>
    <p:sldId id="442" r:id="rId73"/>
    <p:sldId id="443" r:id="rId74"/>
    <p:sldId id="444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FE"/>
    <a:srgbClr val="E9F9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8197F6-0254-445F-8AED-8FB78382EF8C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2040C8-FC36-4AD2-9C74-8A353DBD1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56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B95872-4AEE-442B-A1BC-1B5E6CFFB2A5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A71AC0-B37F-4A89-82FF-87D69A5DA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954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E83EDFF-F709-44A6-BE73-9E027CD1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6375-92A7-4EC5-A99A-D46F4F0B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751C-7AD1-47D7-A76A-58FA4D52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6-</a:t>
            </a:r>
            <a:fld id="{4644AD0B-D877-4AA4-991A-02E4A667E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598071F4-5152-4FF1-8268-DAD0845AF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FEE9BDE-8BEB-4E6E-87F0-76672895F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9A3716E-64CC-4844-808D-D5612C96B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E93879E-80F6-426F-88CC-26E259FEF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BA2770F0-C8E5-4960-AB27-A5206C240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D7D8BDFE-1FC1-4998-959D-DA6C5F855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6875889-33A3-4365-8ED0-7AB5E3B11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A141739-DC40-4789-9D46-5D963883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A6DD19EC-432E-4130-93D8-F261D3F38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72EB910-B0F0-471F-AF54-44A65B79E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1F4836F-FF5C-41CA-95D6-7533E37B8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E1C9FF86-86A4-4F9A-AEF4-8167F736B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48F764B-5EB1-4ACF-85C4-BE5DC5DC0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BB5B-937B-4EE0-8065-F6BE7090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D25D-1F71-4808-9CDA-B9D9743AE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A512-BBF3-4CC4-B2A1-C5561650F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F1E9586-EE5D-4434-B051-70F11C1A2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118A-2750-4035-89F2-66680480E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791B-2885-4C7C-86D7-636A379E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39E49017-883D-4989-8DFA-E3D718149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5" r:id="rId2"/>
    <p:sldLayoutId id="2147483884" r:id="rId3"/>
    <p:sldLayoutId id="2147483889" r:id="rId4"/>
    <p:sldLayoutId id="2147483890" r:id="rId5"/>
    <p:sldLayoutId id="2147483891" r:id="rId6"/>
    <p:sldLayoutId id="2147483883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9-</a:t>
            </a:r>
            <a:fld id="{BCD748CA-67AE-4F8C-9452-890B8624F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888" r:id="rId6"/>
    <p:sldLayoutId id="2147483887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2218258"/>
          </a:xfrm>
        </p:spPr>
        <p:txBody>
          <a:bodyPr>
            <a:normAutofit/>
          </a:bodyPr>
          <a:lstStyle/>
          <a:p>
            <a:r>
              <a:rPr lang="en-US" dirty="0" smtClean="0"/>
              <a:t>Chapter 8</a:t>
            </a:r>
            <a:br>
              <a:rPr lang="en-US" dirty="0" smtClean="0"/>
            </a:br>
            <a:r>
              <a:rPr lang="en-US" dirty="0" err="1" smtClean="0"/>
              <a:t>Trendlines</a:t>
            </a:r>
            <a:r>
              <a:rPr lang="en-US" dirty="0" smtClean="0"/>
              <a:t> and Regression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708920"/>
            <a:ext cx="5472608" cy="3511810"/>
          </a:xfrm>
          <a:prstGeom prst="rect">
            <a:avLst/>
          </a:prstGeom>
        </p:spPr>
      </p:pic>
      <p:pic>
        <p:nvPicPr>
          <p:cNvPr id="6" name="Picture 5" descr="Cover Graph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506" y="116632"/>
            <a:ext cx="1754491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1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r>
              <a:rPr lang="en-US" dirty="0" smtClean="0"/>
              <a:t> value </a:t>
            </a:r>
            <a:r>
              <a:rPr lang="en-US" dirty="0"/>
              <a:t>will continue to increase as the order of the polynomial increases; that is, a 4th order polynomial will provide a better fit than a 3rd order, and so on.  </a:t>
            </a:r>
            <a:endParaRPr lang="en-US" dirty="0" smtClean="0"/>
          </a:p>
          <a:p>
            <a:r>
              <a:rPr lang="en-US" dirty="0" smtClean="0"/>
              <a:t>Higher </a:t>
            </a:r>
            <a:r>
              <a:rPr lang="en-US" dirty="0"/>
              <a:t>order polynomials will generally not be very smooth and will be difficult to interpret visually.  </a:t>
            </a:r>
            <a:endParaRPr lang="en-US" dirty="0" smtClean="0"/>
          </a:p>
          <a:p>
            <a:pPr lvl="1"/>
            <a:r>
              <a:rPr lang="en-US" dirty="0" smtClean="0"/>
              <a:t>Thus</a:t>
            </a:r>
            <a:r>
              <a:rPr lang="en-US" dirty="0"/>
              <a:t>, we don't recommend going beyond a third-order polynomial when fitting data.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your eye to make a good judgment!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 About Polynomials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65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Regression analysis </a:t>
            </a:r>
            <a:r>
              <a:rPr lang="en-US" dirty="0" smtClean="0"/>
              <a:t>is a tool for building mathematical and statistical models that characterize relationships between a dependent (ratio) variable and one or more independent, or explanatory variables (ratio or categorical), all of which are numerical.</a:t>
            </a:r>
          </a:p>
          <a:p>
            <a:pPr eaLnBrk="1" hangingPunct="1"/>
            <a:r>
              <a:rPr lang="en-US" b="1" dirty="0" smtClean="0"/>
              <a:t>Simple linear regression</a:t>
            </a:r>
            <a:r>
              <a:rPr lang="en-US" dirty="0" smtClean="0"/>
              <a:t> involves a single independent variable.</a:t>
            </a:r>
          </a:p>
          <a:p>
            <a:pPr eaLnBrk="1" hangingPunct="1"/>
            <a:r>
              <a:rPr lang="en-US" b="1" dirty="0" smtClean="0"/>
              <a:t>Multiple regression </a:t>
            </a:r>
            <a:r>
              <a:rPr lang="en-US" dirty="0" smtClean="0"/>
              <a:t>involves two or more independent variables.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Analysis</a:t>
            </a:r>
            <a:endParaRPr lang="en-US" sz="32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7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931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Finds a linear relationship between: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one independent variable </a:t>
            </a: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dirty="0" smtClean="0">
                <a:ea typeface="+mn-ea"/>
                <a:cs typeface="+mn-cs"/>
              </a:rPr>
              <a:t>  and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one dependent variable </a:t>
            </a:r>
            <a:r>
              <a:rPr lang="en-US" i="1" dirty="0" smtClean="0">
                <a:ea typeface="+mn-ea"/>
                <a:cs typeface="+mn-cs"/>
              </a:rPr>
              <a:t>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First prepare a scatter plot to verify the data has a linear trend.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alternative approaches if the data is not linear.  </a:t>
            </a:r>
            <a:endParaRPr lang="en-US" i="1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Simple Linear Regression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4032250"/>
            <a:ext cx="7172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8.3: </a:t>
            </a:r>
            <a:r>
              <a:rPr lang="en-US" sz="3200" i="1" dirty="0" smtClean="0">
                <a:ea typeface="+mj-ea"/>
                <a:cs typeface="+mj-cs"/>
              </a:rPr>
              <a:t>Home Market Value </a:t>
            </a:r>
            <a:r>
              <a:rPr lang="en-US" sz="3200" dirty="0" smtClean="0">
                <a:ea typeface="+mj-ea"/>
                <a:cs typeface="+mj-cs"/>
              </a:rPr>
              <a:t>Data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3801" name="TextBox 2"/>
          <p:cNvSpPr txBox="1">
            <a:spLocks noChangeArrowheads="1"/>
          </p:cNvSpPr>
          <p:nvPr/>
        </p:nvSpPr>
        <p:spPr bwMode="auto">
          <a:xfrm>
            <a:off x="539552" y="1340768"/>
            <a:ext cx="41084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700" dirty="0"/>
              <a:t>Size of a house is typically related to its market value.</a:t>
            </a:r>
          </a:p>
          <a:p>
            <a:pPr>
              <a:spcBef>
                <a:spcPts val="1200"/>
              </a:spcBef>
            </a:pPr>
            <a:r>
              <a:rPr lang="en-US" sz="2700" i="1" dirty="0"/>
              <a:t>X</a:t>
            </a:r>
            <a:r>
              <a:rPr lang="en-US" sz="2700" dirty="0"/>
              <a:t> = square footage</a:t>
            </a:r>
          </a:p>
          <a:p>
            <a:r>
              <a:rPr lang="en-US" sz="2700" i="1" dirty="0"/>
              <a:t>Y</a:t>
            </a:r>
            <a:r>
              <a:rPr lang="en-US" sz="2700" dirty="0"/>
              <a:t> = market value ($)</a:t>
            </a:r>
          </a:p>
          <a:p>
            <a:pPr>
              <a:spcBef>
                <a:spcPts val="1200"/>
              </a:spcBef>
            </a:pPr>
            <a:r>
              <a:rPr lang="en-US" sz="2700" dirty="0"/>
              <a:t>The scatter plot of the full data set (42 homes) indicates a linear trend.</a:t>
            </a:r>
          </a:p>
        </p:txBody>
      </p:sp>
      <p:pic>
        <p:nvPicPr>
          <p:cNvPr id="2" name="Picture 1" descr="BA2-Figure-8.6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268760"/>
            <a:ext cx="2961673" cy="2107952"/>
          </a:xfrm>
          <a:prstGeom prst="rect">
            <a:avLst/>
          </a:prstGeom>
        </p:spPr>
      </p:pic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717032"/>
            <a:ext cx="3767328" cy="2292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90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 value =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+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× square feet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Two possible lines are shown below.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Line A is clearly a better fit to the data.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We want to determine the best regression line.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Finding the Best-Fitting Regression Line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204864"/>
            <a:ext cx="4208048" cy="255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5820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Market value = 32,673 + $35.036 × square feet</a:t>
            </a:r>
          </a:p>
          <a:p>
            <a:pPr lvl="1"/>
            <a:r>
              <a:rPr lang="en-US" sz="2000" dirty="0" smtClean="0"/>
              <a:t>The estimated market </a:t>
            </a:r>
            <a:r>
              <a:rPr lang="en-US" sz="2000" dirty="0"/>
              <a:t>value of a home with 2,200 square feet would </a:t>
            </a:r>
            <a:r>
              <a:rPr lang="en-US" sz="2000" dirty="0" smtClean="0"/>
              <a:t>be: </a:t>
            </a:r>
            <a:r>
              <a:rPr lang="fi-FI" sz="2000" dirty="0" err="1" smtClean="0"/>
              <a:t>market</a:t>
            </a:r>
            <a:r>
              <a:rPr lang="fi-FI" sz="2000" dirty="0" smtClean="0"/>
              <a:t> </a:t>
            </a:r>
            <a:r>
              <a:rPr lang="fi-FI" sz="2000" dirty="0" err="1"/>
              <a:t>value</a:t>
            </a:r>
            <a:r>
              <a:rPr lang="fi-FI" sz="2000" dirty="0"/>
              <a:t> </a:t>
            </a:r>
            <a:r>
              <a:rPr lang="fi-FI" sz="2000" dirty="0" smtClean="0"/>
              <a:t>= </a:t>
            </a:r>
            <a:r>
              <a:rPr lang="fi-FI" sz="2000" dirty="0"/>
              <a:t>$32,673 </a:t>
            </a:r>
            <a:r>
              <a:rPr lang="fi-FI" sz="2000" dirty="0" smtClean="0"/>
              <a:t>+ </a:t>
            </a:r>
            <a:r>
              <a:rPr lang="fi-FI" sz="2000" dirty="0"/>
              <a:t>$35.036 </a:t>
            </a:r>
            <a:r>
              <a:rPr lang="fi-FI" sz="2000" dirty="0" smtClean="0"/>
              <a:t>× </a:t>
            </a:r>
            <a:r>
              <a:rPr lang="fi-FI" sz="2000" dirty="0"/>
              <a:t>2,200 </a:t>
            </a:r>
            <a:r>
              <a:rPr lang="fi-FI" sz="2000" dirty="0" smtClean="0"/>
              <a:t>= </a:t>
            </a:r>
            <a:r>
              <a:rPr lang="fi-FI" sz="2000" dirty="0"/>
              <a:t>$109,752</a:t>
            </a:r>
            <a:endParaRPr lang="en-US" sz="2000" dirty="0"/>
          </a:p>
          <a:p>
            <a:pPr lvl="1"/>
            <a:endParaRPr lang="en-US" sz="2000" dirty="0"/>
          </a:p>
          <a:p>
            <a:pPr eaLnBrk="1" hangingPunct="1"/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8.4: Using Excel to Find the Best Regression Line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5868144" y="3140968"/>
            <a:ext cx="2786063" cy="275431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100" dirty="0"/>
              <a:t>The regression model explains variation in market value  due to size of the home.  </a:t>
            </a:r>
          </a:p>
          <a:p>
            <a:pPr>
              <a:spcBef>
                <a:spcPts val="600"/>
              </a:spcBef>
            </a:pPr>
            <a:r>
              <a:rPr lang="en-US" sz="2100" dirty="0"/>
              <a:t>It provides better estimates of market value than simply using the average.</a:t>
            </a: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780928"/>
            <a:ext cx="5187696" cy="318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20480"/>
          </a:xfrm>
        </p:spPr>
        <p:txBody>
          <a:bodyPr>
            <a:noAutofit/>
          </a:bodyPr>
          <a:lstStyle/>
          <a:p>
            <a:pPr marL="566928" indent="-45720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Simple linear regression model:</a:t>
            </a:r>
          </a:p>
          <a:p>
            <a:pPr marL="566928" indent="-457200" eaLnBrk="1" fontAlgn="auto" hangingPunct="1">
              <a:spcAft>
                <a:spcPts val="0"/>
              </a:spcAft>
              <a:defRPr/>
            </a:pPr>
            <a:endParaRPr lang="en-US" sz="2400" dirty="0">
              <a:ea typeface="+mn-ea"/>
              <a:cs typeface="+mn-cs"/>
            </a:endParaRPr>
          </a:p>
          <a:p>
            <a:pPr marL="566928" indent="-457200" eaLnBrk="1" fontAlgn="auto" hangingPunct="1">
              <a:spcAft>
                <a:spcPts val="0"/>
              </a:spcAft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566928" indent="-45720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We estimate the parameters from the sample data:</a:t>
            </a:r>
          </a:p>
          <a:p>
            <a:pPr marL="566928" indent="-457200" eaLnBrk="1" fontAlgn="auto" hangingPunct="1">
              <a:spcAft>
                <a:spcPts val="0"/>
              </a:spcAft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566928" indent="-457200" eaLnBrk="1" fontAlgn="auto" hangingPunct="1">
              <a:spcAft>
                <a:spcPts val="0"/>
              </a:spcAft>
              <a:defRPr/>
            </a:pPr>
            <a:endParaRPr lang="en-US" sz="2400" dirty="0">
              <a:ea typeface="+mn-ea"/>
              <a:cs typeface="+mn-cs"/>
            </a:endParaRPr>
          </a:p>
          <a:p>
            <a:pPr marL="566928" indent="-457200" eaLnBrk="1" fontAlgn="auto" hangingPunct="1">
              <a:spcAft>
                <a:spcPts val="0"/>
              </a:spcAft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454025" indent="-338138"/>
            <a:r>
              <a:rPr lang="en-US" sz="2400" dirty="0" smtClean="0"/>
              <a:t>Let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 </a:t>
            </a:r>
            <a:r>
              <a:rPr lang="en-US" sz="2400" dirty="0" smtClean="0"/>
              <a:t>be </a:t>
            </a:r>
            <a:r>
              <a:rPr lang="en-US" sz="2400" dirty="0"/>
              <a:t>the value of the independent variable of the </a:t>
            </a:r>
            <a:r>
              <a:rPr lang="en-US" sz="2400" i="1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observation. When the value </a:t>
            </a:r>
            <a:r>
              <a:rPr lang="en-US" sz="2400" dirty="0" smtClean="0"/>
              <a:t>of the </a:t>
            </a:r>
            <a:r>
              <a:rPr lang="en-US" sz="2400" dirty="0"/>
              <a:t>independent variable is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/>
              <a:t>then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i="1" dirty="0"/>
              <a:t>b</a:t>
            </a:r>
            <a:r>
              <a:rPr lang="en-US" sz="2400" i="1" baseline="-25000" dirty="0"/>
              <a:t>0</a:t>
            </a:r>
            <a:r>
              <a:rPr lang="en-US" sz="2400" i="1" dirty="0"/>
              <a:t> + b</a:t>
            </a:r>
            <a:r>
              <a:rPr lang="en-US" sz="2400" i="1" baseline="-25000" dirty="0"/>
              <a:t>1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the estimated value of 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.</a:t>
            </a:r>
            <a:endParaRPr lang="en-US" sz="2400" dirty="0" smtClean="0">
              <a:ea typeface="+mn-ea"/>
              <a:cs typeface="+mn-cs"/>
            </a:endParaRPr>
          </a:p>
          <a:p>
            <a:pPr marL="566928" indent="-457200" eaLnBrk="1" fontAlgn="auto" hangingPunct="1">
              <a:spcAft>
                <a:spcPts val="0"/>
              </a:spcAft>
              <a:defRPr/>
            </a:pPr>
            <a:endParaRPr lang="en-US" sz="2400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u="sng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Least-Squares Regression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69088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852936"/>
            <a:ext cx="6870700" cy="825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02908" y="4731176"/>
            <a:ext cx="144016" cy="72008"/>
            <a:chOff x="3995936" y="5733256"/>
            <a:chExt cx="144016" cy="7200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995936" y="5733256"/>
              <a:ext cx="72008" cy="72008"/>
            </a:xfrm>
            <a:prstGeom prst="line">
              <a:avLst/>
            </a:prstGeom>
            <a:ln w="23241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067944" y="5733256"/>
              <a:ext cx="72008" cy="72008"/>
            </a:xfrm>
            <a:prstGeom prst="line">
              <a:avLst/>
            </a:prstGeom>
            <a:ln w="23241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Residuals are the observed errors associated with estimating the value of the dependent variable using the regression line: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Residuals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789040"/>
            <a:ext cx="3975178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852936"/>
            <a:ext cx="6731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4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best-fitting line </a:t>
            </a:r>
            <a:r>
              <a:rPr lang="en-US" sz="2400" dirty="0" smtClean="0"/>
              <a:t>minimizes the sum of squares of the residuals.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Excel functions:</a:t>
            </a:r>
          </a:p>
          <a:p>
            <a:pPr lvl="1"/>
            <a:r>
              <a:rPr lang="en-US" sz="2000" dirty="0" smtClean="0">
                <a:solidFill>
                  <a:srgbClr val="39639D"/>
                </a:solidFill>
              </a:rPr>
              <a:t>=INTERCEPT(</a:t>
            </a:r>
            <a:r>
              <a:rPr lang="en-US" sz="2000" i="1" dirty="0" err="1">
                <a:solidFill>
                  <a:srgbClr val="39639D"/>
                </a:solidFill>
              </a:rPr>
              <a:t>known_y’s</a:t>
            </a:r>
            <a:r>
              <a:rPr lang="en-US" sz="2000" i="1" dirty="0">
                <a:solidFill>
                  <a:srgbClr val="39639D"/>
                </a:solidFill>
              </a:rPr>
              <a:t>, </a:t>
            </a:r>
            <a:r>
              <a:rPr lang="en-US" sz="2000" i="1" dirty="0" err="1" smtClean="0">
                <a:solidFill>
                  <a:srgbClr val="39639D"/>
                </a:solidFill>
              </a:rPr>
              <a:t>known_x’s</a:t>
            </a:r>
            <a:r>
              <a:rPr lang="en-US" sz="2000" dirty="0" smtClean="0">
                <a:solidFill>
                  <a:srgbClr val="39639D"/>
                </a:solidFill>
              </a:rPr>
              <a:t>) </a:t>
            </a:r>
          </a:p>
          <a:p>
            <a:pPr lvl="1"/>
            <a:r>
              <a:rPr lang="en-US" sz="2000" dirty="0" smtClean="0">
                <a:solidFill>
                  <a:srgbClr val="39639D"/>
                </a:solidFill>
              </a:rPr>
              <a:t>=SLOPE</a:t>
            </a:r>
            <a:r>
              <a:rPr lang="en-US" sz="2000" dirty="0">
                <a:solidFill>
                  <a:srgbClr val="39639D"/>
                </a:solidFill>
              </a:rPr>
              <a:t>(</a:t>
            </a:r>
            <a:r>
              <a:rPr lang="en-US" sz="2000" i="1" dirty="0" err="1">
                <a:solidFill>
                  <a:srgbClr val="39639D"/>
                </a:solidFill>
              </a:rPr>
              <a:t>known_y’s</a:t>
            </a:r>
            <a:r>
              <a:rPr lang="en-US" sz="2000" i="1" dirty="0">
                <a:solidFill>
                  <a:srgbClr val="39639D"/>
                </a:solidFill>
              </a:rPr>
              <a:t>, </a:t>
            </a:r>
            <a:r>
              <a:rPr lang="en-US" sz="2000" i="1" dirty="0" err="1" smtClean="0">
                <a:solidFill>
                  <a:srgbClr val="39639D"/>
                </a:solidFill>
              </a:rPr>
              <a:t>known_x’s</a:t>
            </a:r>
            <a:r>
              <a:rPr lang="en-US" sz="2000" dirty="0" smtClean="0">
                <a:solidFill>
                  <a:srgbClr val="39639D"/>
                </a:solidFill>
              </a:rPr>
              <a:t>)</a:t>
            </a:r>
            <a:endParaRPr lang="en-US" sz="2000" dirty="0">
              <a:solidFill>
                <a:srgbClr val="39639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Regression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48880"/>
            <a:ext cx="5544616" cy="702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12976"/>
            <a:ext cx="4608512" cy="14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30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7139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Slope = </a:t>
            </a:r>
            <a:r>
              <a:rPr lang="en-US" i="1" dirty="0">
                <a:ea typeface="+mn-ea"/>
                <a:cs typeface="+mn-cs"/>
              </a:rPr>
              <a:t>b</a:t>
            </a:r>
            <a:r>
              <a:rPr lang="en-US" baseline="-25000" dirty="0">
                <a:ea typeface="+mn-ea"/>
                <a:cs typeface="+mn-cs"/>
              </a:rPr>
              <a:t>1 </a:t>
            </a:r>
            <a:r>
              <a:rPr lang="en-US" dirty="0" smtClean="0">
                <a:ea typeface="+mn-ea"/>
                <a:cs typeface="+mn-cs"/>
              </a:rPr>
              <a:t>= 35.036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=SLOPE(C4:C45, B4:B45)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Intercept =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baseline="-25000" dirty="0" smtClean="0">
                <a:ea typeface="+mn-ea"/>
                <a:cs typeface="+mn-cs"/>
              </a:rPr>
              <a:t>0 </a:t>
            </a:r>
            <a:r>
              <a:rPr lang="en-US" dirty="0">
                <a:ea typeface="+mn-ea"/>
                <a:cs typeface="+mn-cs"/>
              </a:rPr>
              <a:t>= 32,673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</a:t>
            </a:r>
            <a:r>
              <a:rPr lang="en-US" dirty="0">
                <a:ea typeface="+mn-ea"/>
                <a:cs typeface="+mn-cs"/>
              </a:rPr>
              <a:t>INTERCEPT(C4:C45, B4:B45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365760" indent="-256032" eaLnBrk="1" fontAlgn="auto" hangingPunct="1">
              <a:spcBef>
                <a:spcPts val="1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Estimate </a:t>
            </a:r>
            <a:r>
              <a:rPr lang="en-US" i="1" dirty="0" smtClean="0">
                <a:ea typeface="+mn-ea"/>
                <a:cs typeface="+mn-cs"/>
              </a:rPr>
              <a:t>Y</a:t>
            </a:r>
            <a:r>
              <a:rPr lang="en-US" dirty="0" smtClean="0">
                <a:ea typeface="+mn-ea"/>
                <a:cs typeface="+mn-cs"/>
              </a:rPr>
              <a:t> when </a:t>
            </a:r>
            <a:r>
              <a:rPr lang="en-US" i="1" dirty="0" smtClean="0">
                <a:ea typeface="+mn-ea"/>
                <a:cs typeface="+mn-cs"/>
              </a:rPr>
              <a:t>X </a:t>
            </a:r>
            <a:r>
              <a:rPr lang="en-US" dirty="0" smtClean="0">
                <a:ea typeface="+mn-ea"/>
                <a:cs typeface="+mn-cs"/>
              </a:rPr>
              <a:t>= 1750 square feet</a:t>
            </a:r>
          </a:p>
          <a:p>
            <a:pPr marL="109728" indent="0" eaLnBrk="1" fontAlgn="auto" hangingPunct="1"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  <a:sym typeface="Wingdings" pitchFamily="2" charset="2"/>
              </a:rPr>
              <a:t>   </a:t>
            </a:r>
            <a:r>
              <a:rPr lang="en-US" i="1" dirty="0" smtClean="0">
                <a:ea typeface="+mn-ea"/>
                <a:cs typeface="+mn-cs"/>
                <a:sym typeface="Wingdings" pitchFamily="2" charset="2"/>
              </a:rPr>
              <a:t>Y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 = 32,673 + 35.036(1750) = $93,986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=TREND(C4:C45</a:t>
            </a:r>
            <a:r>
              <a:rPr lang="en-US" dirty="0">
                <a:ea typeface="+mn-ea"/>
                <a:cs typeface="+mn-cs"/>
              </a:rPr>
              <a:t>, </a:t>
            </a:r>
            <a:r>
              <a:rPr lang="en-US" dirty="0" smtClean="0">
                <a:ea typeface="+mn-ea"/>
                <a:cs typeface="+mn-cs"/>
              </a:rPr>
              <a:t>B4:B45, 1750)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8.5: Using Excel Functions to Find Least-Squares Coefficients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938079" y="4200392"/>
            <a:ext cx="29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^</a:t>
            </a:r>
          </a:p>
        </p:txBody>
      </p:sp>
      <p:pic>
        <p:nvPicPr>
          <p:cNvPr id="4" name="Picture 3" descr="BA2-Figure-8.6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628800"/>
            <a:ext cx="2832795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27984"/>
          </a:xfrm>
        </p:spPr>
        <p:txBody>
          <a:bodyPr/>
          <a:lstStyle/>
          <a:p>
            <a:pPr eaLnBrk="1" hangingPunct="1"/>
            <a:r>
              <a:rPr lang="en-US" dirty="0" smtClean="0"/>
              <a:t>Create charts to better understand data sets.</a:t>
            </a:r>
          </a:p>
          <a:p>
            <a:pPr eaLnBrk="1" hangingPunct="1"/>
            <a:r>
              <a:rPr lang="en-US" dirty="0" smtClean="0"/>
              <a:t>For cross-sectional data, use a scatter chart.</a:t>
            </a:r>
          </a:p>
          <a:p>
            <a:pPr eaLnBrk="1" hangingPunct="1"/>
            <a:r>
              <a:rPr lang="en-US" dirty="0" smtClean="0"/>
              <a:t>For time series data, use a line chart.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Modeling Relationships and Trends in Data</a:t>
            </a:r>
            <a:endParaRPr lang="en-US" sz="32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525963"/>
          </a:xfrm>
        </p:spPr>
        <p:txBody>
          <a:bodyPr>
            <a:noAutofit/>
          </a:bodyPr>
          <a:lstStyle/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Data &gt; Data Analysis &gt;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Regression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Input Y Range </a:t>
            </a:r>
            <a:r>
              <a:rPr lang="en-US" sz="2400" dirty="0" smtClean="0">
                <a:ea typeface="+mn-ea"/>
                <a:cs typeface="+mn-cs"/>
              </a:rPr>
              <a:t>(with header)</a:t>
            </a:r>
            <a:r>
              <a:rPr lang="en-US" sz="2400" i="1" dirty="0" smtClean="0">
                <a:ea typeface="+mn-ea"/>
                <a:cs typeface="+mn-cs"/>
              </a:rPr>
              <a:t>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Input X Range </a:t>
            </a:r>
            <a:r>
              <a:rPr lang="en-US" sz="2400" dirty="0" smtClean="0">
                <a:ea typeface="+mn-ea"/>
                <a:cs typeface="+mn-cs"/>
              </a:rPr>
              <a:t>(with header)</a:t>
            </a:r>
            <a:endParaRPr lang="en-US" sz="2400" i="1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Check</a:t>
            </a:r>
            <a:r>
              <a:rPr lang="en-US" sz="2400" i="1" dirty="0" smtClean="0">
                <a:ea typeface="+mn-ea"/>
                <a:cs typeface="+mn-cs"/>
              </a:rPr>
              <a:t> Labels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2400" i="1" dirty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Excel outputs a table with many useful regression statistics.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Simple Linear Regression With Excel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BA2-Figure-8.1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268760"/>
            <a:ext cx="46355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Home Market Value </a:t>
            </a:r>
            <a:r>
              <a:rPr lang="en-US" dirty="0" smtClean="0"/>
              <a:t>Regression Results</a:t>
            </a:r>
            <a:endParaRPr lang="en-US" dirty="0"/>
          </a:p>
        </p:txBody>
      </p:sp>
      <p:pic>
        <p:nvPicPr>
          <p:cNvPr id="6" name="Picture 5" descr="BA2-Figure-8.12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84784"/>
            <a:ext cx="85471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442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691063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a typeface="+mn-ea"/>
                <a:cs typeface="+mn-cs"/>
              </a:rPr>
              <a:t>Multiple R </a:t>
            </a:r>
            <a:r>
              <a:rPr lang="en-US" dirty="0" smtClean="0">
                <a:ea typeface="+mn-ea"/>
                <a:cs typeface="+mn-cs"/>
              </a:rPr>
              <a:t>- | </a:t>
            </a:r>
            <a:r>
              <a:rPr lang="en-US" i="1" dirty="0" smtClean="0">
                <a:ea typeface="+mn-ea"/>
                <a:cs typeface="+mn-cs"/>
              </a:rPr>
              <a:t>r </a:t>
            </a:r>
            <a:r>
              <a:rPr lang="en-US" dirty="0" smtClean="0">
                <a:ea typeface="+mn-ea"/>
                <a:cs typeface="+mn-cs"/>
              </a:rPr>
              <a:t>|, where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is the sample correlation coefficient. The value of</a:t>
            </a:r>
            <a:r>
              <a:rPr lang="en-US" i="1" dirty="0" smtClean="0">
                <a:ea typeface="+mn-ea"/>
                <a:cs typeface="+mn-cs"/>
              </a:rPr>
              <a:t> r</a:t>
            </a:r>
            <a:r>
              <a:rPr lang="en-US" dirty="0" smtClean="0">
                <a:ea typeface="+mn-ea"/>
                <a:cs typeface="+mn-cs"/>
              </a:rPr>
              <a:t> varies from -1 to +1 (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is negative if slope is negative)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a typeface="+mn-ea"/>
                <a:cs typeface="+mn-cs"/>
              </a:rPr>
              <a:t>R Square </a:t>
            </a:r>
            <a:r>
              <a:rPr lang="en-US" dirty="0" smtClean="0">
                <a:ea typeface="+mn-ea"/>
                <a:cs typeface="+mn-cs"/>
              </a:rPr>
              <a:t>- coefficient of determination,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baseline="30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, which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varies from 0 (no fit) to 1 (perfect fit)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a typeface="+mn-ea"/>
                <a:cs typeface="+mn-cs"/>
              </a:rPr>
              <a:t>Adjusted R Square </a:t>
            </a:r>
            <a:r>
              <a:rPr lang="en-US" dirty="0" smtClean="0">
                <a:ea typeface="+mn-ea"/>
                <a:cs typeface="+mn-cs"/>
              </a:rPr>
              <a:t>- adjusts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baseline="30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for sample size and number of </a:t>
            </a:r>
            <a:r>
              <a:rPr lang="en-US" i="1" dirty="0" smtClean="0">
                <a:ea typeface="+mn-ea"/>
                <a:cs typeface="+mn-cs"/>
              </a:rPr>
              <a:t>X </a:t>
            </a:r>
            <a:r>
              <a:rPr lang="en-US" dirty="0" smtClean="0">
                <a:ea typeface="+mn-ea"/>
                <a:cs typeface="+mn-cs"/>
              </a:rPr>
              <a:t>variables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a typeface="+mn-ea"/>
                <a:cs typeface="+mn-cs"/>
              </a:rPr>
              <a:t>Standard Error </a:t>
            </a:r>
            <a:r>
              <a:rPr lang="en-US" dirty="0" smtClean="0">
                <a:ea typeface="+mn-ea"/>
                <a:cs typeface="+mn-cs"/>
              </a:rPr>
              <a:t>- variability between observed and  predicted </a:t>
            </a:r>
            <a:r>
              <a:rPr lang="en-US" i="1" dirty="0" smtClean="0">
                <a:ea typeface="+mn-ea"/>
                <a:cs typeface="+mn-cs"/>
              </a:rPr>
              <a:t>Y</a:t>
            </a:r>
            <a:r>
              <a:rPr lang="en-US" dirty="0" smtClean="0">
                <a:ea typeface="+mn-ea"/>
                <a:cs typeface="+mn-cs"/>
              </a:rPr>
              <a:t> values. </a:t>
            </a:r>
            <a:r>
              <a:rPr lang="en-US" dirty="0"/>
              <a:t>This is formally called the </a:t>
            </a:r>
            <a:r>
              <a:rPr lang="en-US" b="1" dirty="0"/>
              <a:t>standard error of the </a:t>
            </a:r>
            <a:r>
              <a:rPr lang="en-US" b="1" dirty="0" smtClean="0"/>
              <a:t>estimate</a:t>
            </a:r>
            <a:r>
              <a:rPr lang="en-US" dirty="0" smtClean="0"/>
              <a:t>, </a:t>
            </a:r>
            <a:r>
              <a:rPr lang="en-US" b="1" i="1" dirty="0" smtClean="0"/>
              <a:t>S</a:t>
            </a:r>
            <a:r>
              <a:rPr lang="en-US" b="1" i="1" baseline="-25000" dirty="0" smtClean="0"/>
              <a:t>YX</a:t>
            </a:r>
            <a:r>
              <a:rPr lang="en-US" dirty="0" smtClean="0"/>
              <a:t>.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Statistics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8.6: Interpreting Regression Statistics for Simple Linear Regression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BA2-Figure-8.12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33" y="1628800"/>
            <a:ext cx="8517456" cy="4176464"/>
          </a:xfrm>
          <a:prstGeom prst="rect">
            <a:avLst/>
          </a:prstGeom>
        </p:spPr>
      </p:pic>
      <p:sp>
        <p:nvSpPr>
          <p:cNvPr id="41991" name="TextBox 2"/>
          <p:cNvSpPr txBox="1">
            <a:spLocks noChangeArrowheads="1"/>
          </p:cNvSpPr>
          <p:nvPr/>
        </p:nvSpPr>
        <p:spPr bwMode="auto">
          <a:xfrm>
            <a:off x="3851920" y="2204864"/>
            <a:ext cx="4572000" cy="12763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53% of the variation in home market values can be explained by home size.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The standard error of $7287 is less than standard deviation (not shown) of $10,553.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371475" y="1556792"/>
            <a:ext cx="8229600" cy="418837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dirty="0" smtClean="0"/>
              <a:t>ANOVA conducts an </a:t>
            </a:r>
            <a:r>
              <a:rPr lang="en-US" i="1" dirty="0" smtClean="0"/>
              <a:t>F</a:t>
            </a:r>
            <a:r>
              <a:rPr lang="en-US" dirty="0" smtClean="0"/>
              <a:t>-test to determine whether variation in </a:t>
            </a:r>
            <a:r>
              <a:rPr lang="en-US" i="1" dirty="0" smtClean="0"/>
              <a:t>Y</a:t>
            </a:r>
            <a:r>
              <a:rPr lang="en-US" dirty="0" smtClean="0"/>
              <a:t> is due to varying levels of </a:t>
            </a:r>
            <a:r>
              <a:rPr lang="en-US" i="1" dirty="0" smtClean="0"/>
              <a:t>X.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dirty="0" smtClean="0"/>
              <a:t>ANOVA is used to test for </a:t>
            </a:r>
            <a:r>
              <a:rPr lang="en-US" i="1" dirty="0" smtClean="0"/>
              <a:t>significance of regression: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dirty="0" smtClean="0"/>
              <a:t>    H</a:t>
            </a:r>
            <a:r>
              <a:rPr lang="en-US" i="1" baseline="-25000" dirty="0" smtClean="0"/>
              <a:t>0</a:t>
            </a:r>
            <a:r>
              <a:rPr lang="en-US" i="1" dirty="0" smtClean="0"/>
              <a:t>: </a:t>
            </a:r>
            <a:r>
              <a:rPr lang="en-US" dirty="0" smtClean="0"/>
              <a:t>population slope coefficient = 0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 dirty="0" smtClean="0"/>
              <a:t>    H</a:t>
            </a:r>
            <a:r>
              <a:rPr lang="en-US" i="1" baseline="-25000" dirty="0" smtClean="0"/>
              <a:t>1</a:t>
            </a:r>
            <a:r>
              <a:rPr lang="en-US" i="1" dirty="0" smtClean="0"/>
              <a:t>: </a:t>
            </a:r>
            <a:r>
              <a:rPr lang="en-US" dirty="0" smtClean="0"/>
              <a:t>population slope coefficient 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≠</a:t>
            </a:r>
            <a:r>
              <a:rPr lang="en-US" dirty="0" smtClean="0"/>
              <a:t> 0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dirty="0" smtClean="0"/>
              <a:t>Excel reports the </a:t>
            </a:r>
            <a:r>
              <a:rPr lang="en-US" i="1" dirty="0" smtClean="0"/>
              <a:t>p</a:t>
            </a:r>
            <a:r>
              <a:rPr lang="en-US" dirty="0" smtClean="0"/>
              <a:t>-value (</a:t>
            </a:r>
            <a:r>
              <a:rPr lang="en-US" i="1" dirty="0" smtClean="0"/>
              <a:t>Significance F</a:t>
            </a:r>
            <a:r>
              <a:rPr lang="en-US" dirty="0" smtClean="0"/>
              <a:t>).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dirty="0" smtClean="0"/>
              <a:t>Rejecting </a:t>
            </a:r>
            <a:r>
              <a:rPr lang="en-US" i="1" dirty="0" smtClean="0"/>
              <a:t>H</a:t>
            </a:r>
            <a:r>
              <a:rPr lang="en-US" i="1" baseline="-25000" dirty="0" smtClean="0"/>
              <a:t>0 </a:t>
            </a:r>
            <a:r>
              <a:rPr lang="en-US" dirty="0" smtClean="0"/>
              <a:t>indicates that </a:t>
            </a:r>
            <a:r>
              <a:rPr lang="en-US" i="1" dirty="0" smtClean="0"/>
              <a:t>X</a:t>
            </a:r>
            <a:r>
              <a:rPr lang="en-US" dirty="0" smtClean="0"/>
              <a:t> explains variation in </a:t>
            </a:r>
            <a:r>
              <a:rPr lang="en-US" i="1" dirty="0" smtClean="0"/>
              <a:t>Y</a:t>
            </a:r>
            <a:r>
              <a:rPr lang="en-US" dirty="0" smtClean="0"/>
              <a:t>.</a:t>
            </a:r>
          </a:p>
          <a:p>
            <a:pPr eaLnBrk="1" hangingPunct="1">
              <a:buFont typeface="Wingdings 3" pitchFamily="-7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as Analysis of Variance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381000" y="1484784"/>
            <a:ext cx="8364538" cy="4350866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sz="2400" dirty="0" smtClean="0"/>
              <a:t>			 Home size is </a:t>
            </a:r>
            <a:r>
              <a:rPr lang="en-US" sz="2400" u="sng" dirty="0" smtClean="0"/>
              <a:t>not</a:t>
            </a:r>
            <a:r>
              <a:rPr lang="en-US" sz="2400" dirty="0" smtClean="0"/>
              <a:t> a significant variable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z="2400" dirty="0" smtClean="0"/>
              <a:t>                     Home size is a significant variable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i="1" dirty="0" smtClean="0"/>
              <a:t>p</a:t>
            </a:r>
            <a:r>
              <a:rPr lang="en-US" sz="2400" dirty="0" smtClean="0"/>
              <a:t>-value = 3.798 x 10</a:t>
            </a:r>
            <a:r>
              <a:rPr lang="en-US" sz="2400" baseline="30000" dirty="0" smtClean="0"/>
              <a:t>-8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/>
              <a:t>Reject 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The slope is not equal to zero. Using a linear relationship, home size is a significant variable in explaining variation in market value. 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8.7: Interpreting Significance of Regression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556792"/>
            <a:ext cx="14406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A2-Figure-8.12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933056"/>
            <a:ext cx="5317609" cy="2607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An alternate method for testing whether a slope or intercept is zero is to use a t-test: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Excel provides the </a:t>
            </a:r>
            <a:r>
              <a:rPr lang="en-US" sz="2400" i="1" dirty="0" smtClean="0">
                <a:ea typeface="+mn-ea"/>
                <a:cs typeface="+mn-cs"/>
              </a:rPr>
              <a:t>p</a:t>
            </a:r>
            <a:r>
              <a:rPr lang="en-US" sz="2400" dirty="0" smtClean="0">
                <a:ea typeface="+mn-ea"/>
                <a:cs typeface="+mn-cs"/>
              </a:rPr>
              <a:t>-values for tests on the slope and intercept.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Testing Hypotheses for Regression Coefficients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76872"/>
            <a:ext cx="5763409" cy="827893"/>
          </a:xfrm>
          <a:prstGeom prst="rect">
            <a:avLst/>
          </a:prstGeom>
        </p:spPr>
      </p:pic>
      <p:pic>
        <p:nvPicPr>
          <p:cNvPr id="11" name="Picture 10" descr="BA2-Figure-8.12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645024"/>
            <a:ext cx="5472608" cy="2683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8.8: Interpreting Hypothesis Tests for Regression Coefficients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8" name="Picture 7" descr="BA2-Figure-8.12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852937"/>
            <a:ext cx="5544616" cy="27187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6872"/>
            <a:ext cx="8075240" cy="1800200"/>
          </a:xfrm>
        </p:spPr>
        <p:txBody>
          <a:bodyPr/>
          <a:lstStyle/>
          <a:p>
            <a:r>
              <a:rPr lang="en-US" sz="2400" dirty="0" smtClean="0"/>
              <a:t>Use </a:t>
            </a:r>
            <a:r>
              <a:rPr lang="en-US" sz="2400" i="1" dirty="0" smtClean="0"/>
              <a:t>p</a:t>
            </a:r>
            <a:r>
              <a:rPr lang="en-US" sz="2400" dirty="0" smtClean="0"/>
              <a:t>-values to draw conclusion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109537" indent="0">
              <a:buNone/>
            </a:pPr>
            <a:endParaRPr lang="en-US" sz="2400" dirty="0"/>
          </a:p>
          <a:p>
            <a:r>
              <a:rPr lang="en-US" sz="2400" dirty="0" smtClean="0"/>
              <a:t>Neither coefficient is statistically equal to zero.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84784"/>
            <a:ext cx="4896544" cy="70337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99992" y="5013176"/>
            <a:ext cx="792088" cy="576064"/>
          </a:xfrm>
          <a:prstGeom prst="round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Confidence </a:t>
            </a:r>
            <a:r>
              <a:rPr lang="en-US" dirty="0"/>
              <a:t>intervals (</a:t>
            </a:r>
            <a:r>
              <a:rPr lang="en-US" i="1" dirty="0"/>
              <a:t>Lower 95% </a:t>
            </a:r>
            <a:r>
              <a:rPr lang="en-US" dirty="0" smtClean="0"/>
              <a:t>and </a:t>
            </a:r>
            <a:r>
              <a:rPr lang="en-US" i="1" dirty="0"/>
              <a:t>Upper 95%</a:t>
            </a:r>
            <a:r>
              <a:rPr lang="en-US" dirty="0"/>
              <a:t>  values in the output) provide </a:t>
            </a:r>
            <a:r>
              <a:rPr lang="en-US" dirty="0" smtClean="0"/>
              <a:t>information about </a:t>
            </a:r>
            <a:r>
              <a:rPr lang="en-US" dirty="0"/>
              <a:t>the unknown values of the true regression coefficients, accounting for </a:t>
            </a:r>
            <a:r>
              <a:rPr lang="en-US" dirty="0" smtClean="0"/>
              <a:t>sampling error.</a:t>
            </a:r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may also use confidence intervals to test hypotheses about the regression coefficients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 test the hypotheses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92113" lvl="1" indent="0">
              <a:buNone/>
            </a:pPr>
            <a:r>
              <a:rPr lang="en-US" dirty="0" smtClean="0"/>
              <a:t>check whether </a:t>
            </a:r>
            <a:r>
              <a:rPr lang="en-US" i="1" dirty="0" smtClean="0"/>
              <a:t>B</a:t>
            </a:r>
            <a:r>
              <a:rPr lang="en-US" i="1" baseline="-25000" dirty="0" smtClean="0"/>
              <a:t>1</a:t>
            </a:r>
            <a:r>
              <a:rPr lang="en-US" dirty="0" smtClean="0"/>
              <a:t> falls within the confidence interval for the slope.  If it does, reject the null hypothesis.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Confidence Intervals for Regression Coefficients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149080"/>
            <a:ext cx="162359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8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8.9: Interpreting Confidence Intervals for Regression Coefficients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the Home Market Value data, a 95% confidence </a:t>
            </a:r>
            <a:r>
              <a:rPr lang="en-US" sz="2400" dirty="0" smtClean="0"/>
              <a:t>interval for </a:t>
            </a:r>
            <a:r>
              <a:rPr lang="en-US" sz="2400" dirty="0"/>
              <a:t>the intercept is [14,823, 50,523</a:t>
            </a:r>
            <a:r>
              <a:rPr lang="en-US" sz="2400" dirty="0" smtClean="0"/>
              <a:t>], and for </a:t>
            </a:r>
            <a:r>
              <a:rPr lang="en-US" sz="2400" dirty="0"/>
              <a:t>the </a:t>
            </a:r>
            <a:r>
              <a:rPr lang="en-US" sz="2400" dirty="0" smtClean="0"/>
              <a:t>slope, [</a:t>
            </a:r>
            <a:r>
              <a:rPr lang="en-US" sz="2400" dirty="0"/>
              <a:t>24.59, 45.48]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Although we estimated </a:t>
            </a:r>
            <a:r>
              <a:rPr lang="en-US" sz="2400" dirty="0"/>
              <a:t>that a house with 1,750 square feet has </a:t>
            </a:r>
            <a:r>
              <a:rPr lang="en-US" sz="2400" dirty="0" smtClean="0"/>
              <a:t>a market </a:t>
            </a:r>
            <a:r>
              <a:rPr lang="en-US" sz="2400" dirty="0"/>
              <a:t>value of 32,673 </a:t>
            </a:r>
            <a:r>
              <a:rPr lang="en-US" sz="2400" dirty="0" smtClean="0"/>
              <a:t>+ </a:t>
            </a:r>
            <a:r>
              <a:rPr lang="en-US" sz="2400" dirty="0"/>
              <a:t>35.036(1,750) </a:t>
            </a:r>
            <a:r>
              <a:rPr lang="en-US" sz="2400" dirty="0" smtClean="0"/>
              <a:t>=$</a:t>
            </a:r>
            <a:r>
              <a:rPr lang="en-US" sz="2400" dirty="0"/>
              <a:t>93,986</a:t>
            </a:r>
            <a:r>
              <a:rPr lang="en-US" sz="2400" dirty="0" smtClean="0"/>
              <a:t>, if </a:t>
            </a:r>
            <a:r>
              <a:rPr lang="en-US" sz="2400" dirty="0"/>
              <a:t>the true population parameters are at the </a:t>
            </a:r>
            <a:r>
              <a:rPr lang="en-US" sz="2400" dirty="0" smtClean="0"/>
              <a:t>extremes of </a:t>
            </a:r>
            <a:r>
              <a:rPr lang="en-US" sz="2400" dirty="0"/>
              <a:t>the confidence intervals, the estimate might be </a:t>
            </a:r>
            <a:r>
              <a:rPr lang="en-US" sz="2400" dirty="0" smtClean="0"/>
              <a:t>as low </a:t>
            </a:r>
            <a:r>
              <a:rPr lang="en-US" sz="2400" dirty="0"/>
              <a:t>as 14,823 </a:t>
            </a:r>
            <a:r>
              <a:rPr lang="en-US" sz="2400" dirty="0" smtClean="0"/>
              <a:t>+ </a:t>
            </a:r>
            <a:r>
              <a:rPr lang="en-US" sz="2400" dirty="0"/>
              <a:t>24.59(1,750) </a:t>
            </a:r>
            <a:r>
              <a:rPr lang="en-US" sz="2400" dirty="0" smtClean="0"/>
              <a:t>= </a:t>
            </a:r>
            <a:r>
              <a:rPr lang="en-US" sz="2400" dirty="0"/>
              <a:t>$57,855 or as high </a:t>
            </a:r>
            <a:r>
              <a:rPr lang="en-US" sz="2400" dirty="0" smtClean="0"/>
              <a:t>as 50,523 + 45.48</a:t>
            </a:r>
            <a:r>
              <a:rPr lang="en-US" sz="2400" dirty="0"/>
              <a:t>(1,750) </a:t>
            </a:r>
            <a:r>
              <a:rPr lang="en-US" sz="2400" dirty="0" smtClean="0"/>
              <a:t>= </a:t>
            </a:r>
            <a:r>
              <a:rPr lang="en-US" sz="2400" dirty="0"/>
              <a:t>$130,113.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7715200" cy="4627984"/>
          </a:xfrm>
        </p:spPr>
        <p:txBody>
          <a:bodyPr/>
          <a:lstStyle/>
          <a:p>
            <a:pPr marL="571500" indent="0" eaLnBrk="1" hangingPunct="1">
              <a:buNone/>
            </a:pPr>
            <a:r>
              <a:rPr lang="en-US" dirty="0" smtClean="0"/>
              <a:t>Linear                           </a:t>
            </a:r>
            <a:r>
              <a:rPr lang="en-US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a + </a:t>
            </a:r>
            <a:r>
              <a:rPr lang="en-US" i="1" dirty="0" err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bx</a:t>
            </a:r>
            <a:endParaRPr lang="en-US" i="1" dirty="0" smtClean="0">
              <a:latin typeface="Times New Roman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dirty="0" smtClean="0"/>
              <a:t>     Logarithmic                  </a:t>
            </a:r>
            <a:r>
              <a:rPr lang="en-US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</a:t>
            </a:r>
            <a:r>
              <a:rPr lang="en-US" i="1" dirty="0" err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ln</a:t>
            </a:r>
            <a:r>
              <a:rPr lang="en-US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(x)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dirty="0" smtClean="0"/>
              <a:t>     Polynomial (2</a:t>
            </a:r>
            <a:r>
              <a:rPr lang="en-US" baseline="30000" dirty="0" smtClean="0"/>
              <a:t>nd</a:t>
            </a:r>
            <a:r>
              <a:rPr lang="en-US" dirty="0" smtClean="0"/>
              <a:t> order)  </a:t>
            </a:r>
            <a:r>
              <a:rPr lang="en-US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ax</a:t>
            </a:r>
            <a:r>
              <a:rPr lang="en-US" i="1" baseline="30000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2 </a:t>
            </a:r>
            <a:r>
              <a:rPr lang="en-US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+ </a:t>
            </a:r>
            <a:r>
              <a:rPr lang="en-US" i="1" dirty="0" err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bx</a:t>
            </a:r>
            <a:r>
              <a:rPr lang="en-US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+ c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dirty="0" smtClean="0"/>
              <a:t>     Polynomial (3</a:t>
            </a:r>
            <a:r>
              <a:rPr lang="en-US" baseline="30000" dirty="0" smtClean="0"/>
              <a:t>rd</a:t>
            </a:r>
            <a:r>
              <a:rPr lang="en-US" dirty="0" smtClean="0"/>
              <a:t> order)  </a:t>
            </a:r>
            <a:r>
              <a:rPr lang="en-US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ax</a:t>
            </a:r>
            <a:r>
              <a:rPr lang="en-US" i="1" baseline="30000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3 </a:t>
            </a:r>
            <a:r>
              <a:rPr lang="en-US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+ bx</a:t>
            </a:r>
            <a:r>
              <a:rPr lang="en-US" i="1" baseline="30000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2 </a:t>
            </a:r>
            <a:r>
              <a:rPr lang="en-US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+ dx + e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dirty="0" smtClean="0"/>
              <a:t>     Power                          </a:t>
            </a:r>
            <a:r>
              <a:rPr lang="en-US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</a:t>
            </a:r>
            <a:r>
              <a:rPr lang="en-US" dirty="0" smtClean="0"/>
              <a:t> </a:t>
            </a:r>
            <a:r>
              <a:rPr lang="en-US" i="1" dirty="0" err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ax</a:t>
            </a:r>
            <a:r>
              <a:rPr lang="en-US" i="1" baseline="30000" dirty="0" err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b</a:t>
            </a:r>
            <a:endParaRPr lang="en-US" i="1" dirty="0" smtClean="0">
              <a:latin typeface="Times New Roman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dirty="0" smtClean="0"/>
              <a:t>     Exponential                 </a:t>
            </a:r>
            <a:r>
              <a:rPr lang="en-US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</a:t>
            </a:r>
            <a:r>
              <a:rPr lang="en-US" i="1" dirty="0" err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ab</a:t>
            </a:r>
            <a:r>
              <a:rPr lang="en-US" i="1" baseline="30000" dirty="0" err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x</a:t>
            </a:r>
            <a:endParaRPr lang="en-US" i="1" baseline="30000" dirty="0" smtClean="0">
              <a:latin typeface="Times New Roman" pitchFamily="-72" charset="0"/>
              <a:ea typeface="Times New Roman" pitchFamily="-72" charset="0"/>
              <a:cs typeface="Times New Roman" pitchFamily="-72" charset="0"/>
            </a:endParaRPr>
          </a:p>
          <a:p>
            <a:pPr marL="627063" indent="0"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z="2000" dirty="0" smtClean="0">
                <a:ea typeface="Times New Roman" pitchFamily="-72" charset="0"/>
                <a:cs typeface="Times New Roman" pitchFamily="-72" charset="0"/>
              </a:rPr>
              <a:t>(the base of natural logarithms, </a:t>
            </a:r>
            <a:r>
              <a:rPr lang="en-US" sz="2000" i="1" dirty="0" smtClean="0">
                <a:ea typeface="Times New Roman" pitchFamily="-72" charset="0"/>
                <a:cs typeface="Times New Roman" pitchFamily="-72" charset="0"/>
              </a:rPr>
              <a:t>e</a:t>
            </a:r>
            <a:r>
              <a:rPr lang="en-US" sz="2000" dirty="0" smtClean="0">
                <a:ea typeface="Times New Roman" pitchFamily="-72" charset="0"/>
                <a:cs typeface="Times New Roman" pitchFamily="-72" charset="0"/>
              </a:rPr>
              <a:t> = 2.71828…is often used for the constant </a:t>
            </a:r>
            <a:r>
              <a:rPr lang="en-US" sz="2000" i="1" dirty="0" smtClean="0">
                <a:ea typeface="Times New Roman" pitchFamily="-72" charset="0"/>
                <a:cs typeface="Times New Roman" pitchFamily="-72" charset="0"/>
              </a:rPr>
              <a:t>b</a:t>
            </a:r>
            <a:r>
              <a:rPr lang="en-US" sz="2000" dirty="0" smtClean="0">
                <a:ea typeface="Times New Roman" pitchFamily="-72" charset="0"/>
                <a:cs typeface="Times New Roman" pitchFamily="-72" charset="0"/>
              </a:rPr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Common Mathematical Functions Used n Predictive Analytical Models</a:t>
            </a:r>
            <a:endParaRPr lang="en-US" sz="32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3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Residual</a:t>
            </a:r>
            <a:r>
              <a:rPr lang="en-US" dirty="0" smtClean="0"/>
              <a:t> = Actual </a:t>
            </a:r>
            <a:r>
              <a:rPr lang="en-US" i="1" dirty="0" smtClean="0"/>
              <a:t>Y</a:t>
            </a:r>
            <a:r>
              <a:rPr lang="en-US" dirty="0" smtClean="0"/>
              <a:t> value 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− </a:t>
            </a:r>
            <a:r>
              <a:rPr lang="en-US" dirty="0" smtClean="0"/>
              <a:t>Predicted </a:t>
            </a:r>
            <a:r>
              <a:rPr lang="en-US" i="1" dirty="0" smtClean="0"/>
              <a:t>Y</a:t>
            </a:r>
            <a:r>
              <a:rPr lang="en-US" dirty="0" smtClean="0"/>
              <a:t> value</a:t>
            </a:r>
          </a:p>
          <a:p>
            <a:pPr eaLnBrk="1" hangingPunct="1"/>
            <a:r>
              <a:rPr lang="en-US" b="1" dirty="0" smtClean="0"/>
              <a:t>Standard residual </a:t>
            </a:r>
            <a:r>
              <a:rPr lang="en-US" dirty="0" smtClean="0"/>
              <a:t>= residual / standard deviation</a:t>
            </a:r>
          </a:p>
          <a:p>
            <a:pPr eaLnBrk="1" hangingPunct="1"/>
            <a:r>
              <a:rPr lang="en-US" dirty="0" smtClean="0"/>
              <a:t>Rule of thumb: Standard residuals outside of </a:t>
            </a:r>
            <a:r>
              <a:rPr lang="en-US" dirty="0" smtClean="0">
                <a:ea typeface="Cambria Math" charset="0"/>
                <a:cs typeface="Cambria Math" charset="0"/>
              </a:rPr>
              <a:t>±2 or ±3 are potential outliers.</a:t>
            </a:r>
          </a:p>
          <a:p>
            <a:pPr eaLnBrk="1" hangingPunct="1"/>
            <a:r>
              <a:rPr lang="en-US" dirty="0" smtClean="0">
                <a:ea typeface="Cambria Math" charset="0"/>
                <a:cs typeface="Cambria Math" charset="0"/>
              </a:rPr>
              <a:t>Excel provides a table and a plot of residuals. 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Residual Analysis and Regression Assumptions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5" y="3717032"/>
            <a:ext cx="321558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A2-Figure-8.13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17032"/>
            <a:ext cx="5372740" cy="165618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868144" y="4437112"/>
            <a:ext cx="1944216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27784" y="558924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point has a standard residual of 4.53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09728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smtClean="0">
                <a:ea typeface="+mn-ea"/>
                <a:cs typeface="+mn-cs"/>
              </a:rPr>
              <a:t>Linearity</a:t>
            </a:r>
            <a:endParaRPr lang="en-US" sz="2400" i="1" dirty="0">
              <a:ea typeface="+mn-ea"/>
              <a:cs typeface="+mn-cs"/>
            </a:endParaRP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examine scatter diagram (should appear linear)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examine residual plot (should appear random)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smtClean="0">
                <a:ea typeface="+mn-ea"/>
                <a:cs typeface="+mn-cs"/>
              </a:rPr>
              <a:t>Normality of Errors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</a:rPr>
              <a:t>view </a:t>
            </a:r>
            <a:r>
              <a:rPr lang="en-US" sz="2000" dirty="0">
                <a:ea typeface="+mn-ea"/>
              </a:rPr>
              <a:t>a histogram of standard residuals 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regression is robust to departures from normality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smtClean="0">
                <a:ea typeface="+mn-ea"/>
                <a:cs typeface="+mn-cs"/>
              </a:rPr>
              <a:t>Homoscedasticity:</a:t>
            </a:r>
            <a:r>
              <a:rPr lang="en-US" sz="2400" dirty="0" smtClean="0">
                <a:ea typeface="+mn-ea"/>
                <a:cs typeface="+mn-cs"/>
              </a:rPr>
              <a:t> variation about the regression line is constant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</a:rPr>
              <a:t>examine the residual plot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smtClean="0">
                <a:ea typeface="+mn-ea"/>
                <a:cs typeface="+mn-cs"/>
              </a:rPr>
              <a:t>Independence of Errors</a:t>
            </a:r>
            <a:r>
              <a:rPr lang="en-US" sz="2400" dirty="0">
                <a:ea typeface="+mn-ea"/>
                <a:cs typeface="+mn-cs"/>
              </a:rPr>
              <a:t>:</a:t>
            </a:r>
            <a:r>
              <a:rPr lang="en-US" sz="2400" dirty="0" smtClean="0">
                <a:ea typeface="+mn-ea"/>
                <a:cs typeface="+mn-cs"/>
              </a:rPr>
              <a:t> successive observations should not be related. 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This is important when the independent variable is time.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Checking Assumptions</a:t>
            </a:r>
            <a:endParaRPr lang="en-US" sz="28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Linearity</a:t>
            </a:r>
            <a:r>
              <a:rPr lang="en-US" dirty="0" smtClean="0">
                <a:ea typeface="+mn-ea"/>
                <a:cs typeface="+mn-cs"/>
              </a:rPr>
              <a:t> - linear trend in scatterplot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- no pattern in residual plot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8.11: Checking Regression Assumptions for the </a:t>
            </a:r>
            <a:r>
              <a:rPr lang="en-US" sz="2800" i="1" dirty="0" smtClean="0">
                <a:ea typeface="+mj-ea"/>
                <a:cs typeface="+mj-cs"/>
              </a:rPr>
              <a:t>Home Market Value </a:t>
            </a:r>
            <a:r>
              <a:rPr lang="en-US" sz="2800" dirty="0" smtClean="0">
                <a:ea typeface="+mj-ea"/>
                <a:cs typeface="+mj-cs"/>
              </a:rPr>
              <a:t>Data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564904"/>
            <a:ext cx="4003876" cy="2448272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564904"/>
            <a:ext cx="420735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>
          <a:xfrm>
            <a:off x="457200" y="1336675"/>
            <a:ext cx="8229600" cy="4525963"/>
          </a:xfrm>
        </p:spPr>
        <p:txBody>
          <a:bodyPr/>
          <a:lstStyle/>
          <a:p>
            <a:pPr marL="115888" indent="-6350" eaLnBrk="1" hangingPunct="1">
              <a:buFont typeface="Wingdings 3" pitchFamily="-72" charset="2"/>
              <a:buNone/>
            </a:pPr>
            <a:r>
              <a:rPr lang="en-US" u="sng" dirty="0" smtClean="0"/>
              <a:t>Normality of Errors</a:t>
            </a:r>
            <a:r>
              <a:rPr lang="en-US" dirty="0" smtClean="0"/>
              <a:t> – residual histogram appears slightly skewed but is not a serious departure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8.11 Continued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492896"/>
            <a:ext cx="3938016" cy="279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u="sng" dirty="0" smtClean="0"/>
              <a:t>Homoscedasticity</a:t>
            </a:r>
            <a:r>
              <a:rPr lang="en-US" dirty="0" smtClean="0"/>
              <a:t> – residual plot shows no serious difference in the spread of the data for different </a:t>
            </a:r>
            <a:r>
              <a:rPr lang="en-US" i="1" dirty="0" smtClean="0"/>
              <a:t>X</a:t>
            </a:r>
            <a:r>
              <a:rPr lang="en-US" dirty="0"/>
              <a:t> </a:t>
            </a:r>
            <a:r>
              <a:rPr lang="en-US" dirty="0" smtClean="0"/>
              <a:t>values.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8.11 Continued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780928"/>
            <a:ext cx="420735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Independence of Errors</a:t>
            </a:r>
            <a:r>
              <a:rPr lang="en-US" dirty="0" smtClean="0"/>
              <a:t> – Because the data is cross-sectional, we can assume this assumption holds.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8.11 Continued</a:t>
            </a:r>
            <a:endParaRPr lang="en-US" sz="28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linear regression model with more than one independent variable is called a </a:t>
            </a:r>
            <a:r>
              <a:rPr lang="en-US" sz="2400" b="1" dirty="0" smtClean="0"/>
              <a:t>multiple linear </a:t>
            </a:r>
            <a:r>
              <a:rPr lang="en-US" sz="2400" b="1" dirty="0"/>
              <a:t>regression </a:t>
            </a:r>
            <a:r>
              <a:rPr lang="en-US" sz="2400" b="1" dirty="0" smtClean="0"/>
              <a:t>model</a:t>
            </a:r>
            <a:r>
              <a:rPr lang="en-US" sz="24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Multiple </a:t>
            </a:r>
            <a:r>
              <a:rPr lang="en-US" sz="3200" dirty="0">
                <a:ea typeface="+mj-ea"/>
                <a:cs typeface="+mj-cs"/>
              </a:rPr>
              <a:t>Linear Regression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36912"/>
            <a:ext cx="6814840" cy="67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84984"/>
            <a:ext cx="6804248" cy="1942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estimate </a:t>
            </a:r>
            <a:r>
              <a:rPr lang="en-US" dirty="0"/>
              <a:t>the regression coefficients—</a:t>
            </a:r>
            <a:r>
              <a:rPr lang="en-US" dirty="0" smtClean="0"/>
              <a:t>called </a:t>
            </a:r>
            <a:r>
              <a:rPr lang="en-US" b="1" dirty="0" smtClean="0"/>
              <a:t>partial </a:t>
            </a:r>
            <a:r>
              <a:rPr lang="en-US" b="1" dirty="0"/>
              <a:t>regression coefficients </a:t>
            </a:r>
            <a:r>
              <a:rPr lang="en-US" dirty="0" smtClean="0"/>
              <a:t>— </a:t>
            </a:r>
            <a:r>
              <a:rPr lang="en-US" i="1" dirty="0" smtClean="0"/>
              <a:t>b</a:t>
            </a:r>
            <a:r>
              <a:rPr lang="en-US" i="1" baseline="-25000" dirty="0" smtClean="0"/>
              <a:t>0</a:t>
            </a:r>
            <a:r>
              <a:rPr lang="en-US" i="1" dirty="0" smtClean="0"/>
              <a:t>, b</a:t>
            </a:r>
            <a:r>
              <a:rPr lang="en-US" i="1" baseline="-25000" dirty="0" smtClean="0"/>
              <a:t>1</a:t>
            </a:r>
            <a:r>
              <a:rPr lang="en-US" i="1" dirty="0" smtClean="0"/>
              <a:t>, b</a:t>
            </a:r>
            <a:r>
              <a:rPr lang="en-US" i="1" baseline="-25000" dirty="0" smtClean="0"/>
              <a:t>2</a:t>
            </a:r>
            <a:r>
              <a:rPr lang="en-US" i="1" dirty="0" smtClean="0"/>
              <a:t>,…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k</a:t>
            </a:r>
            <a:r>
              <a:rPr lang="en-US" dirty="0" smtClean="0"/>
              <a:t>, </a:t>
            </a:r>
            <a:r>
              <a:rPr lang="en-US" dirty="0"/>
              <a:t>then use the model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partial regression coefficients </a:t>
            </a:r>
            <a:r>
              <a:rPr lang="en-US" dirty="0" smtClean="0"/>
              <a:t>represent the </a:t>
            </a:r>
            <a:r>
              <a:rPr lang="en-US" dirty="0"/>
              <a:t>expected change in the dependent variable when the associated independent </a:t>
            </a:r>
            <a:r>
              <a:rPr lang="en-US" dirty="0" smtClean="0"/>
              <a:t>variable is </a:t>
            </a:r>
            <a:r>
              <a:rPr lang="en-US" dirty="0"/>
              <a:t>increased by one unit </a:t>
            </a:r>
            <a:r>
              <a:rPr lang="en-US" i="1" dirty="0"/>
              <a:t>while the values of all other independent variables are </a:t>
            </a:r>
            <a:r>
              <a:rPr lang="en-US" i="1" dirty="0" smtClean="0"/>
              <a:t>held constant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Multiple Regression Equation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52936"/>
            <a:ext cx="8001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768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364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independent variables in the spreadsheet must be in </a:t>
            </a:r>
            <a:r>
              <a:rPr lang="en-US" sz="2400" dirty="0" smtClean="0"/>
              <a:t>contiguous columns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000" dirty="0" smtClean="0"/>
              <a:t>So</a:t>
            </a:r>
            <a:r>
              <a:rPr lang="en-US" sz="2000" dirty="0"/>
              <a:t>, you may have to manually move the columns of data around </a:t>
            </a:r>
            <a:r>
              <a:rPr lang="en-US" sz="2000" dirty="0" smtClean="0"/>
              <a:t>before applying </a:t>
            </a:r>
            <a:r>
              <a:rPr lang="en-US" sz="2000" dirty="0"/>
              <a:t>the tool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Key differences: </a:t>
            </a:r>
          </a:p>
          <a:p>
            <a:r>
              <a:rPr lang="en-US" sz="2400" b="1" dirty="0" smtClean="0"/>
              <a:t>Multiple R </a:t>
            </a:r>
            <a:r>
              <a:rPr lang="en-US" sz="2400" dirty="0"/>
              <a:t>and </a:t>
            </a:r>
            <a:r>
              <a:rPr lang="en-US" sz="2400" b="1" dirty="0"/>
              <a:t>R Square </a:t>
            </a:r>
            <a:r>
              <a:rPr lang="en-US" sz="2400" dirty="0" smtClean="0"/>
              <a:t>are </a:t>
            </a:r>
            <a:r>
              <a:rPr lang="en-US" sz="2400" dirty="0"/>
              <a:t>called the </a:t>
            </a:r>
            <a:r>
              <a:rPr lang="en-US" sz="2400" b="1" dirty="0"/>
              <a:t>multiple correlation coefficient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the </a:t>
            </a:r>
            <a:r>
              <a:rPr lang="en-US" sz="2400" b="1" dirty="0"/>
              <a:t>coefficient of multiple </a:t>
            </a:r>
            <a:r>
              <a:rPr lang="en-US" sz="2400" b="1" dirty="0" smtClean="0"/>
              <a:t>determination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respectively</a:t>
            </a:r>
            <a:r>
              <a:rPr lang="en-US" sz="2400" dirty="0"/>
              <a:t>, in the context of multiple regression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ANOVA </a:t>
            </a:r>
            <a:r>
              <a:rPr lang="en-US" sz="2400" dirty="0"/>
              <a:t>tests for significance of the </a:t>
            </a:r>
            <a:r>
              <a:rPr lang="en-US" sz="2400" dirty="0" smtClean="0"/>
              <a:t>entire model</a:t>
            </a:r>
            <a:r>
              <a:rPr lang="en-US" sz="2400" dirty="0"/>
              <a:t>.  That is, it computes an </a:t>
            </a:r>
            <a:r>
              <a:rPr lang="en-US" sz="2400" dirty="0" smtClean="0"/>
              <a:t>F-</a:t>
            </a:r>
            <a:r>
              <a:rPr lang="en-US" sz="2400" dirty="0"/>
              <a:t>statistic for testing the </a:t>
            </a:r>
            <a:r>
              <a:rPr lang="en-US" sz="2400" dirty="0" smtClean="0"/>
              <a:t>hypotheses: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Excel Regression Tool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229200"/>
            <a:ext cx="3312368" cy="10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294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/>
          <a:lstStyle/>
          <a:p>
            <a:r>
              <a:rPr lang="en-US" sz="2400" dirty="0" smtClean="0"/>
              <a:t>ANOVA </a:t>
            </a:r>
            <a:r>
              <a:rPr lang="en-US" sz="2400" dirty="0"/>
              <a:t>tests for significance of the </a:t>
            </a:r>
            <a:r>
              <a:rPr lang="en-US" sz="2400" dirty="0" smtClean="0"/>
              <a:t>entire model</a:t>
            </a:r>
            <a:r>
              <a:rPr lang="en-US" sz="2400" dirty="0"/>
              <a:t>.  That is, it computes an </a:t>
            </a:r>
            <a:r>
              <a:rPr lang="en-US" sz="2400" dirty="0" smtClean="0"/>
              <a:t>F-</a:t>
            </a:r>
            <a:r>
              <a:rPr lang="en-US" sz="2400" dirty="0"/>
              <a:t>statistic for testing the </a:t>
            </a:r>
            <a:r>
              <a:rPr lang="en-US" sz="2400" dirty="0" smtClean="0"/>
              <a:t>hypotheses: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multiple linear regression output also provides information to test </a:t>
            </a:r>
            <a:r>
              <a:rPr lang="en-US" sz="2400" dirty="0" smtClean="0"/>
              <a:t>hypotheses about </a:t>
            </a:r>
            <a:r>
              <a:rPr lang="en-US" sz="2400" i="1" dirty="0"/>
              <a:t>each</a:t>
            </a:r>
            <a:r>
              <a:rPr lang="en-US" sz="2400" dirty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the individual regression coefficients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we reject the null </a:t>
            </a:r>
            <a:r>
              <a:rPr lang="en-US" sz="2000" dirty="0" smtClean="0"/>
              <a:t>hypothesis that </a:t>
            </a:r>
            <a:r>
              <a:rPr lang="en-US" sz="2000" dirty="0"/>
              <a:t>the slope associated with independent variable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0, then</a:t>
            </a:r>
            <a:r>
              <a:rPr lang="en-US" sz="2000" dirty="0"/>
              <a:t> </a:t>
            </a:r>
            <a:r>
              <a:rPr lang="en-US" sz="2000" dirty="0" smtClean="0"/>
              <a:t>the independent </a:t>
            </a:r>
            <a:r>
              <a:rPr lang="en-US" sz="2000" dirty="0"/>
              <a:t>variable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/>
              <a:t>is significant </a:t>
            </a:r>
            <a:r>
              <a:rPr lang="en-US" sz="2000" dirty="0" smtClean="0"/>
              <a:t>and improves </a:t>
            </a:r>
            <a:r>
              <a:rPr lang="en-US" sz="2000" dirty="0"/>
              <a:t>the ability of the model to better predict the dependent variable. </a:t>
            </a:r>
            <a:r>
              <a:rPr lang="en-US" sz="2000" dirty="0" smtClean="0"/>
              <a:t>If we cannot </a:t>
            </a:r>
            <a:r>
              <a:rPr lang="en-US" sz="2000" dirty="0" smtClean="0">
                <a:cs typeface="+mn-cs"/>
              </a:rPr>
              <a:t>reject H0, </a:t>
            </a:r>
            <a:r>
              <a:rPr lang="en-US" sz="2000" dirty="0">
                <a:cs typeface="+mn-cs"/>
              </a:rPr>
              <a:t>then that independent variable is not significant and probably should not </a:t>
            </a:r>
            <a:r>
              <a:rPr lang="en-US" sz="2000" dirty="0" smtClean="0">
                <a:cs typeface="+mn-cs"/>
              </a:rPr>
              <a:t>be included </a:t>
            </a:r>
            <a:r>
              <a:rPr lang="en-US" sz="2000" dirty="0">
                <a:cs typeface="+mn-cs"/>
              </a:rPr>
              <a:t>in the model.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ANOVA for Multiple Regression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988840"/>
            <a:ext cx="3312368" cy="10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0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081463"/>
          </a:xfrm>
        </p:spPr>
        <p:txBody>
          <a:bodyPr>
            <a:normAutofit/>
          </a:bodyPr>
          <a:lstStyle/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Right click on data series and choose </a:t>
            </a:r>
            <a:r>
              <a:rPr lang="en-US" sz="2400" i="1" dirty="0" smtClean="0">
                <a:ea typeface="+mn-ea"/>
                <a:cs typeface="+mn-cs"/>
              </a:rPr>
              <a:t>Add </a:t>
            </a:r>
            <a:r>
              <a:rPr lang="en-US" sz="2400" i="1" dirty="0" err="1" smtClean="0">
                <a:ea typeface="+mn-ea"/>
                <a:cs typeface="+mn-cs"/>
              </a:rPr>
              <a:t>trendline</a:t>
            </a:r>
            <a:r>
              <a:rPr lang="en-US" sz="2400" i="1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from pop-up menu</a:t>
            </a:r>
            <a:endParaRPr lang="en-US" sz="2400" i="1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Check the boxes </a:t>
            </a:r>
            <a:r>
              <a:rPr lang="en-US" sz="2400" i="1" dirty="0" smtClean="0">
                <a:ea typeface="+mn-ea"/>
                <a:cs typeface="+mn-cs"/>
              </a:rPr>
              <a:t>Display Equation on chart </a:t>
            </a:r>
            <a:r>
              <a:rPr lang="en-US" sz="2400" dirty="0" smtClean="0">
                <a:ea typeface="+mn-ea"/>
                <a:cs typeface="+mn-cs"/>
              </a:rPr>
              <a:t>and </a:t>
            </a:r>
            <a:r>
              <a:rPr lang="en-US" sz="2400" i="1" dirty="0" smtClean="0">
                <a:ea typeface="+mn-ea"/>
                <a:cs typeface="+mn-cs"/>
              </a:rPr>
              <a:t>Display R-squared value on chart</a:t>
            </a:r>
          </a:p>
          <a:p>
            <a:pPr marL="365316" lvl="1" indent="0" eaLnBrk="1" fontAlgn="auto" hangingPunct="1">
              <a:spcAft>
                <a:spcPts val="0"/>
              </a:spcAft>
              <a:buNone/>
              <a:defRPr/>
            </a:pPr>
            <a:endParaRPr lang="en-US" sz="2000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Excel </a:t>
            </a:r>
            <a:r>
              <a:rPr lang="en-US" sz="3200" i="1" dirty="0" err="1" smtClean="0">
                <a:ea typeface="+mj-ea"/>
                <a:cs typeface="+mj-cs"/>
              </a:rPr>
              <a:t>Trendline</a:t>
            </a:r>
            <a:r>
              <a:rPr lang="en-US" sz="3200" dirty="0" smtClean="0">
                <a:ea typeface="+mj-ea"/>
                <a:cs typeface="+mj-cs"/>
              </a:rPr>
              <a:t> Tool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BA2-Figure-8.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60648"/>
            <a:ext cx="3200400" cy="5765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72000" y="5373216"/>
            <a:ext cx="864096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2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925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Predict student graduation rates using several indicators: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8.12: Interpreting Regression Results for the </a:t>
            </a:r>
            <a:r>
              <a:rPr lang="en-US" sz="3200" i="1" dirty="0" smtClean="0">
                <a:ea typeface="+mj-ea"/>
                <a:cs typeface="+mj-cs"/>
              </a:rPr>
              <a:t>Colleges and Universities </a:t>
            </a:r>
            <a:r>
              <a:rPr lang="en-US" sz="3200" dirty="0" smtClean="0">
                <a:ea typeface="+mj-ea"/>
                <a:cs typeface="+mj-cs"/>
              </a:rPr>
              <a:t>Data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BA2-Figure-8.16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132856"/>
            <a:ext cx="6696744" cy="1483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348"/>
          </a:xfrm>
        </p:spPr>
        <p:txBody>
          <a:bodyPr/>
          <a:lstStyle/>
          <a:p>
            <a:r>
              <a:rPr lang="en-US" sz="2400" dirty="0" smtClean="0"/>
              <a:t>Regression model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value of </a:t>
            </a:r>
            <a:r>
              <a:rPr lang="en-US" sz="2000" i="1" dirty="0" smtClean="0"/>
              <a:t>R</a:t>
            </a:r>
            <a:r>
              <a:rPr lang="en-US" sz="2000" i="1" baseline="30000" dirty="0" smtClean="0"/>
              <a:t>2</a:t>
            </a:r>
            <a:r>
              <a:rPr lang="en-US" sz="2000" dirty="0" smtClean="0"/>
              <a:t> indicates </a:t>
            </a:r>
            <a:r>
              <a:rPr lang="en-US" sz="2000" dirty="0"/>
              <a:t>that 53% of the </a:t>
            </a:r>
            <a:r>
              <a:rPr lang="en-US" sz="2000" dirty="0" smtClean="0"/>
              <a:t>variation in </a:t>
            </a:r>
            <a:r>
              <a:rPr lang="en-US" sz="2000" dirty="0"/>
              <a:t>the dependent variable is explained by these </a:t>
            </a:r>
            <a:r>
              <a:rPr lang="en-US" sz="2000" dirty="0" smtClean="0"/>
              <a:t>independent variables.</a:t>
            </a:r>
          </a:p>
          <a:p>
            <a:r>
              <a:rPr lang="en-US" sz="2000" dirty="0" smtClean="0"/>
              <a:t>All coefficients are statistically significant.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8.12 Continued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BA2-Figure-8.17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628800"/>
            <a:ext cx="6181611" cy="30243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771800" y="3645024"/>
            <a:ext cx="1080120" cy="1008112"/>
          </a:xfrm>
          <a:prstGeom prst="round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2060848"/>
            <a:ext cx="4191081" cy="741397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r>
              <a:rPr lang="en-US" sz="2000" dirty="0" smtClean="0"/>
              <a:t>A </a:t>
            </a:r>
            <a:r>
              <a:rPr lang="en-US" sz="2000" dirty="0"/>
              <a:t>good regression model should include only significant </a:t>
            </a:r>
            <a:r>
              <a:rPr lang="en-US" sz="2000" dirty="0" smtClean="0"/>
              <a:t>independent variables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However</a:t>
            </a:r>
            <a:r>
              <a:rPr lang="en-US" sz="2000" dirty="0"/>
              <a:t>, it is not always clear exactly what will happen when we add </a:t>
            </a:r>
            <a:r>
              <a:rPr lang="en-US" sz="2000" dirty="0" smtClean="0"/>
              <a:t>or remove </a:t>
            </a:r>
            <a:r>
              <a:rPr lang="en-US" sz="2000" dirty="0"/>
              <a:t>variables from a model; variables that are (or are not) significant in one </a:t>
            </a:r>
            <a:r>
              <a:rPr lang="en-US" sz="2000" dirty="0" smtClean="0"/>
              <a:t>model may </a:t>
            </a:r>
            <a:r>
              <a:rPr lang="en-US" sz="2000" dirty="0"/>
              <a:t>(or may not) be significant in another. </a:t>
            </a:r>
            <a:endParaRPr lang="en-US" sz="2000" dirty="0" smtClean="0"/>
          </a:p>
          <a:p>
            <a:pPr lvl="1"/>
            <a:r>
              <a:rPr lang="en-US" sz="1800" dirty="0" smtClean="0"/>
              <a:t>Therefore</a:t>
            </a:r>
            <a:r>
              <a:rPr lang="en-US" sz="1800" dirty="0"/>
              <a:t>, you should not </a:t>
            </a:r>
            <a:r>
              <a:rPr lang="en-US" sz="1800" dirty="0" smtClean="0"/>
              <a:t>consider dropping all </a:t>
            </a:r>
            <a:r>
              <a:rPr lang="en-US" sz="1800" dirty="0"/>
              <a:t>insignificant variables at one time, but rather take a more structured approach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Adding </a:t>
            </a:r>
            <a:r>
              <a:rPr lang="en-US" sz="2000" dirty="0"/>
              <a:t>an independent variable to a regression model will </a:t>
            </a:r>
            <a:r>
              <a:rPr lang="en-US" sz="2000" dirty="0" smtClean="0"/>
              <a:t>always </a:t>
            </a:r>
            <a:r>
              <a:rPr lang="en-US" sz="2000" dirty="0"/>
              <a:t>result in </a:t>
            </a:r>
            <a:r>
              <a:rPr lang="en-US" sz="2000" i="1" dirty="0" smtClean="0"/>
              <a:t>R</a:t>
            </a:r>
            <a:r>
              <a:rPr lang="en-US" sz="2000" i="1" baseline="30000" dirty="0" smtClean="0"/>
              <a:t>2</a:t>
            </a:r>
            <a:r>
              <a:rPr lang="en-US" sz="2000" dirty="0" smtClean="0"/>
              <a:t> equal to </a:t>
            </a:r>
            <a:r>
              <a:rPr lang="en-US" sz="2000" dirty="0"/>
              <a:t>or greater than the </a:t>
            </a:r>
            <a:r>
              <a:rPr lang="en-US" sz="2000" i="1" dirty="0" smtClean="0"/>
              <a:t>R</a:t>
            </a:r>
            <a:r>
              <a:rPr lang="en-US" sz="2000" i="1" baseline="30000" dirty="0" smtClean="0"/>
              <a:t>2</a:t>
            </a:r>
            <a:r>
              <a:rPr lang="en-US" sz="600" dirty="0" smtClean="0"/>
              <a:t>  </a:t>
            </a:r>
            <a:r>
              <a:rPr lang="en-US" sz="2000" dirty="0" smtClean="0"/>
              <a:t>of </a:t>
            </a:r>
            <a:r>
              <a:rPr lang="en-US" sz="2000" dirty="0"/>
              <a:t>the original model</a:t>
            </a:r>
            <a:r>
              <a:rPr lang="en-US" sz="2000" dirty="0" smtClean="0"/>
              <a:t>. </a:t>
            </a:r>
          </a:p>
          <a:p>
            <a:r>
              <a:rPr lang="en-US" sz="2000" b="1" i="1" dirty="0" smtClean="0"/>
              <a:t>Adjusted</a:t>
            </a:r>
            <a:r>
              <a:rPr lang="en-US" sz="2000" b="1" dirty="0" smtClean="0"/>
              <a:t> </a:t>
            </a:r>
            <a:r>
              <a:rPr lang="en-US" sz="2000" b="1" i="1" dirty="0"/>
              <a:t>R</a:t>
            </a:r>
            <a:r>
              <a:rPr lang="en-US" sz="2000" b="1" i="1" baseline="30000" dirty="0"/>
              <a:t>2</a:t>
            </a:r>
            <a:r>
              <a:rPr lang="en-US" sz="2000" b="1" dirty="0"/>
              <a:t> </a:t>
            </a:r>
            <a:r>
              <a:rPr lang="en-US" sz="2000" dirty="0" smtClean="0"/>
              <a:t>reflects </a:t>
            </a:r>
            <a:r>
              <a:rPr lang="en-US" sz="2000" dirty="0"/>
              <a:t>both the number of independent variables and </a:t>
            </a:r>
            <a:r>
              <a:rPr lang="en-US" sz="2000" dirty="0" smtClean="0"/>
              <a:t>the sample </a:t>
            </a:r>
            <a:r>
              <a:rPr lang="en-US" sz="2000" dirty="0"/>
              <a:t>size and may either increase or decrease when an independent variable is </a:t>
            </a:r>
            <a:r>
              <a:rPr lang="en-US" sz="2000" dirty="0" smtClean="0"/>
              <a:t>added or dropped. </a:t>
            </a:r>
            <a:r>
              <a:rPr lang="en-US" sz="2000" dirty="0"/>
              <a:t>An increase in adjusted </a:t>
            </a:r>
            <a:r>
              <a:rPr lang="en-US" sz="2000" i="1" dirty="0" smtClean="0"/>
              <a:t>R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/>
              <a:t>indicates that the model has improved.</a:t>
            </a:r>
            <a:endParaRPr lang="en-US" sz="2000" dirty="0" smtClean="0"/>
          </a:p>
          <a:p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Building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0384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300"/>
          </a:xfrm>
        </p:spPr>
        <p:txBody>
          <a:bodyPr/>
          <a:lstStyle/>
          <a:p>
            <a:pPr marL="623887" indent="-514350">
              <a:buAutoNum type="arabicPeriod"/>
            </a:pPr>
            <a:r>
              <a:rPr lang="en-US" sz="2400" dirty="0" smtClean="0"/>
              <a:t>Construct </a:t>
            </a:r>
            <a:r>
              <a:rPr lang="en-US" sz="2400" dirty="0"/>
              <a:t>a model with all available independent variables. Check for </a:t>
            </a:r>
            <a:r>
              <a:rPr lang="en-US" sz="2400" dirty="0" smtClean="0"/>
              <a:t>significance of </a:t>
            </a:r>
            <a:r>
              <a:rPr lang="en-US" sz="2400" dirty="0"/>
              <a:t>the independent variables by examining the p-values.</a:t>
            </a:r>
          </a:p>
          <a:p>
            <a:pPr marL="623887" indent="-514350">
              <a:buAutoNum type="arabicPeriod"/>
            </a:pPr>
            <a:r>
              <a:rPr lang="en-US" sz="2400" dirty="0" smtClean="0"/>
              <a:t>Identify </a:t>
            </a:r>
            <a:r>
              <a:rPr lang="en-US" sz="2400" dirty="0"/>
              <a:t>the independent variable having the largest p-value that exceeds </a:t>
            </a:r>
            <a:r>
              <a:rPr lang="en-US" sz="2400" dirty="0" smtClean="0"/>
              <a:t>the chosen </a:t>
            </a:r>
            <a:r>
              <a:rPr lang="en-US" sz="2400" dirty="0"/>
              <a:t>level of </a:t>
            </a:r>
            <a:r>
              <a:rPr lang="en-US" sz="2400" dirty="0" smtClean="0"/>
              <a:t>significance. </a:t>
            </a:r>
          </a:p>
          <a:p>
            <a:pPr marL="623887" indent="-514350">
              <a:buAutoNum type="arabicPeriod"/>
            </a:pPr>
            <a:r>
              <a:rPr lang="en-US" sz="2400" dirty="0" smtClean="0"/>
              <a:t>Remove </a:t>
            </a:r>
            <a:r>
              <a:rPr lang="en-US" sz="2400" dirty="0"/>
              <a:t>the variable identified in step 2 from the model and evaluate </a:t>
            </a:r>
            <a:r>
              <a:rPr lang="en-US" sz="2400" dirty="0" smtClean="0"/>
              <a:t>adjusted</a:t>
            </a:r>
            <a:r>
              <a:rPr lang="en-US" sz="2400" i="1" dirty="0" smtClean="0"/>
              <a:t> R</a:t>
            </a:r>
            <a:r>
              <a:rPr lang="en-US" sz="2400" i="1" baseline="30000" dirty="0" smtClean="0"/>
              <a:t>2</a:t>
            </a:r>
            <a:r>
              <a:rPr lang="en-US" sz="2400" dirty="0"/>
              <a:t>. </a:t>
            </a:r>
            <a:endParaRPr lang="en-US" sz="2400" dirty="0" smtClean="0"/>
          </a:p>
          <a:p>
            <a:pPr marL="1023938" lvl="1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Don’t remove all variables with p-values that exceed a at the same time</a:t>
            </a:r>
            <a:r>
              <a:rPr lang="en-US" sz="2000" dirty="0" smtClean="0"/>
              <a:t>, but </a:t>
            </a:r>
            <a:r>
              <a:rPr lang="en-US" sz="2000" dirty="0"/>
              <a:t>remove only one at a time.</a:t>
            </a:r>
            <a:r>
              <a:rPr lang="en-US" sz="2000" dirty="0" smtClean="0"/>
              <a:t>) </a:t>
            </a:r>
          </a:p>
          <a:p>
            <a:pPr marL="623887" indent="-514350">
              <a:buAutoNum type="arabicPeriod"/>
            </a:pPr>
            <a:r>
              <a:rPr lang="en-US" sz="2400" dirty="0" smtClean="0"/>
              <a:t>Continue </a:t>
            </a:r>
            <a:r>
              <a:rPr lang="en-US" sz="2400" dirty="0"/>
              <a:t>until all variables are significant.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Systematic Model Building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519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28803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Banking Data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8.13: Identifying the Best Regression Model 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BA2-Figure-8.2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484784"/>
            <a:ext cx="4850307" cy="259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060848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 value has the largest p-value; drop and re-run the regression.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804249" y="3140968"/>
            <a:ext cx="648072" cy="1008112"/>
          </a:xfrm>
          <a:prstGeom prst="round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2-Figure-8.22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132856"/>
            <a:ext cx="7156652" cy="3663884"/>
          </a:xfrm>
          <a:prstGeom prst="rect">
            <a:avLst/>
          </a:prstGeom>
        </p:spPr>
      </p:pic>
      <p:sp>
        <p:nvSpPr>
          <p:cNvPr id="64513" name="Content Placeholder 1"/>
          <p:cNvSpPr>
            <a:spLocks noGrp="1"/>
          </p:cNvSpPr>
          <p:nvPr>
            <p:ph idx="1"/>
          </p:nvPr>
        </p:nvSpPr>
        <p:spPr>
          <a:xfrm>
            <a:off x="482600" y="1412776"/>
            <a:ext cx="8229600" cy="4256187"/>
          </a:xfrm>
        </p:spPr>
        <p:txBody>
          <a:bodyPr/>
          <a:lstStyle/>
          <a:p>
            <a:pPr eaLnBrk="1" hangingPunct="1"/>
            <a:r>
              <a:rPr lang="en-US" dirty="0" smtClean="0"/>
              <a:t>Bank regression after removing </a:t>
            </a:r>
            <a:r>
              <a:rPr lang="en-US" i="1" dirty="0" smtClean="0"/>
              <a:t>Home Value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8.13</a:t>
            </a:r>
            <a:r>
              <a:rPr lang="en-US" sz="3200" dirty="0">
                <a:ea typeface="+mj-ea"/>
                <a:cs typeface="+mj-cs"/>
              </a:rPr>
              <a:t> </a:t>
            </a:r>
            <a:r>
              <a:rPr lang="en-US" sz="3200" dirty="0" smtClean="0">
                <a:ea typeface="+mj-ea"/>
                <a:cs typeface="+mj-cs"/>
              </a:rPr>
              <a:t>Continued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4521" name="TextBox 2"/>
          <p:cNvSpPr txBox="1">
            <a:spLocks noChangeArrowheads="1"/>
          </p:cNvSpPr>
          <p:nvPr/>
        </p:nvSpPr>
        <p:spPr bwMode="auto">
          <a:xfrm>
            <a:off x="3779912" y="2852936"/>
            <a:ext cx="3200400" cy="6461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Adjusted </a:t>
            </a:r>
            <a:r>
              <a:rPr lang="en-US" sz="1800" i="1"/>
              <a:t>R</a:t>
            </a:r>
            <a:r>
              <a:rPr lang="en-US" sz="1800" baseline="30000"/>
              <a:t>2</a:t>
            </a:r>
            <a:r>
              <a:rPr lang="en-US" sz="1800"/>
              <a:t> improves slightly.  </a:t>
            </a:r>
          </a:p>
          <a:p>
            <a:r>
              <a:rPr lang="en-US" sz="1800"/>
              <a:t>All </a:t>
            </a:r>
            <a:r>
              <a:rPr lang="en-US" sz="1800" i="1"/>
              <a:t>X</a:t>
            </a:r>
            <a:r>
              <a:rPr lang="en-US" sz="1800"/>
              <a:t> variables are significant.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t-</a:t>
            </a:r>
            <a:r>
              <a:rPr lang="en-US" dirty="0"/>
              <a:t>statistic.</a:t>
            </a:r>
          </a:p>
          <a:p>
            <a:r>
              <a:rPr lang="en-US" dirty="0"/>
              <a:t>If </a:t>
            </a:r>
            <a:r>
              <a:rPr lang="en-US" dirty="0" smtClean="0"/>
              <a:t>| </a:t>
            </a:r>
            <a:r>
              <a:rPr lang="en-US" dirty="0"/>
              <a:t>t </a:t>
            </a:r>
            <a:r>
              <a:rPr lang="en-US" dirty="0" smtClean="0"/>
              <a:t>| &lt; 1</a:t>
            </a:r>
            <a:r>
              <a:rPr lang="en-US" dirty="0"/>
              <a:t>, then the standard error will decrease and adjusted </a:t>
            </a:r>
            <a:r>
              <a:rPr lang="en-US" i="1" dirty="0"/>
              <a:t>R</a:t>
            </a:r>
            <a:r>
              <a:rPr lang="en-US" i="1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will </a:t>
            </a:r>
            <a:r>
              <a:rPr lang="en-US" dirty="0"/>
              <a:t>increase if the </a:t>
            </a:r>
            <a:r>
              <a:rPr lang="en-US" dirty="0" smtClean="0"/>
              <a:t>variable is </a:t>
            </a:r>
            <a:r>
              <a:rPr lang="en-US" dirty="0"/>
              <a:t>removed. If </a:t>
            </a:r>
            <a:r>
              <a:rPr lang="en-US" dirty="0" smtClean="0"/>
              <a:t>| </a:t>
            </a:r>
            <a:r>
              <a:rPr lang="en-US" dirty="0"/>
              <a:t>t </a:t>
            </a:r>
            <a:r>
              <a:rPr lang="en-US" dirty="0" smtClean="0"/>
              <a:t>| &gt; 1</a:t>
            </a:r>
            <a:r>
              <a:rPr lang="en-US" dirty="0"/>
              <a:t>, then the opposite will occur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</a:t>
            </a:r>
            <a:r>
              <a:rPr lang="en-US" dirty="0"/>
              <a:t>can follow the same </a:t>
            </a:r>
            <a:r>
              <a:rPr lang="en-US" dirty="0" smtClean="0"/>
              <a:t>systematic approach, </a:t>
            </a:r>
            <a:r>
              <a:rPr lang="en-US" dirty="0"/>
              <a:t>except using </a:t>
            </a:r>
            <a:r>
              <a:rPr lang="en-US" dirty="0" smtClean="0"/>
              <a:t>t-</a:t>
            </a:r>
            <a:r>
              <a:rPr lang="en-US" dirty="0"/>
              <a:t>values </a:t>
            </a:r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dirty="0" smtClean="0"/>
              <a:t>p-</a:t>
            </a:r>
            <a:r>
              <a:rPr lang="en-US" dirty="0"/>
              <a:t>values.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Criterion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2782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035550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ea typeface="+mn-ea"/>
                <a:cs typeface="+mn-cs"/>
              </a:rPr>
              <a:t>Multicollinearity</a:t>
            </a:r>
            <a:r>
              <a:rPr lang="en-US" sz="2400" dirty="0" smtClean="0">
                <a:ea typeface="+mn-ea"/>
                <a:cs typeface="+mn-cs"/>
              </a:rPr>
              <a:t> occurs when there are strong correlations among the independent variables, and they </a:t>
            </a:r>
            <a:r>
              <a:rPr lang="en-US" sz="2400" dirty="0" smtClean="0"/>
              <a:t>can </a:t>
            </a:r>
            <a:r>
              <a:rPr lang="en-US" sz="2400" dirty="0"/>
              <a:t>predict each other better than the dependent </a:t>
            </a:r>
            <a:r>
              <a:rPr lang="en-US" sz="2400" dirty="0" smtClean="0"/>
              <a:t>variable.</a:t>
            </a:r>
            <a:endParaRPr lang="en-US" sz="2400" dirty="0">
              <a:ea typeface="+mn-ea"/>
              <a:cs typeface="+mn-cs"/>
            </a:endParaRPr>
          </a:p>
          <a:p>
            <a:pPr lvl="1"/>
            <a:r>
              <a:rPr lang="en-US" sz="2000" dirty="0" smtClean="0"/>
              <a:t>When </a:t>
            </a:r>
            <a:r>
              <a:rPr lang="en-US" sz="2000" dirty="0"/>
              <a:t>significant </a:t>
            </a:r>
            <a:r>
              <a:rPr lang="en-US" sz="2000" dirty="0" err="1" smtClean="0"/>
              <a:t>multicollinearity</a:t>
            </a:r>
            <a:r>
              <a:rPr lang="en-US" sz="2000" dirty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present, it becomes difficult to isolate the effect of one independent variable on </a:t>
            </a:r>
            <a:r>
              <a:rPr lang="en-US" sz="2000" dirty="0" smtClean="0"/>
              <a:t>the dependent </a:t>
            </a:r>
            <a:r>
              <a:rPr lang="en-US" sz="2000" dirty="0"/>
              <a:t>variable, </a:t>
            </a:r>
            <a:r>
              <a:rPr lang="en-US" sz="2000" dirty="0" smtClean="0"/>
              <a:t>the </a:t>
            </a:r>
            <a:r>
              <a:rPr lang="en-US" sz="2000" dirty="0"/>
              <a:t>signs of coefficients may be the opposite of what they </a:t>
            </a:r>
            <a:r>
              <a:rPr lang="en-US" sz="2000" dirty="0" smtClean="0"/>
              <a:t>should be</a:t>
            </a:r>
            <a:r>
              <a:rPr lang="en-US" sz="2000" dirty="0"/>
              <a:t>, making it difficult to interpret regression </a:t>
            </a:r>
            <a:r>
              <a:rPr lang="en-US" sz="2000" dirty="0" smtClean="0"/>
              <a:t>coefficients, and </a:t>
            </a:r>
            <a:r>
              <a:rPr lang="en-US" sz="2000" dirty="0"/>
              <a:t> </a:t>
            </a:r>
            <a:r>
              <a:rPr lang="en-US" sz="2000" i="1" dirty="0"/>
              <a:t>p</a:t>
            </a:r>
            <a:r>
              <a:rPr lang="en-US" sz="2000" dirty="0"/>
              <a:t>-values can be </a:t>
            </a:r>
            <a:r>
              <a:rPr lang="en-US" sz="2000" dirty="0" smtClean="0"/>
              <a:t>inflated.</a:t>
            </a:r>
          </a:p>
          <a:p>
            <a:r>
              <a:rPr lang="en-US" sz="2400" dirty="0" smtClean="0">
                <a:ea typeface="+mn-ea"/>
                <a:cs typeface="+mn-cs"/>
              </a:rPr>
              <a:t>Correlations exceeding </a:t>
            </a:r>
            <a:r>
              <a:rPr lang="en-US" sz="2400" dirty="0" smtClean="0">
                <a:latin typeface="Cambria Math"/>
                <a:ea typeface="Cambria Math"/>
                <a:cs typeface="+mn-cs"/>
              </a:rPr>
              <a:t>±</a:t>
            </a:r>
            <a:r>
              <a:rPr lang="en-US" sz="2400" dirty="0" smtClean="0">
                <a:ea typeface="+mn-ea"/>
                <a:cs typeface="+mn-cs"/>
              </a:rPr>
              <a:t>0.7 may indicate </a:t>
            </a:r>
            <a:r>
              <a:rPr lang="en-US" sz="2400" dirty="0" err="1" smtClean="0">
                <a:ea typeface="+mn-ea"/>
                <a:cs typeface="+mn-cs"/>
              </a:rPr>
              <a:t>multicollinearity</a:t>
            </a:r>
            <a:endParaRPr lang="en-US" sz="2400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The </a:t>
            </a:r>
            <a:r>
              <a:rPr lang="en-US" sz="2400" b="1" dirty="0" smtClean="0">
                <a:ea typeface="+mn-ea"/>
                <a:cs typeface="+mn-cs"/>
              </a:rPr>
              <a:t>variance inflation factor </a:t>
            </a:r>
            <a:r>
              <a:rPr lang="en-US" sz="2400" dirty="0" smtClean="0">
                <a:ea typeface="+mn-ea"/>
                <a:cs typeface="+mn-cs"/>
              </a:rPr>
              <a:t>is a better indicator, but not computed in Excel.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ea typeface="+mj-ea"/>
                <a:cs typeface="+mj-cs"/>
              </a:rPr>
              <a:t>Multicollinearity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3440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Colleges and Universities </a:t>
            </a:r>
            <a:r>
              <a:rPr lang="en-US" sz="2400" dirty="0" smtClean="0"/>
              <a:t>correlation matrix; none exceed the recommend threshold of ±0.7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marL="109537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i="1" dirty="0" smtClean="0"/>
              <a:t>Banking Data </a:t>
            </a:r>
            <a:r>
              <a:rPr lang="en-US" sz="2400" dirty="0" smtClean="0"/>
              <a:t>correlation matrix; large correlations exist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8.14: Identifying Potential </a:t>
            </a:r>
            <a:r>
              <a:rPr lang="en-US" sz="3200" dirty="0" err="1" smtClean="0">
                <a:ea typeface="+mj-ea"/>
                <a:cs typeface="+mj-cs"/>
              </a:rPr>
              <a:t>Multicollinearity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BA2-Figure-8.23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060848"/>
            <a:ext cx="6336704" cy="1204345"/>
          </a:xfrm>
          <a:prstGeom prst="rect">
            <a:avLst/>
          </a:prstGeom>
        </p:spPr>
      </p:pic>
      <p:pic>
        <p:nvPicPr>
          <p:cNvPr id="3" name="Picture 2" descr="BA2-Figure-8.24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861048"/>
            <a:ext cx="6120680" cy="148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147248" cy="3158480"/>
          </a:xfrm>
        </p:spPr>
        <p:txBody>
          <a:bodyPr/>
          <a:lstStyle/>
          <a:p>
            <a:r>
              <a:rPr lang="en-US" sz="2000" dirty="0" smtClean="0"/>
              <a:t>If we </a:t>
            </a:r>
            <a:r>
              <a:rPr lang="en-US" sz="2000" dirty="0"/>
              <a:t>remove Wealth from the model, the adjusted </a:t>
            </a:r>
            <a:r>
              <a:rPr lang="en-US" sz="2000" i="1" dirty="0"/>
              <a:t>R</a:t>
            </a:r>
            <a:r>
              <a:rPr lang="en-US" sz="2000" i="1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drops to </a:t>
            </a:r>
            <a:r>
              <a:rPr lang="en-US" sz="2000" dirty="0"/>
              <a:t>0.9201, but we discover that Education is no </a:t>
            </a:r>
            <a:r>
              <a:rPr lang="en-US" sz="2000" dirty="0" smtClean="0"/>
              <a:t>longer significant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Dropping </a:t>
            </a:r>
            <a:r>
              <a:rPr lang="en-US" sz="2000" dirty="0"/>
              <a:t>Education and leaving only Age </a:t>
            </a:r>
            <a:r>
              <a:rPr lang="en-US" sz="2000" dirty="0" smtClean="0"/>
              <a:t>and Income </a:t>
            </a:r>
            <a:r>
              <a:rPr lang="en-US" sz="2000" dirty="0"/>
              <a:t>in the model results in an adjusted </a:t>
            </a:r>
            <a:r>
              <a:rPr lang="en-US" sz="2000" i="1" dirty="0"/>
              <a:t>R</a:t>
            </a:r>
            <a:r>
              <a:rPr lang="en-US" sz="2000" i="1" baseline="30000" dirty="0"/>
              <a:t>2</a:t>
            </a:r>
            <a:r>
              <a:rPr lang="en-US" sz="2000" dirty="0"/>
              <a:t> of 0.9202.</a:t>
            </a:r>
          </a:p>
          <a:p>
            <a:r>
              <a:rPr lang="en-US" sz="2000" dirty="0"/>
              <a:t>However, if we remove Income from the model </a:t>
            </a:r>
            <a:r>
              <a:rPr lang="en-US" sz="2000" dirty="0" smtClean="0"/>
              <a:t>instead of </a:t>
            </a:r>
            <a:r>
              <a:rPr lang="en-US" sz="2000" dirty="0"/>
              <a:t>Wealth, the Adjusted </a:t>
            </a:r>
            <a:r>
              <a:rPr lang="en-US" sz="2000" i="1" dirty="0"/>
              <a:t>R</a:t>
            </a:r>
            <a:r>
              <a:rPr lang="en-US" sz="2000" i="1" baseline="30000" dirty="0"/>
              <a:t>2</a:t>
            </a:r>
            <a:r>
              <a:rPr lang="en-US" sz="2000" dirty="0"/>
              <a:t> drops to only 0.9345, and </a:t>
            </a:r>
            <a:r>
              <a:rPr lang="en-US" sz="2000" dirty="0" smtClean="0"/>
              <a:t>all remaining </a:t>
            </a:r>
            <a:r>
              <a:rPr lang="en-US" sz="2000" dirty="0"/>
              <a:t>variables (Age, Education, and Wealth) are </a:t>
            </a:r>
            <a:r>
              <a:rPr lang="en-US" sz="2000" dirty="0" smtClean="0"/>
              <a:t>significant.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8.14 Continued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BA2-Figure-8.25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356991"/>
            <a:ext cx="5400600" cy="2771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R</a:t>
            </a:r>
            <a:r>
              <a:rPr lang="en-US" b="1" i="1" baseline="30000" dirty="0" smtClean="0"/>
              <a:t>2</a:t>
            </a:r>
            <a:r>
              <a:rPr lang="en-US" b="1" dirty="0" smtClean="0"/>
              <a:t> (</a:t>
            </a:r>
            <a:r>
              <a:rPr lang="en-US" b="1" i="1" dirty="0" smtClean="0"/>
              <a:t>R-squared</a:t>
            </a:r>
            <a:r>
              <a:rPr lang="en-US" b="1" dirty="0" smtClean="0"/>
              <a:t>) </a:t>
            </a:r>
            <a:r>
              <a:rPr lang="en-US" dirty="0" smtClean="0"/>
              <a:t>is a measure of the “fit” of the line to the data.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value of </a:t>
            </a:r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r>
              <a:rPr lang="en-US" dirty="0" smtClean="0"/>
              <a:t> will be </a:t>
            </a:r>
            <a:r>
              <a:rPr lang="en-US" dirty="0"/>
              <a:t>between 0 and 1.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value of 1.0 indicates a perfect fit and all data points would lie </a:t>
            </a:r>
            <a:r>
              <a:rPr lang="en-US" dirty="0" smtClean="0"/>
              <a:t>on the </a:t>
            </a:r>
            <a:r>
              <a:rPr lang="en-US" dirty="0"/>
              <a:t>line; the larger the value of </a:t>
            </a:r>
            <a:r>
              <a:rPr lang="en-US" i="1" dirty="0"/>
              <a:t>R</a:t>
            </a:r>
            <a:r>
              <a:rPr lang="en-US" i="1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better the fit.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508982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63272" cy="4525962"/>
          </a:xfrm>
        </p:spPr>
        <p:txBody>
          <a:bodyPr/>
          <a:lstStyle/>
          <a:p>
            <a:r>
              <a:rPr lang="en-US" sz="2200" dirty="0" smtClean="0"/>
              <a:t>Identifying </a:t>
            </a:r>
            <a:r>
              <a:rPr lang="en-US" sz="2200" dirty="0"/>
              <a:t>the best regression </a:t>
            </a:r>
            <a:r>
              <a:rPr lang="en-US" sz="2200" dirty="0" smtClean="0"/>
              <a:t>model often </a:t>
            </a:r>
            <a:r>
              <a:rPr lang="en-US" sz="2200" dirty="0"/>
              <a:t>requires </a:t>
            </a:r>
            <a:r>
              <a:rPr lang="en-US" sz="2200" dirty="0" smtClean="0"/>
              <a:t>experimentation </a:t>
            </a:r>
            <a:r>
              <a:rPr lang="en-US" sz="2200" dirty="0"/>
              <a:t>and trial and error.</a:t>
            </a:r>
          </a:p>
          <a:p>
            <a:r>
              <a:rPr lang="en-US" sz="2200" dirty="0" smtClean="0"/>
              <a:t>The independent </a:t>
            </a:r>
            <a:r>
              <a:rPr lang="en-US" sz="2200" dirty="0"/>
              <a:t>variables selected should make </a:t>
            </a:r>
            <a:r>
              <a:rPr lang="en-US" sz="2200" dirty="0" smtClean="0"/>
              <a:t>sense </a:t>
            </a:r>
            <a:r>
              <a:rPr lang="en-US" sz="2200" dirty="0"/>
              <a:t>in attempting to explain the dependent variable </a:t>
            </a:r>
            <a:endParaRPr lang="en-US" sz="2200" dirty="0" smtClean="0"/>
          </a:p>
          <a:p>
            <a:pPr lvl="1"/>
            <a:r>
              <a:rPr lang="en-US" sz="1800" dirty="0" smtClean="0"/>
              <a:t>Logic </a:t>
            </a:r>
            <a:r>
              <a:rPr lang="en-US" sz="1800" dirty="0"/>
              <a:t>should guide </a:t>
            </a:r>
            <a:r>
              <a:rPr lang="en-US" sz="1800" dirty="0" smtClean="0"/>
              <a:t>your model </a:t>
            </a:r>
            <a:r>
              <a:rPr lang="en-US" sz="1800" dirty="0"/>
              <a:t>development. In many applications, </a:t>
            </a:r>
            <a:r>
              <a:rPr lang="en-US" sz="1800" dirty="0" smtClean="0"/>
              <a:t>behavioral, economic, </a:t>
            </a:r>
            <a:r>
              <a:rPr lang="en-US" sz="1800" dirty="0"/>
              <a:t>or physical theory might suggest </a:t>
            </a:r>
            <a:r>
              <a:rPr lang="en-US" sz="1800" dirty="0" smtClean="0"/>
              <a:t>that certain </a:t>
            </a:r>
            <a:r>
              <a:rPr lang="en-US" sz="1800" dirty="0"/>
              <a:t>variables should belong in a </a:t>
            </a:r>
            <a:r>
              <a:rPr lang="en-US" sz="1800" dirty="0" smtClean="0"/>
              <a:t>model.</a:t>
            </a:r>
          </a:p>
          <a:p>
            <a:r>
              <a:rPr lang="en-US" sz="2200" dirty="0"/>
              <a:t>A</a:t>
            </a:r>
            <a:r>
              <a:rPr lang="en-US" sz="2200" dirty="0" smtClean="0"/>
              <a:t>dditional </a:t>
            </a:r>
            <a:r>
              <a:rPr lang="en-US" sz="2200" dirty="0"/>
              <a:t>variables </a:t>
            </a:r>
            <a:r>
              <a:rPr lang="en-US" sz="2200" dirty="0" smtClean="0"/>
              <a:t>increase </a:t>
            </a:r>
            <a:r>
              <a:rPr lang="en-US" sz="2200" i="1" dirty="0" smtClean="0"/>
              <a:t>R</a:t>
            </a:r>
            <a:r>
              <a:rPr lang="en-US" sz="2200" i="1" baseline="30000" dirty="0" smtClean="0"/>
              <a:t>2</a:t>
            </a:r>
            <a:r>
              <a:rPr lang="en-US" sz="2200" dirty="0" smtClean="0"/>
              <a:t> and</a:t>
            </a:r>
            <a:r>
              <a:rPr lang="en-US" sz="2200" dirty="0"/>
              <a:t>, therefore, help to explain a larger proportion of the </a:t>
            </a:r>
            <a:r>
              <a:rPr lang="en-US" sz="2200" dirty="0" smtClean="0"/>
              <a:t>variation. </a:t>
            </a:r>
          </a:p>
          <a:p>
            <a:pPr lvl="1"/>
            <a:r>
              <a:rPr lang="en-US" sz="1800" dirty="0" smtClean="0"/>
              <a:t>Even </a:t>
            </a:r>
            <a:r>
              <a:rPr lang="en-US" sz="1800" dirty="0"/>
              <a:t>though a variable with a large </a:t>
            </a:r>
            <a:r>
              <a:rPr lang="en-US" sz="1800" dirty="0" smtClean="0"/>
              <a:t>p-</a:t>
            </a:r>
            <a:r>
              <a:rPr lang="en-US" sz="1800" dirty="0"/>
              <a:t>value is not statistically significant, it could </a:t>
            </a:r>
            <a:r>
              <a:rPr lang="en-US" sz="1800" dirty="0" smtClean="0"/>
              <a:t>simply be </a:t>
            </a:r>
            <a:r>
              <a:rPr lang="en-US" sz="1800" dirty="0"/>
              <a:t>the result of sampling error and a modeler might wish to keep it</a:t>
            </a:r>
            <a:r>
              <a:rPr lang="en-US" sz="1800" dirty="0" smtClean="0"/>
              <a:t>.</a:t>
            </a:r>
          </a:p>
          <a:p>
            <a:r>
              <a:rPr lang="en-US" sz="2200" dirty="0" smtClean="0"/>
              <a:t>Good models are as simple as possible (the principle of </a:t>
            </a:r>
            <a:r>
              <a:rPr lang="en-US" sz="2200" b="1" dirty="0" smtClean="0"/>
              <a:t>parsimony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Issues in </a:t>
            </a:r>
            <a:r>
              <a:rPr lang="en-US" dirty="0" err="1" smtClean="0"/>
              <a:t>Trendline</a:t>
            </a:r>
            <a:r>
              <a:rPr lang="en-US" dirty="0" smtClean="0"/>
              <a:t> and Regression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0498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r>
              <a:rPr lang="en-US" sz="2400" b="1" dirty="0" err="1" smtClean="0"/>
              <a:t>Overfitting</a:t>
            </a:r>
            <a:r>
              <a:rPr lang="en-US" sz="2400" dirty="0" smtClean="0"/>
              <a:t> means </a:t>
            </a:r>
            <a:r>
              <a:rPr lang="en-US" sz="2400" dirty="0" err="1" smtClean="0"/>
              <a:t>fiting</a:t>
            </a:r>
            <a:r>
              <a:rPr lang="en-US" sz="2400" dirty="0" smtClean="0"/>
              <a:t> </a:t>
            </a:r>
            <a:r>
              <a:rPr lang="en-US" sz="2400" dirty="0"/>
              <a:t>a model too closely to the sample data </a:t>
            </a:r>
            <a:r>
              <a:rPr lang="en-US" sz="2400" dirty="0" smtClean="0"/>
              <a:t>at the risk of not </a:t>
            </a:r>
            <a:r>
              <a:rPr lang="en-US" sz="2400" dirty="0"/>
              <a:t>fitting it well to the population in which we are interested. </a:t>
            </a:r>
            <a:endParaRPr lang="en-US" sz="2400" dirty="0" smtClean="0"/>
          </a:p>
          <a:p>
            <a:pPr lvl="1"/>
            <a:r>
              <a:rPr lang="en-US" sz="2000" dirty="0" smtClean="0"/>
              <a:t>In fitting </a:t>
            </a:r>
            <a:r>
              <a:rPr lang="en-US" sz="2000" dirty="0"/>
              <a:t>the crude oil prices in Example 8.2, we noted that the </a:t>
            </a:r>
            <a:r>
              <a:rPr lang="en-US" sz="2000" i="1" dirty="0"/>
              <a:t>R</a:t>
            </a:r>
            <a:r>
              <a:rPr lang="en-US" sz="2000" i="1" baseline="30000" dirty="0"/>
              <a:t>2</a:t>
            </a:r>
            <a:r>
              <a:rPr lang="en-US" sz="2000" dirty="0"/>
              <a:t>-value will increase if we fit higher-order polynomial functions to the data.  While this might provide a better mathematical fit to the sample data, doing so can make it difficult to explain the phenomena rationally. </a:t>
            </a:r>
            <a:endParaRPr lang="en-US" sz="2000" dirty="0" smtClean="0"/>
          </a:p>
          <a:p>
            <a:r>
              <a:rPr lang="en-US" sz="2400" dirty="0" smtClean="0"/>
              <a:t>In multiple regression, if we </a:t>
            </a:r>
            <a:r>
              <a:rPr lang="en-US" sz="2400" dirty="0"/>
              <a:t>add too many terms to the model, then the model may not adequately predict other values from the population. </a:t>
            </a:r>
            <a:endParaRPr lang="en-US" sz="2400" dirty="0" smtClean="0"/>
          </a:p>
          <a:p>
            <a:r>
              <a:rPr lang="en-US" sz="2400" dirty="0" err="1" smtClean="0"/>
              <a:t>Overfitting</a:t>
            </a:r>
            <a:r>
              <a:rPr lang="en-US" sz="2400" dirty="0" smtClean="0"/>
              <a:t> </a:t>
            </a:r>
            <a:r>
              <a:rPr lang="en-US" sz="2400" dirty="0"/>
              <a:t>can be mitigated by using good logic, intuition, </a:t>
            </a:r>
            <a:r>
              <a:rPr lang="en-US" sz="2400" dirty="0" smtClean="0"/>
              <a:t>theory</a:t>
            </a:r>
            <a:r>
              <a:rPr lang="en-US" sz="2400" dirty="0"/>
              <a:t>, and </a:t>
            </a:r>
            <a:r>
              <a:rPr lang="en-US" sz="2400" dirty="0" smtClean="0"/>
              <a:t>parsimony.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4868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Regression analysis requires </a:t>
            </a:r>
            <a:r>
              <a:rPr lang="en-US" dirty="0"/>
              <a:t>numerical </a:t>
            </a:r>
            <a:r>
              <a:rPr lang="en-US" dirty="0" smtClean="0"/>
              <a:t>data.</a:t>
            </a:r>
          </a:p>
          <a:p>
            <a:r>
              <a:rPr lang="en-US" dirty="0" smtClean="0">
                <a:ea typeface="+mn-ea"/>
                <a:cs typeface="+mn-cs"/>
              </a:rPr>
              <a:t>Categorical data can be included as independent variables, but must be coded numeric using </a:t>
            </a:r>
            <a:r>
              <a:rPr lang="en-US" i="1" dirty="0" smtClean="0">
                <a:ea typeface="+mn-ea"/>
                <a:cs typeface="+mn-cs"/>
              </a:rPr>
              <a:t>dummy variables.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variables with 2 categories, code as 0 and 1.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with Categorical Variables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05800" cy="4525962"/>
          </a:xfrm>
        </p:spPr>
        <p:txBody>
          <a:bodyPr/>
          <a:lstStyle/>
          <a:p>
            <a:pPr eaLnBrk="1" hangingPunct="1"/>
            <a:r>
              <a:rPr lang="en-US" i="1" dirty="0" smtClean="0"/>
              <a:t>Employee Salaries </a:t>
            </a:r>
            <a:r>
              <a:rPr lang="en-US" dirty="0" smtClean="0"/>
              <a:t>provides data for 35 employees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marL="109537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Predict </a:t>
            </a:r>
            <a:r>
              <a:rPr lang="en-US" i="1" dirty="0" smtClean="0"/>
              <a:t>Salary</a:t>
            </a:r>
            <a:r>
              <a:rPr lang="en-US" dirty="0" smtClean="0"/>
              <a:t> using </a:t>
            </a:r>
            <a:r>
              <a:rPr lang="en-US" i="1" dirty="0" smtClean="0"/>
              <a:t>Age</a:t>
            </a:r>
            <a:r>
              <a:rPr lang="en-US" dirty="0" smtClean="0"/>
              <a:t> and </a:t>
            </a:r>
            <a:r>
              <a:rPr lang="en-US" i="1" dirty="0" smtClean="0"/>
              <a:t>MBA</a:t>
            </a:r>
            <a:r>
              <a:rPr lang="en-US" dirty="0" smtClean="0"/>
              <a:t> (code as yes=1, no=0)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8.15: A Model with Categorical Variables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BA2-Figure-8.26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988840"/>
            <a:ext cx="3033012" cy="165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365104"/>
            <a:ext cx="3960440" cy="1660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tr-TR" sz="2400" dirty="0" err="1" smtClean="0"/>
              <a:t>Salary</a:t>
            </a:r>
            <a:r>
              <a:rPr lang="tr-TR" sz="2400" dirty="0" smtClean="0"/>
              <a:t> = </a:t>
            </a:r>
            <a:r>
              <a:rPr lang="tr-TR" sz="2400" dirty="0"/>
              <a:t>893.59 </a:t>
            </a:r>
            <a:r>
              <a:rPr lang="tr-TR" sz="2400" dirty="0" smtClean="0"/>
              <a:t>+ </a:t>
            </a:r>
            <a:r>
              <a:rPr lang="tr-TR" sz="2400" dirty="0"/>
              <a:t>1044.15 </a:t>
            </a:r>
            <a:r>
              <a:rPr lang="tr-TR" sz="2400" dirty="0" smtClean="0"/>
              <a:t>× Age </a:t>
            </a:r>
            <a:r>
              <a:rPr lang="tr-TR" sz="2400" dirty="0"/>
              <a:t>+</a:t>
            </a:r>
            <a:r>
              <a:rPr lang="tr-TR" sz="2400" dirty="0" smtClean="0"/>
              <a:t> </a:t>
            </a:r>
            <a:r>
              <a:rPr lang="tr-TR" sz="2400" dirty="0"/>
              <a:t>14767.23 </a:t>
            </a:r>
            <a:r>
              <a:rPr lang="tr-TR" sz="2400" dirty="0" smtClean="0"/>
              <a:t>× MBA</a:t>
            </a:r>
          </a:p>
          <a:p>
            <a:pPr marL="708216" lvl="1" indent="-34290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If MBA = 0, salary = 893.59 + 1044 × Age </a:t>
            </a:r>
          </a:p>
          <a:p>
            <a:pPr marL="708216" lvl="1" indent="-34290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If MBA = 1, salary =15,660.82 + 1044 × Age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8.15 Continued 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BA2-Figure-8.27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420888"/>
            <a:ext cx="688870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12776"/>
            <a:ext cx="7499176" cy="4525962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interaction</a:t>
            </a:r>
            <a:r>
              <a:rPr lang="en-US" dirty="0" smtClean="0"/>
              <a:t> </a:t>
            </a:r>
            <a:r>
              <a:rPr lang="en-US" dirty="0"/>
              <a:t>occurs when the effect of one variable </a:t>
            </a:r>
            <a:r>
              <a:rPr lang="en-US" dirty="0" smtClean="0"/>
              <a:t>is </a:t>
            </a:r>
            <a:r>
              <a:rPr lang="en-US" dirty="0"/>
              <a:t>dependent </a:t>
            </a:r>
            <a:r>
              <a:rPr lang="en-US" dirty="0" smtClean="0"/>
              <a:t>on another </a:t>
            </a:r>
            <a:r>
              <a:rPr lang="en-US" dirty="0"/>
              <a:t>variable.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test for interactions by defining a new variable as the product </a:t>
            </a:r>
            <a:r>
              <a:rPr lang="en-US" dirty="0" smtClean="0"/>
              <a:t>of the </a:t>
            </a:r>
            <a:r>
              <a:rPr lang="en-US" dirty="0"/>
              <a:t>two variables, X3 = X1 </a:t>
            </a:r>
            <a:r>
              <a:rPr lang="en-US" dirty="0" smtClean="0"/>
              <a:t>× </a:t>
            </a:r>
            <a:r>
              <a:rPr lang="en-US" dirty="0"/>
              <a:t>X2 , and testing whether this variable is significant, </a:t>
            </a:r>
            <a:r>
              <a:rPr lang="en-US" dirty="0" smtClean="0"/>
              <a:t>leading to </a:t>
            </a:r>
            <a:r>
              <a:rPr lang="en-US" dirty="0"/>
              <a:t>an alternative model.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581128"/>
            <a:ext cx="477360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786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1"/>
          <p:cNvSpPr>
            <a:spLocks noGrp="1"/>
          </p:cNvSpPr>
          <p:nvPr>
            <p:ph idx="1"/>
          </p:nvPr>
        </p:nvSpPr>
        <p:spPr>
          <a:xfrm>
            <a:off x="457200" y="1282700"/>
            <a:ext cx="5122912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Define an interaction between Age and MBA and re-run the regression.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539552" y="188640"/>
            <a:ext cx="8229600" cy="994122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Example 8.16: Incorporating Interaction Terms in a Regression Model</a:t>
            </a:r>
            <a:endParaRPr lang="en-US" sz="3200" dirty="0"/>
          </a:p>
        </p:txBody>
      </p:sp>
      <p:pic>
        <p:nvPicPr>
          <p:cNvPr id="3" name="Picture 2" descr="BA2-Figure-8.28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196752"/>
            <a:ext cx="3076658" cy="1224135"/>
          </a:xfrm>
          <a:prstGeom prst="rect">
            <a:avLst/>
          </a:prstGeom>
        </p:spPr>
      </p:pic>
      <p:pic>
        <p:nvPicPr>
          <p:cNvPr id="4" name="Picture 3" descr="BA2-Figure-8.29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564904"/>
            <a:ext cx="5300118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551723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MBA indicator is not significant; drop and re-run.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r>
              <a:rPr lang="en-US" sz="2400" dirty="0"/>
              <a:t>Adjusted </a:t>
            </a:r>
            <a:r>
              <a:rPr lang="en-US" sz="2400" i="1" dirty="0"/>
              <a:t>R</a:t>
            </a:r>
            <a:r>
              <a:rPr lang="en-US" sz="2400" i="1" baseline="30000" dirty="0"/>
              <a:t>2</a:t>
            </a:r>
            <a:r>
              <a:rPr lang="en-US" sz="2400" dirty="0"/>
              <a:t> increased slightly, </a:t>
            </a:r>
            <a:r>
              <a:rPr lang="en-US" sz="2400" dirty="0" smtClean="0"/>
              <a:t>and both </a:t>
            </a:r>
            <a:r>
              <a:rPr lang="en-US" sz="2400" dirty="0"/>
              <a:t>age and the interaction term are significant. The </a:t>
            </a:r>
            <a:r>
              <a:rPr lang="en-US" sz="2400" dirty="0" smtClean="0"/>
              <a:t>final model is </a:t>
            </a:r>
          </a:p>
          <a:p>
            <a:pPr marL="109537" indent="0">
              <a:buNone/>
            </a:pPr>
            <a:r>
              <a:rPr lang="tr-TR" sz="2400" dirty="0" err="1" smtClean="0"/>
              <a:t>salary</a:t>
            </a:r>
            <a:r>
              <a:rPr lang="tr-TR" sz="2400" dirty="0" smtClean="0"/>
              <a:t> = </a:t>
            </a:r>
            <a:r>
              <a:rPr lang="tr-TR" sz="2400" dirty="0"/>
              <a:t>3,323.11 </a:t>
            </a:r>
            <a:r>
              <a:rPr lang="tr-TR" sz="2400" dirty="0" smtClean="0"/>
              <a:t>+ </a:t>
            </a:r>
            <a:r>
              <a:rPr lang="tr-TR" sz="2400" dirty="0"/>
              <a:t>984.25 </a:t>
            </a:r>
            <a:r>
              <a:rPr lang="tr-TR" sz="2400" dirty="0" smtClean="0"/>
              <a:t>× </a:t>
            </a:r>
            <a:r>
              <a:rPr lang="tr-TR" sz="2400" dirty="0" err="1"/>
              <a:t>age</a:t>
            </a:r>
            <a:r>
              <a:rPr lang="tr-TR" sz="2400" dirty="0"/>
              <a:t> </a:t>
            </a:r>
            <a:r>
              <a:rPr lang="tr-TR" sz="2400" dirty="0" smtClean="0"/>
              <a:t>+ 425.58 × MBA × </a:t>
            </a:r>
            <a:r>
              <a:rPr lang="tr-TR" sz="2400" dirty="0" err="1"/>
              <a:t>age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8.16 Continued</a:t>
            </a:r>
            <a:endParaRPr lang="en-US" dirty="0"/>
          </a:p>
        </p:txBody>
      </p:sp>
      <p:pic>
        <p:nvPicPr>
          <p:cNvPr id="6" name="Picture 5" descr="BA2-Figure-8.30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708920"/>
            <a:ext cx="64807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6796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Categorical Variables with More Than Two Levels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7643192" cy="3316014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a </a:t>
            </a:r>
            <a:r>
              <a:rPr lang="en-US" dirty="0" smtClean="0"/>
              <a:t>categorical variable </a:t>
            </a:r>
            <a:r>
              <a:rPr lang="en-US" dirty="0"/>
              <a:t>has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&gt; </a:t>
            </a:r>
            <a:r>
              <a:rPr lang="en-US" dirty="0"/>
              <a:t>2 levels, we need to add </a:t>
            </a:r>
            <a:r>
              <a:rPr lang="en-US" i="1" dirty="0"/>
              <a:t>k</a:t>
            </a:r>
            <a:r>
              <a:rPr lang="en-US" dirty="0"/>
              <a:t> - </a:t>
            </a:r>
            <a:r>
              <a:rPr lang="en-US" dirty="0" smtClean="0"/>
              <a:t>1 </a:t>
            </a:r>
            <a:r>
              <a:rPr lang="en-US" dirty="0"/>
              <a:t>additional variables to the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Example 8.17: A Regression Model with Multiple Levels of Categorical Variables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1138"/>
            <a:ext cx="3898776" cy="4108102"/>
          </a:xfrm>
        </p:spPr>
        <p:txBody>
          <a:bodyPr/>
          <a:lstStyle/>
          <a:p>
            <a:r>
              <a:rPr lang="en-US" sz="2400" dirty="0" smtClean="0"/>
              <a:t>The Excel file </a:t>
            </a:r>
            <a:r>
              <a:rPr lang="en-US" sz="2400" i="1" dirty="0" smtClean="0"/>
              <a:t>Surface Finish </a:t>
            </a:r>
            <a:r>
              <a:rPr lang="en-US" sz="2400" dirty="0" smtClean="0"/>
              <a:t>provides measurements of the </a:t>
            </a:r>
            <a:r>
              <a:rPr lang="en-US" sz="2400" dirty="0"/>
              <a:t>surface finish of 35 parts produced on a lathe, </a:t>
            </a:r>
            <a:r>
              <a:rPr lang="en-US" sz="2400" dirty="0" smtClean="0"/>
              <a:t>along with </a:t>
            </a:r>
            <a:r>
              <a:rPr lang="en-US" sz="2400" dirty="0"/>
              <a:t>the revolutions per minute (RPM) of the spindle </a:t>
            </a:r>
            <a:r>
              <a:rPr lang="en-US" sz="2400" dirty="0" smtClean="0"/>
              <a:t>and one </a:t>
            </a:r>
            <a:r>
              <a:rPr lang="en-US" sz="2400" dirty="0"/>
              <a:t>of four types of cutting tools </a:t>
            </a:r>
            <a:r>
              <a:rPr lang="en-US" sz="2400" dirty="0" smtClean="0"/>
              <a:t>used.</a:t>
            </a:r>
            <a:endParaRPr lang="en-US" sz="2400" dirty="0"/>
          </a:p>
        </p:txBody>
      </p:sp>
      <p:pic>
        <p:nvPicPr>
          <p:cNvPr id="5" name="Picture 4" descr="BA2-Figure-8.3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84784"/>
            <a:ext cx="42164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8.1: Modeling a Price-Demand Function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9399" name="Content Placeholder 1"/>
          <p:cNvSpPr txBox="1">
            <a:spLocks/>
          </p:cNvSpPr>
          <p:nvPr/>
        </p:nvSpPr>
        <p:spPr bwMode="auto">
          <a:xfrm>
            <a:off x="539552" y="1412776"/>
            <a:ext cx="7722691" cy="316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 dirty="0"/>
              <a:t>Linear demand function: </a:t>
            </a:r>
          </a:p>
          <a:p>
            <a:pPr marL="109538">
              <a:buClr>
                <a:schemeClr val="accent1"/>
              </a:buClr>
              <a:buSzPct val="68000"/>
            </a:pPr>
            <a:r>
              <a:rPr lang="en-US" sz="2700" dirty="0"/>
              <a:t>Sales = </a:t>
            </a:r>
            <a:r>
              <a:rPr lang="en-US" sz="2700" dirty="0" smtClean="0"/>
              <a:t>20,512 - 9.5116</a:t>
            </a:r>
            <a:r>
              <a:rPr lang="en-US" sz="2700" dirty="0"/>
              <a:t>(price) </a:t>
            </a:r>
          </a:p>
        </p:txBody>
      </p:sp>
      <p:pic>
        <p:nvPicPr>
          <p:cNvPr id="2" name="Picture 1" descr="BA2-Figure-8.2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564904"/>
            <a:ext cx="5616624" cy="34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1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we have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4 levels of tool type, we will define a </a:t>
            </a:r>
            <a:r>
              <a:rPr lang="en-US" dirty="0" smtClean="0"/>
              <a:t>regression model </a:t>
            </a:r>
            <a:r>
              <a:rPr lang="en-US" dirty="0"/>
              <a:t>of the form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8.17 Continued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64904"/>
            <a:ext cx="5184576" cy="27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7753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538736" cy="4525962"/>
          </a:xfrm>
        </p:spPr>
        <p:txBody>
          <a:bodyPr/>
          <a:lstStyle/>
          <a:p>
            <a:r>
              <a:rPr lang="en-US" dirty="0" smtClean="0"/>
              <a:t>Add 3 columns to the data, one for each of the tool type variables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8.17 Continued</a:t>
            </a:r>
            <a:endParaRPr lang="en-US" dirty="0"/>
          </a:p>
        </p:txBody>
      </p:sp>
      <p:pic>
        <p:nvPicPr>
          <p:cNvPr id="6" name="Picture 5" descr="BA2-Figure-8.32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980728"/>
            <a:ext cx="3274986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9413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356"/>
          </a:xfrm>
        </p:spPr>
        <p:txBody>
          <a:bodyPr/>
          <a:lstStyle/>
          <a:p>
            <a:r>
              <a:rPr lang="en-US" sz="2400" dirty="0" smtClean="0"/>
              <a:t>Regression results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109537" indent="0">
              <a:buNone/>
            </a:pPr>
            <a:endParaRPr lang="en-US" sz="2400" dirty="0" smtClean="0"/>
          </a:p>
          <a:p>
            <a:pPr marL="109537" indent="0">
              <a:buNone/>
            </a:pPr>
            <a:r>
              <a:rPr lang="en-US" sz="2000" dirty="0" smtClean="0"/>
              <a:t>Surface </a:t>
            </a:r>
            <a:r>
              <a:rPr lang="en-US" sz="2000" dirty="0"/>
              <a:t>finish </a:t>
            </a:r>
            <a:r>
              <a:rPr lang="en-US" sz="2000" dirty="0" smtClean="0"/>
              <a:t>= </a:t>
            </a:r>
            <a:r>
              <a:rPr lang="en-US" sz="2000" dirty="0"/>
              <a:t>24.49 </a:t>
            </a:r>
            <a:r>
              <a:rPr lang="en-US" sz="2000" dirty="0" smtClean="0"/>
              <a:t>+ </a:t>
            </a:r>
            <a:r>
              <a:rPr lang="en-US" sz="2000" dirty="0"/>
              <a:t>0.098 RPM </a:t>
            </a:r>
            <a:r>
              <a:rPr lang="en-US" sz="2000" dirty="0" smtClean="0"/>
              <a:t>- </a:t>
            </a:r>
            <a:r>
              <a:rPr lang="en-US" sz="2000" dirty="0"/>
              <a:t>13.31 type </a:t>
            </a:r>
            <a:r>
              <a:rPr lang="en-US" sz="2000" dirty="0" smtClean="0"/>
              <a:t>B - 20.49 </a:t>
            </a:r>
            <a:r>
              <a:rPr lang="en-US" sz="2000" dirty="0"/>
              <a:t>type C </a:t>
            </a:r>
            <a:r>
              <a:rPr lang="en-US" sz="2000" dirty="0" smtClean="0"/>
              <a:t>- </a:t>
            </a:r>
            <a:r>
              <a:rPr lang="en-US" sz="2000" dirty="0"/>
              <a:t>26.04 type 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Example 8.17 Continued </a:t>
            </a:r>
            <a:endParaRPr lang="en-US" dirty="0"/>
          </a:p>
        </p:txBody>
      </p:sp>
      <p:pic>
        <p:nvPicPr>
          <p:cNvPr id="6" name="Picture 5" descr="BA2-Figure-8.33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628800"/>
            <a:ext cx="5616624" cy="32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5177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pPr eaLnBrk="1" hangingPunct="1"/>
            <a:r>
              <a:rPr lang="en-US" dirty="0" smtClean="0"/>
              <a:t>Curvilinear models may be appropriate when scatter charts or residual plots show nonlinear relationships.</a:t>
            </a:r>
          </a:p>
          <a:p>
            <a:pPr eaLnBrk="1" hangingPunct="1"/>
            <a:r>
              <a:rPr lang="en-US" dirty="0" smtClean="0"/>
              <a:t>A second order polynomial might be used</a:t>
            </a:r>
          </a:p>
          <a:p>
            <a:pPr eaLnBrk="1" hangingPunct="1"/>
            <a:endParaRPr lang="en-US" dirty="0" smtClean="0"/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Here </a:t>
            </a:r>
            <a:r>
              <a:rPr lang="el-GR" i="1" dirty="0" smtClean="0">
                <a:latin typeface="Cambria Math" charset="0"/>
                <a:ea typeface="Cambria Math" charset="0"/>
                <a:cs typeface="Cambria Math" charset="0"/>
              </a:rPr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represents the linear effect of </a:t>
            </a:r>
            <a:r>
              <a:rPr lang="en-US" i="1" dirty="0" smtClean="0"/>
              <a:t>X</a:t>
            </a:r>
            <a:r>
              <a:rPr lang="en-US" dirty="0" smtClean="0"/>
              <a:t> on </a:t>
            </a:r>
            <a:r>
              <a:rPr lang="en-US" i="1" dirty="0" smtClean="0"/>
              <a:t>Y</a:t>
            </a:r>
            <a:r>
              <a:rPr lang="en-US" dirty="0" smtClean="0"/>
              <a:t> and </a:t>
            </a:r>
            <a:r>
              <a:rPr lang="el-GR" i="1" dirty="0" smtClean="0">
                <a:latin typeface="Cambria Math" charset="0"/>
                <a:ea typeface="Cambria Math" charset="0"/>
                <a:cs typeface="Cambria Math" charset="0"/>
              </a:rPr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 represents the curvilinear effect.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This model is linear in the </a:t>
            </a:r>
            <a:r>
              <a:rPr lang="el-GR" i="1" dirty="0" smtClean="0">
                <a:latin typeface="Cambria Math" charset="0"/>
                <a:ea typeface="Cambria Math" charset="0"/>
                <a:cs typeface="Cambria Math" charset="0"/>
              </a:rPr>
              <a:t>β</a:t>
            </a:r>
            <a:r>
              <a:rPr lang="en-US" dirty="0" smtClean="0"/>
              <a:t> parameters so we can use linear regression methods.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Regression Models with Nonlinear Terms 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212976"/>
            <a:ext cx="3705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308"/>
          </a:xfrm>
        </p:spPr>
        <p:txBody>
          <a:bodyPr>
            <a:normAutofit/>
          </a:bodyPr>
          <a:lstStyle/>
          <a:p>
            <a:r>
              <a:rPr lang="en-US" sz="2400" dirty="0"/>
              <a:t>The U-shape of the residual plot (</a:t>
            </a:r>
            <a:r>
              <a:rPr lang="en-US" sz="2400" dirty="0" smtClean="0"/>
              <a:t>a  second-order </a:t>
            </a:r>
            <a:r>
              <a:rPr lang="en-US" sz="2400" dirty="0"/>
              <a:t>polynomial </a:t>
            </a:r>
            <a:r>
              <a:rPr lang="en-US" sz="2400" dirty="0" err="1"/>
              <a:t>trendline</a:t>
            </a:r>
            <a:r>
              <a:rPr lang="en-US" sz="2400" dirty="0"/>
              <a:t> was fit to the </a:t>
            </a:r>
            <a:r>
              <a:rPr lang="en-US" sz="2400" dirty="0" smtClean="0"/>
              <a:t>residual data</a:t>
            </a:r>
            <a:r>
              <a:rPr lang="en-US" sz="2400" dirty="0"/>
              <a:t>) suggests that a linear relationship is not appropriate.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8.18: Modeling Beverage Sales Using Curvilinear Regression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BA2-Figure-8.34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924944"/>
            <a:ext cx="2076821" cy="1872208"/>
          </a:xfrm>
          <a:prstGeom prst="rect">
            <a:avLst/>
          </a:prstGeom>
        </p:spPr>
      </p:pic>
      <p:pic>
        <p:nvPicPr>
          <p:cNvPr id="4" name="Picture 3" descr="BA2-Figure-8.35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924943"/>
            <a:ext cx="5544616" cy="2965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Add a variable for temperature squared. </a:t>
            </a:r>
          </a:p>
          <a:p>
            <a:r>
              <a:rPr lang="en-US" sz="2400" dirty="0"/>
              <a:t>The model is:</a:t>
            </a:r>
          </a:p>
          <a:p>
            <a:pPr marL="109537" indent="0">
              <a:buNone/>
            </a:pPr>
            <a:r>
              <a:rPr lang="fr-FR" sz="2000" dirty="0"/>
              <a:t>sales </a:t>
            </a:r>
            <a:r>
              <a:rPr lang="fr-FR" sz="2000" dirty="0" smtClean="0"/>
              <a:t>= </a:t>
            </a:r>
            <a:r>
              <a:rPr lang="fr-FR" sz="2000" dirty="0"/>
              <a:t>142,850 </a:t>
            </a:r>
            <a:r>
              <a:rPr lang="fr-FR" sz="2000" dirty="0" smtClean="0"/>
              <a:t>- </a:t>
            </a:r>
            <a:r>
              <a:rPr lang="fr-FR" sz="2000" dirty="0"/>
              <a:t>3,643.17 </a:t>
            </a:r>
            <a:r>
              <a:rPr lang="fr-FR" sz="2000" dirty="0" smtClean="0"/>
              <a:t>× </a:t>
            </a:r>
            <a:r>
              <a:rPr lang="fr-FR" sz="2000" dirty="0" err="1"/>
              <a:t>temperature</a:t>
            </a:r>
            <a:r>
              <a:rPr lang="fr-FR" sz="2000" dirty="0"/>
              <a:t> </a:t>
            </a:r>
            <a:r>
              <a:rPr lang="fr-FR" sz="2000" dirty="0" smtClean="0"/>
              <a:t>+ 23.3 × temperature</a:t>
            </a:r>
            <a:r>
              <a:rPr lang="fr-FR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8.18 Continued</a:t>
            </a:r>
            <a:endParaRPr lang="en-US" dirty="0"/>
          </a:p>
        </p:txBody>
      </p:sp>
      <p:pic>
        <p:nvPicPr>
          <p:cNvPr id="6" name="Picture 5" descr="BA2-Figure-8.36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780928"/>
            <a:ext cx="5573792" cy="30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9802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regression analysis tool </a:t>
            </a:r>
            <a:r>
              <a:rPr lang="en-US" sz="2800" dirty="0" smtClean="0"/>
              <a:t>in </a:t>
            </a:r>
            <a:r>
              <a:rPr lang="en-US" sz="2800" i="1" dirty="0" err="1" smtClean="0"/>
              <a:t>XLMiner</a:t>
            </a:r>
            <a:r>
              <a:rPr lang="en-US" sz="2800" dirty="0" smtClean="0"/>
              <a:t> </a:t>
            </a:r>
            <a:r>
              <a:rPr lang="en-US" sz="2800" dirty="0"/>
              <a:t>has some advanced options not available in Excel’s </a:t>
            </a:r>
            <a:r>
              <a:rPr lang="en-US" sz="2800" i="1" dirty="0"/>
              <a:t>Descriptive </a:t>
            </a:r>
            <a:r>
              <a:rPr lang="en-US" sz="2800" i="1" dirty="0" smtClean="0"/>
              <a:t>Statistics </a:t>
            </a:r>
            <a:r>
              <a:rPr lang="en-US" sz="2800" dirty="0" smtClean="0"/>
              <a:t>tool.</a:t>
            </a:r>
          </a:p>
          <a:p>
            <a:r>
              <a:rPr lang="en-US" sz="2800" b="1" dirty="0" smtClean="0"/>
              <a:t>Best</a:t>
            </a:r>
            <a:r>
              <a:rPr lang="en-US" sz="2800" b="1" dirty="0"/>
              <a:t>-subsets </a:t>
            </a:r>
            <a:r>
              <a:rPr lang="en-US" sz="2800" b="1" dirty="0" smtClean="0"/>
              <a:t>regression </a:t>
            </a:r>
            <a:r>
              <a:rPr lang="en-US" sz="2800" dirty="0" smtClean="0"/>
              <a:t>evaluates </a:t>
            </a:r>
            <a:r>
              <a:rPr lang="en-US" sz="2800" dirty="0"/>
              <a:t>either all possible regression models for a set </a:t>
            </a:r>
            <a:r>
              <a:rPr lang="en-US" sz="2800" dirty="0" smtClean="0"/>
              <a:t>of independent </a:t>
            </a:r>
            <a:r>
              <a:rPr lang="en-US" sz="2800" dirty="0"/>
              <a:t>variables or the best subsets of models for a fixed number of </a:t>
            </a:r>
            <a:r>
              <a:rPr lang="en-US" sz="2800" dirty="0" smtClean="0"/>
              <a:t>independent variables</a:t>
            </a:r>
            <a:r>
              <a:rPr lang="en-US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Advanced Techniques for Regression Modeling using </a:t>
            </a:r>
            <a:r>
              <a:rPr lang="en-US" sz="3600" i="1" dirty="0" err="1" smtClean="0"/>
              <a:t>XLMiner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xmlns="" val="37390926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003232" cy="4666332"/>
          </a:xfrm>
        </p:spPr>
        <p:txBody>
          <a:bodyPr>
            <a:noAutofit/>
          </a:bodyPr>
          <a:lstStyle/>
          <a:p>
            <a:r>
              <a:rPr lang="en-US" sz="2400" dirty="0" smtClean="0"/>
              <a:t>Best </a:t>
            </a:r>
            <a:r>
              <a:rPr lang="en-US" sz="2400" dirty="0"/>
              <a:t>s</a:t>
            </a:r>
            <a:r>
              <a:rPr lang="en-US" sz="2400" dirty="0" smtClean="0"/>
              <a:t>ubsets </a:t>
            </a:r>
            <a:r>
              <a:rPr lang="en-US" sz="2400" dirty="0"/>
              <a:t>evaluates </a:t>
            </a:r>
            <a:r>
              <a:rPr lang="en-US" sz="2400" dirty="0" smtClean="0"/>
              <a:t>models </a:t>
            </a:r>
            <a:r>
              <a:rPr lang="en-US" sz="2400" dirty="0"/>
              <a:t>using a statistic called </a:t>
            </a:r>
            <a:r>
              <a:rPr lang="en-US" sz="2400" i="1" dirty="0" err="1"/>
              <a:t>Cp</a:t>
            </a:r>
            <a:r>
              <a:rPr lang="en-US" sz="2400" dirty="0"/>
              <a:t>, </a:t>
            </a:r>
            <a:r>
              <a:rPr lang="en-US" sz="2400" dirty="0" smtClean="0"/>
              <a:t>(the </a:t>
            </a:r>
            <a:r>
              <a:rPr lang="en-US" sz="2400" dirty="0" err="1"/>
              <a:t>Bonferroni</a:t>
            </a:r>
            <a:r>
              <a:rPr lang="en-US" sz="2400" dirty="0"/>
              <a:t> </a:t>
            </a:r>
            <a:r>
              <a:rPr lang="en-US" sz="2400" dirty="0" smtClean="0"/>
              <a:t>criterion). </a:t>
            </a:r>
          </a:p>
          <a:p>
            <a:pPr lvl="1"/>
            <a:r>
              <a:rPr lang="en-US" sz="2000" i="1" dirty="0" err="1" smtClean="0"/>
              <a:t>Cp</a:t>
            </a:r>
            <a:r>
              <a:rPr lang="en-US" sz="2000" dirty="0" smtClean="0"/>
              <a:t> </a:t>
            </a:r>
            <a:r>
              <a:rPr lang="en-US" sz="2000" dirty="0"/>
              <a:t>estimates the bias introduced in the estimates of the responses by having an </a:t>
            </a:r>
            <a:r>
              <a:rPr lang="en-US" sz="2000" i="1" dirty="0"/>
              <a:t>underspecified model</a:t>
            </a:r>
            <a:r>
              <a:rPr lang="en-US" sz="2000" dirty="0"/>
              <a:t> (a model with important predictors missing). </a:t>
            </a:r>
            <a:endParaRPr lang="en-US" sz="2000" dirty="0" smtClean="0"/>
          </a:p>
          <a:p>
            <a:pPr lvl="1"/>
            <a:r>
              <a:rPr lang="en-US" sz="2000" dirty="0" smtClean="0"/>
              <a:t>If </a:t>
            </a:r>
            <a:r>
              <a:rPr lang="en-US" sz="2000" i="1" dirty="0" err="1"/>
              <a:t>Cp</a:t>
            </a:r>
            <a:r>
              <a:rPr lang="en-US" sz="2000" dirty="0"/>
              <a:t> is much greater than  (the number of independent variables plus 1)</a:t>
            </a:r>
            <a:r>
              <a:rPr lang="en-US" sz="2000" u="sng" dirty="0"/>
              <a:t>,</a:t>
            </a:r>
            <a:r>
              <a:rPr lang="en-US" sz="2000" dirty="0"/>
              <a:t> there is substantial bias. The full model always has </a:t>
            </a:r>
            <a:r>
              <a:rPr lang="en-US" sz="2000" i="1" dirty="0" err="1"/>
              <a:t>Cp</a:t>
            </a:r>
            <a:r>
              <a:rPr lang="en-US" sz="2000" dirty="0"/>
              <a:t> = </a:t>
            </a:r>
            <a:r>
              <a:rPr lang="en-US" sz="2000" i="1" dirty="0"/>
              <a:t>k</a:t>
            </a:r>
            <a:r>
              <a:rPr lang="en-US" sz="2000" dirty="0"/>
              <a:t> + 1. </a:t>
            </a:r>
            <a:endParaRPr lang="en-US" sz="2000" dirty="0" smtClean="0"/>
          </a:p>
          <a:p>
            <a:pPr lvl="1"/>
            <a:r>
              <a:rPr lang="en-US" sz="2000" dirty="0"/>
              <a:t>If all models except the full model have large </a:t>
            </a:r>
            <a:r>
              <a:rPr lang="en-US" sz="2000" i="1" dirty="0" smtClean="0"/>
              <a:t>Cp</a:t>
            </a:r>
            <a:r>
              <a:rPr lang="en-US" sz="2000" dirty="0" smtClean="0"/>
              <a:t>s</a:t>
            </a:r>
            <a:r>
              <a:rPr lang="en-US" sz="2000" dirty="0"/>
              <a:t>, it suggests that important predictor variables are missing. Models with a minimum value or having </a:t>
            </a:r>
            <a:r>
              <a:rPr lang="en-US" sz="2000" i="1" dirty="0" err="1"/>
              <a:t>Cp</a:t>
            </a:r>
            <a:r>
              <a:rPr lang="en-US" sz="2000" dirty="0"/>
              <a:t> less than or at least close </a:t>
            </a:r>
            <a:r>
              <a:rPr lang="en-US" sz="2000" dirty="0" smtClean="0"/>
              <a:t>to </a:t>
            </a:r>
            <a:r>
              <a:rPr lang="en-US" sz="2000" dirty="0"/>
              <a:t>are good models to consider.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Best Subsets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44721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 smtClean="0"/>
              <a:t>Backward </a:t>
            </a:r>
            <a:r>
              <a:rPr lang="en-US" sz="2000" u="sng" dirty="0"/>
              <a:t>Elimination</a:t>
            </a:r>
            <a:r>
              <a:rPr lang="en-US" sz="2000" dirty="0"/>
              <a:t> begins with all independent variables in the model and deletes </a:t>
            </a:r>
            <a:r>
              <a:rPr lang="en-US" sz="2000" dirty="0" smtClean="0"/>
              <a:t>one at </a:t>
            </a:r>
            <a:r>
              <a:rPr lang="en-US" sz="2000" dirty="0"/>
              <a:t>a time until the best model is identified.  </a:t>
            </a:r>
            <a:endParaRPr lang="en-US" sz="2000" dirty="0" smtClean="0"/>
          </a:p>
          <a:p>
            <a:r>
              <a:rPr lang="en-US" sz="2000" u="sng" dirty="0" smtClean="0"/>
              <a:t>Forward </a:t>
            </a:r>
            <a:r>
              <a:rPr lang="en-US" sz="2000" u="sng" dirty="0"/>
              <a:t>Selection</a:t>
            </a:r>
            <a:r>
              <a:rPr lang="en-US" sz="2000" dirty="0"/>
              <a:t> begins with a model </a:t>
            </a:r>
            <a:r>
              <a:rPr lang="en-US" sz="2000" dirty="0" smtClean="0"/>
              <a:t>having no </a:t>
            </a:r>
            <a:r>
              <a:rPr lang="en-US" sz="2000" dirty="0"/>
              <a:t>independent variables and successively adds one at a time until no additional </a:t>
            </a:r>
            <a:r>
              <a:rPr lang="en-US" sz="2000" dirty="0" smtClean="0"/>
              <a:t>variable makes </a:t>
            </a:r>
            <a:r>
              <a:rPr lang="en-US" sz="2000" dirty="0"/>
              <a:t>a significant contribution.  </a:t>
            </a:r>
            <a:endParaRPr lang="en-US" sz="2000" dirty="0" smtClean="0"/>
          </a:p>
          <a:p>
            <a:r>
              <a:rPr lang="en-US" sz="2000" u="sng" dirty="0" smtClean="0"/>
              <a:t>Stepwise </a:t>
            </a:r>
            <a:r>
              <a:rPr lang="en-US" sz="2000" u="sng" dirty="0"/>
              <a:t>Selection</a:t>
            </a:r>
            <a:r>
              <a:rPr lang="en-US" sz="2000" dirty="0"/>
              <a:t> is similar </a:t>
            </a:r>
            <a:r>
              <a:rPr lang="en-US" sz="2000" dirty="0" smtClean="0"/>
              <a:t>to </a:t>
            </a:r>
            <a:r>
              <a:rPr lang="en-US" sz="2000" dirty="0"/>
              <a:t>Forward Selection </a:t>
            </a:r>
            <a:r>
              <a:rPr lang="en-US" sz="2000" dirty="0" smtClean="0"/>
              <a:t>except that </a:t>
            </a:r>
            <a:r>
              <a:rPr lang="en-US" sz="2000" dirty="0"/>
              <a:t>at each step, the procedure considers dropping variables that are not </a:t>
            </a:r>
            <a:r>
              <a:rPr lang="en-US" sz="2000" dirty="0" smtClean="0"/>
              <a:t>statistically significant</a:t>
            </a:r>
            <a:r>
              <a:rPr lang="en-US" sz="2000" dirty="0"/>
              <a:t>.  </a:t>
            </a:r>
            <a:endParaRPr lang="en-US" sz="2000" dirty="0" smtClean="0"/>
          </a:p>
          <a:p>
            <a:r>
              <a:rPr lang="en-US" sz="2000" u="sng" dirty="0" smtClean="0"/>
              <a:t>Sequential </a:t>
            </a:r>
            <a:r>
              <a:rPr lang="en-US" sz="2000" u="sng" dirty="0"/>
              <a:t>Replacement</a:t>
            </a:r>
            <a:r>
              <a:rPr lang="en-US" sz="2000" dirty="0"/>
              <a:t> replaces variables sequentially, retaining those </a:t>
            </a:r>
            <a:r>
              <a:rPr lang="en-US" sz="2000" dirty="0" smtClean="0"/>
              <a:t>that improve </a:t>
            </a:r>
            <a:r>
              <a:rPr lang="en-US" sz="2000" dirty="0"/>
              <a:t>performance. These options might terminate with a different model.  </a:t>
            </a:r>
            <a:endParaRPr lang="en-US" sz="2000" dirty="0" smtClean="0"/>
          </a:p>
          <a:p>
            <a:r>
              <a:rPr lang="en-US" sz="2000" u="sng" dirty="0" smtClean="0"/>
              <a:t>Exhaustive</a:t>
            </a:r>
            <a:r>
              <a:rPr lang="en-US" sz="2000" u="sng" dirty="0"/>
              <a:t> </a:t>
            </a:r>
            <a:r>
              <a:rPr lang="en-US" sz="2000" u="sng" dirty="0" smtClean="0"/>
              <a:t>Search</a:t>
            </a:r>
            <a:r>
              <a:rPr lang="en-US" sz="2000" dirty="0" smtClean="0"/>
              <a:t> </a:t>
            </a:r>
            <a:r>
              <a:rPr lang="en-US" sz="2000" dirty="0"/>
              <a:t>looks at all combinations of variables to find the one with the best fit, but it can </a:t>
            </a:r>
            <a:r>
              <a:rPr lang="en-US" sz="2000" dirty="0" smtClean="0"/>
              <a:t>be time </a:t>
            </a:r>
            <a:r>
              <a:rPr lang="en-US" sz="2000" dirty="0"/>
              <a:t>consuming for large numbers of variables.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Best-Subsets Procedures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9-</a:t>
            </a:r>
            <a:fld id="{598071F4-5152-4FF1-8268-DAD0845AF95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1712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3970784" cy="4450308"/>
          </a:xfrm>
        </p:spPr>
        <p:txBody>
          <a:bodyPr/>
          <a:lstStyle/>
          <a:p>
            <a:r>
              <a:rPr lang="en-US" sz="2400" dirty="0" smtClean="0"/>
              <a:t>Click </a:t>
            </a:r>
            <a:r>
              <a:rPr lang="en-US" sz="2400" dirty="0"/>
              <a:t>the </a:t>
            </a:r>
            <a:r>
              <a:rPr lang="en-US" sz="2400" i="1" dirty="0"/>
              <a:t>Predict</a:t>
            </a:r>
            <a:r>
              <a:rPr lang="en-US" sz="2400" dirty="0"/>
              <a:t> button in the </a:t>
            </a:r>
            <a:r>
              <a:rPr lang="en-US" sz="2400" i="1" dirty="0"/>
              <a:t>Data </a:t>
            </a:r>
            <a:r>
              <a:rPr lang="en-US" sz="2400" i="1" dirty="0" smtClean="0"/>
              <a:t>Mining </a:t>
            </a:r>
            <a:r>
              <a:rPr lang="en-US" sz="2400" dirty="0" smtClean="0"/>
              <a:t>group </a:t>
            </a:r>
            <a:r>
              <a:rPr lang="en-US" sz="2400" dirty="0"/>
              <a:t>and choose </a:t>
            </a:r>
            <a:r>
              <a:rPr lang="en-US" sz="2400" i="1" dirty="0"/>
              <a:t>Multiple Linear </a:t>
            </a:r>
            <a:r>
              <a:rPr lang="en-US" sz="2400" i="1" dirty="0" smtClean="0"/>
              <a:t>Regression. </a:t>
            </a:r>
          </a:p>
          <a:p>
            <a:r>
              <a:rPr lang="en-US" sz="2400" dirty="0" smtClean="0"/>
              <a:t>Enter the range of the data (including headers)</a:t>
            </a:r>
          </a:p>
          <a:p>
            <a:r>
              <a:rPr lang="en-US" sz="2400" dirty="0" smtClean="0"/>
              <a:t>Move the appropriate variables to the boxes on the right. 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8.19: Using </a:t>
            </a:r>
            <a:r>
              <a:rPr lang="en-US" i="1" dirty="0" err="1" smtClean="0"/>
              <a:t>XLMiner</a:t>
            </a:r>
            <a:r>
              <a:rPr lang="en-US" dirty="0" smtClean="0"/>
              <a:t> for Regression</a:t>
            </a:r>
            <a:endParaRPr lang="en-US" dirty="0"/>
          </a:p>
        </p:txBody>
      </p:sp>
      <p:pic>
        <p:nvPicPr>
          <p:cNvPr id="6" name="Picture 5" descr="BA2-Figure-8.37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556792"/>
            <a:ext cx="4536504" cy="720081"/>
          </a:xfrm>
          <a:prstGeom prst="rect">
            <a:avLst/>
          </a:prstGeom>
        </p:spPr>
      </p:pic>
      <p:pic>
        <p:nvPicPr>
          <p:cNvPr id="7" name="Picture 6" descr="BA2-Figure-8.38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420888"/>
            <a:ext cx="3130549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83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32387"/>
          </a:xfrm>
        </p:spPr>
        <p:txBody>
          <a:bodyPr/>
          <a:lstStyle/>
          <a:p>
            <a:pPr eaLnBrk="1" hangingPunct="1"/>
            <a:r>
              <a:rPr lang="en-US" dirty="0" smtClean="0"/>
              <a:t>Line chart of historical crude oil prices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8.2: Predicting Crude Oil Prices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BA2-Figure-8.3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988840"/>
            <a:ext cx="6192688" cy="38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3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4824536" cy="4525962"/>
          </a:xfrm>
        </p:spPr>
        <p:txBody>
          <a:bodyPr/>
          <a:lstStyle/>
          <a:p>
            <a:r>
              <a:rPr lang="en-US" sz="2400" dirty="0"/>
              <a:t>Select the output options and check the </a:t>
            </a:r>
            <a:r>
              <a:rPr lang="en-US" sz="2400" i="1" dirty="0"/>
              <a:t>Summary </a:t>
            </a:r>
            <a:r>
              <a:rPr lang="en-US" sz="2400" i="1" dirty="0" smtClean="0"/>
              <a:t>report</a:t>
            </a:r>
            <a:r>
              <a:rPr lang="en-US" sz="2400" dirty="0" smtClean="0"/>
              <a:t> box. Before </a:t>
            </a:r>
            <a:r>
              <a:rPr lang="en-US" sz="2400" dirty="0"/>
              <a:t>clicking Finish, click on the </a:t>
            </a:r>
            <a:r>
              <a:rPr lang="en-US" sz="2400" i="1" dirty="0" smtClean="0"/>
              <a:t>Best subsets</a:t>
            </a:r>
            <a:r>
              <a:rPr lang="en-US" sz="2400" dirty="0" smtClean="0"/>
              <a:t> </a:t>
            </a:r>
            <a:r>
              <a:rPr lang="en-US" sz="2400" dirty="0"/>
              <a:t>button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Select the best subsets option: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8.19 Continued</a:t>
            </a:r>
            <a:endParaRPr lang="en-US" dirty="0"/>
          </a:p>
        </p:txBody>
      </p:sp>
      <p:pic>
        <p:nvPicPr>
          <p:cNvPr id="6" name="Picture 5" descr="BA2-Figure-8.39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268760"/>
            <a:ext cx="3311641" cy="4176464"/>
          </a:xfrm>
          <a:prstGeom prst="rect">
            <a:avLst/>
          </a:prstGeom>
        </p:spPr>
      </p:pic>
      <p:pic>
        <p:nvPicPr>
          <p:cNvPr id="7" name="Picture 6" descr="BA2-Figure-8.40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429000"/>
            <a:ext cx="320124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1372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results from the “Output Navigator” links.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8.19 Continued </a:t>
            </a:r>
            <a:endParaRPr lang="en-US" dirty="0"/>
          </a:p>
        </p:txBody>
      </p:sp>
      <p:pic>
        <p:nvPicPr>
          <p:cNvPr id="6" name="Picture 5" descr="BA2-Figure-8.4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204864"/>
            <a:ext cx="768783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0599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364"/>
          </a:xfrm>
        </p:spPr>
        <p:txBody>
          <a:bodyPr/>
          <a:lstStyle/>
          <a:p>
            <a:r>
              <a:rPr lang="en-US" sz="2000" dirty="0" smtClean="0"/>
              <a:t>Regression output (all variables)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Best subsets results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8.19 Continued </a:t>
            </a:r>
            <a:endParaRPr lang="en-US" dirty="0"/>
          </a:p>
        </p:txBody>
      </p:sp>
      <p:pic>
        <p:nvPicPr>
          <p:cNvPr id="6" name="Picture 5" descr="BA2-Figure-8.42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6792"/>
            <a:ext cx="5616624" cy="1930935"/>
          </a:xfrm>
          <a:prstGeom prst="rect">
            <a:avLst/>
          </a:prstGeom>
        </p:spPr>
      </p:pic>
      <p:pic>
        <p:nvPicPr>
          <p:cNvPr id="7" name="Picture 6" descr="BA2-Figure-8.43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07" y="3933056"/>
            <a:ext cx="9144000" cy="14804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952" y="5517232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you click “Choose Subset,</a:t>
            </a:r>
            <a:r>
              <a:rPr lang="en-US" sz="1600" dirty="0" smtClean="0"/>
              <a:t>” </a:t>
            </a:r>
            <a:r>
              <a:rPr lang="en-US" sz="1600" dirty="0" err="1" smtClean="0"/>
              <a:t>XLMiner</a:t>
            </a:r>
            <a:r>
              <a:rPr lang="en-US" sz="1600" dirty="0" smtClean="0"/>
              <a:t> </a:t>
            </a:r>
            <a:r>
              <a:rPr lang="en-US" sz="1600" dirty="0"/>
              <a:t>will create a new worksheet with the results </a:t>
            </a:r>
            <a:r>
              <a:rPr lang="en-US" sz="1600" dirty="0" smtClean="0"/>
              <a:t>for this model.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9923327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Typically choose the model with the highest adjusted </a:t>
            </a:r>
            <a:r>
              <a:rPr lang="en-US" sz="2400" i="1" dirty="0" smtClean="0"/>
              <a:t>R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Models </a:t>
            </a:r>
            <a:r>
              <a:rPr lang="en-US" sz="2400" dirty="0"/>
              <a:t>with a minimum value </a:t>
            </a:r>
            <a:r>
              <a:rPr lang="en-US" sz="2400" dirty="0" smtClean="0"/>
              <a:t>of </a:t>
            </a:r>
            <a:r>
              <a:rPr lang="en-US" sz="2400" dirty="0" err="1" smtClean="0"/>
              <a:t>Cp</a:t>
            </a:r>
            <a:r>
              <a:rPr lang="en-US" sz="2400" dirty="0" smtClean="0"/>
              <a:t> or having </a:t>
            </a:r>
            <a:r>
              <a:rPr lang="en-US" sz="2400" dirty="0" err="1" smtClean="0"/>
              <a:t>Cp</a:t>
            </a:r>
            <a:r>
              <a:rPr lang="en-US" sz="2400" dirty="0" smtClean="0"/>
              <a:t> </a:t>
            </a:r>
            <a:r>
              <a:rPr lang="en-US" sz="2400" dirty="0"/>
              <a:t>less than or at least close to k </a:t>
            </a:r>
            <a:r>
              <a:rPr lang="en-US" sz="2400" dirty="0" smtClean="0"/>
              <a:t>+ </a:t>
            </a:r>
            <a:r>
              <a:rPr lang="en-US" sz="2400" dirty="0"/>
              <a:t>1 are good models to consider</a:t>
            </a:r>
            <a:r>
              <a:rPr lang="en-US" sz="2400" dirty="0" smtClean="0"/>
              <a:t>.</a:t>
            </a:r>
          </a:p>
          <a:p>
            <a:r>
              <a:rPr lang="en-US" sz="2400" i="1" dirty="0"/>
              <a:t>RSS</a:t>
            </a:r>
            <a:r>
              <a:rPr lang="en-US" sz="2400" dirty="0"/>
              <a:t> is the residual sum of squares, </a:t>
            </a:r>
            <a:r>
              <a:rPr lang="en-US" sz="2400" dirty="0" smtClean="0"/>
              <a:t>or the </a:t>
            </a:r>
            <a:r>
              <a:rPr lang="en-US" sz="2400" dirty="0"/>
              <a:t>sum of squared deviations between the predicted </a:t>
            </a:r>
            <a:r>
              <a:rPr lang="en-US" sz="2400" dirty="0" smtClean="0"/>
              <a:t>probability of </a:t>
            </a:r>
            <a:r>
              <a:rPr lang="en-US" sz="2400" dirty="0"/>
              <a:t>success and the actual value (1 or 0). </a:t>
            </a:r>
            <a:endParaRPr lang="en-US" sz="2400" dirty="0" smtClean="0"/>
          </a:p>
          <a:p>
            <a:r>
              <a:rPr lang="en-US" sz="2400" i="1" dirty="0" smtClean="0"/>
              <a:t>Probability</a:t>
            </a:r>
            <a:r>
              <a:rPr lang="en-US" sz="2400" dirty="0" smtClean="0"/>
              <a:t> is a </a:t>
            </a:r>
            <a:r>
              <a:rPr lang="en-US" sz="2400" dirty="0"/>
              <a:t>quasi-hypothesis test that a given subset is acceptable</a:t>
            </a:r>
            <a:r>
              <a:rPr lang="en-US" sz="2400" dirty="0" smtClean="0"/>
              <a:t>; if </a:t>
            </a:r>
            <a:r>
              <a:rPr lang="en-US" sz="2400" dirty="0"/>
              <a:t>this is less than 0.05, you can rule out that subset.</a:t>
            </a:r>
            <a:endParaRPr lang="en-US" sz="24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</a:t>
            </a:r>
            <a:r>
              <a:rPr lang="en-US" i="1" dirty="0" err="1" smtClean="0"/>
              <a:t>XLMiner</a:t>
            </a:r>
            <a:r>
              <a:rPr lang="en-US" dirty="0" smtClean="0"/>
              <a:t>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11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Excel’s </a:t>
            </a:r>
            <a:r>
              <a:rPr lang="en-US" sz="2400" i="1" dirty="0" err="1" smtClean="0"/>
              <a:t>Trendline</a:t>
            </a:r>
            <a:r>
              <a:rPr lang="en-US" sz="2400" dirty="0" smtClean="0"/>
              <a:t> tool is used to fit various functions to the data.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39639D"/>
                </a:solidFill>
              </a:rPr>
              <a:t>Exponential</a:t>
            </a:r>
            <a:r>
              <a:rPr lang="en-US" sz="2400" dirty="0" smtClean="0"/>
              <a:t>      </a:t>
            </a:r>
            <a:r>
              <a:rPr lang="en-US" sz="2400" i="1" dirty="0"/>
              <a:t>y</a:t>
            </a:r>
            <a:r>
              <a:rPr lang="en-US" sz="2400" dirty="0"/>
              <a:t> = 50.49e</a:t>
            </a:r>
            <a:r>
              <a:rPr lang="en-US" sz="2400" baseline="30000" dirty="0"/>
              <a:t>0.021</a:t>
            </a:r>
            <a:r>
              <a:rPr lang="en-US" sz="2400" i="1" baseline="30000" dirty="0"/>
              <a:t>x</a:t>
            </a:r>
            <a:r>
              <a:rPr lang="en-US" sz="2400" i="1" dirty="0"/>
              <a:t>             </a:t>
            </a:r>
            <a:r>
              <a:rPr lang="en-US" sz="2400" i="1" dirty="0" smtClean="0"/>
              <a:t>          </a:t>
            </a:r>
            <a:r>
              <a:rPr lang="en-US" sz="2400" i="1" dirty="0"/>
              <a:t>R</a:t>
            </a:r>
            <a:r>
              <a:rPr lang="en-US" sz="2400" baseline="30000" dirty="0"/>
              <a:t>2</a:t>
            </a:r>
            <a:r>
              <a:rPr lang="en-US" sz="2400" dirty="0"/>
              <a:t> = 0.664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z="2400" dirty="0" smtClean="0">
                <a:solidFill>
                  <a:srgbClr val="39639D"/>
                </a:solidFill>
              </a:rPr>
              <a:t>Logarithmic</a:t>
            </a:r>
            <a:r>
              <a:rPr lang="en-US" sz="2400" dirty="0" smtClean="0"/>
              <a:t>      </a:t>
            </a:r>
            <a:r>
              <a:rPr lang="en-US" sz="2400" i="1" dirty="0" smtClean="0"/>
              <a:t>y</a:t>
            </a:r>
            <a:r>
              <a:rPr lang="en-US" sz="2400" dirty="0" smtClean="0"/>
              <a:t> = 13.02ln(</a:t>
            </a:r>
            <a:r>
              <a:rPr lang="en-US" sz="2400" i="1" dirty="0" smtClean="0"/>
              <a:t>x</a:t>
            </a:r>
            <a:r>
              <a:rPr lang="en-US" sz="2400" dirty="0" smtClean="0"/>
              <a:t>) + 39.60            </a:t>
            </a:r>
            <a:r>
              <a:rPr lang="en-US" sz="2400" i="1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0.382</a:t>
            </a:r>
          </a:p>
          <a:p>
            <a:pPr eaLnBrk="1" hangingPunct="1">
              <a:buNone/>
            </a:pPr>
            <a:r>
              <a:rPr lang="en-US" sz="2400" dirty="0">
                <a:solidFill>
                  <a:srgbClr val="39639D"/>
                </a:solidFill>
              </a:rPr>
              <a:t>Polynomial 2</a:t>
            </a:r>
            <a:r>
              <a:rPr lang="en-US" sz="2400" dirty="0">
                <a:solidFill>
                  <a:srgbClr val="39639D"/>
                </a:solidFill>
                <a:latin typeface="Cambria Math" charset="0"/>
                <a:ea typeface="Cambria Math" charset="0"/>
                <a:cs typeface="Cambria Math" charset="0"/>
              </a:rPr>
              <a:t>°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  </a:t>
            </a:r>
            <a:r>
              <a:rPr lang="en-US" sz="2400" i="1" dirty="0"/>
              <a:t>y</a:t>
            </a:r>
            <a:r>
              <a:rPr lang="en-US" sz="2400" dirty="0"/>
              <a:t> = 0.13</a:t>
            </a:r>
            <a:r>
              <a:rPr lang="en-US" sz="2400" i="1" dirty="0"/>
              <a:t>x</a:t>
            </a:r>
            <a:r>
              <a:rPr lang="en-US" sz="2400" baseline="30000" dirty="0"/>
              <a:t>2 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− </a:t>
            </a:r>
            <a:r>
              <a:rPr lang="en-US" sz="2400" dirty="0" smtClean="0"/>
              <a:t>2.399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68.01   </a:t>
            </a:r>
            <a:r>
              <a:rPr lang="en-US" sz="2400" i="1" dirty="0"/>
              <a:t>R</a:t>
            </a:r>
            <a:r>
              <a:rPr lang="en-US" sz="2400" baseline="30000" dirty="0"/>
              <a:t>2</a:t>
            </a:r>
            <a:r>
              <a:rPr lang="en-US" sz="2400" dirty="0"/>
              <a:t> = 0.905</a:t>
            </a:r>
          </a:p>
          <a:p>
            <a:pPr eaLnBrk="1" hangingPunct="1">
              <a:buNone/>
            </a:pPr>
            <a:r>
              <a:rPr lang="en-US" sz="2400" dirty="0">
                <a:solidFill>
                  <a:srgbClr val="39639D"/>
                </a:solidFill>
              </a:rPr>
              <a:t>Polynomial 3</a:t>
            </a:r>
            <a:r>
              <a:rPr lang="en-US" sz="2400" dirty="0">
                <a:solidFill>
                  <a:srgbClr val="39639D"/>
                </a:solidFill>
                <a:latin typeface="Cambria Math" charset="0"/>
                <a:ea typeface="Cambria Math" charset="0"/>
                <a:cs typeface="Cambria Math" charset="0"/>
              </a:rPr>
              <a:t>°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  </a:t>
            </a:r>
            <a:r>
              <a:rPr lang="en-US" sz="2400" i="1" dirty="0"/>
              <a:t>y = </a:t>
            </a:r>
            <a:r>
              <a:rPr lang="en-US" sz="2400" dirty="0"/>
              <a:t>0.005</a:t>
            </a:r>
            <a:r>
              <a:rPr lang="en-US" sz="2400" i="1" dirty="0"/>
              <a:t>x</a:t>
            </a:r>
            <a:r>
              <a:rPr lang="en-US" sz="2400" i="1" baseline="30000" dirty="0"/>
              <a:t>3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 − </a:t>
            </a:r>
            <a:r>
              <a:rPr lang="en-US" sz="2400" dirty="0"/>
              <a:t>0.111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</a:p>
          <a:p>
            <a:pPr eaLnBrk="1" hangingPunct="1">
              <a:buNone/>
            </a:pPr>
            <a:r>
              <a:rPr lang="en-US" sz="2400" baseline="30000" dirty="0">
                <a:latin typeface="Cambria Math" charset="0"/>
                <a:ea typeface="Cambria Math" charset="0"/>
                <a:cs typeface="Cambria Math" charset="0"/>
              </a:rPr>
              <a:t>                     		      </a:t>
            </a:r>
            <a:r>
              <a:rPr lang="en-US" sz="2400" dirty="0"/>
              <a:t>+ 0.648</a:t>
            </a:r>
            <a:r>
              <a:rPr lang="en-US" sz="2400" i="1" dirty="0"/>
              <a:t>x</a:t>
            </a:r>
            <a:r>
              <a:rPr lang="en-US" sz="2400" baseline="30000" dirty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59.497         </a:t>
            </a:r>
            <a:r>
              <a:rPr lang="en-US" sz="2400" i="1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= 0.928 *</a:t>
            </a:r>
            <a:endParaRPr lang="en-US" sz="2400" dirty="0">
              <a:latin typeface="Cambria Math" charset="0"/>
              <a:ea typeface="Cambria Math" charset="0"/>
              <a:cs typeface="Cambria Math" charset="0"/>
            </a:endParaRPr>
          </a:p>
          <a:p>
            <a:pPr eaLnBrk="1" hangingPunct="1">
              <a:buFont typeface="Wingdings 3" pitchFamily="-72" charset="2"/>
              <a:buNone/>
            </a:pPr>
            <a:r>
              <a:rPr lang="en-US" sz="2400" dirty="0" smtClean="0">
                <a:solidFill>
                  <a:srgbClr val="39639D"/>
                </a:solidFill>
              </a:rPr>
              <a:t>Power               </a:t>
            </a:r>
            <a:r>
              <a:rPr lang="en-US" sz="2400" i="1" dirty="0" smtClean="0"/>
              <a:t>y</a:t>
            </a:r>
            <a:r>
              <a:rPr lang="en-US" sz="2400" dirty="0" smtClean="0"/>
              <a:t> = 45.96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0.0169</a:t>
            </a:r>
            <a:r>
              <a:rPr lang="en-US" sz="2400" dirty="0" smtClean="0"/>
              <a:t>                      </a:t>
            </a:r>
            <a:r>
              <a:rPr lang="en-US" sz="2400" i="1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0.397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8.9 Continued </a:t>
            </a:r>
            <a:endParaRPr lang="en-US" sz="32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1"/>
          <p:cNvSpPr>
            <a:spLocks noGrp="1"/>
          </p:cNvSpPr>
          <p:nvPr>
            <p:ph idx="1"/>
          </p:nvPr>
        </p:nvSpPr>
        <p:spPr>
          <a:xfrm>
            <a:off x="476250" y="1484784"/>
            <a:ext cx="8229600" cy="4260379"/>
          </a:xfrm>
        </p:spPr>
        <p:txBody>
          <a:bodyPr/>
          <a:lstStyle/>
          <a:p>
            <a:pPr eaLnBrk="1" hangingPunct="1"/>
            <a:r>
              <a:rPr lang="en-US" dirty="0" smtClean="0"/>
              <a:t>Third order polynomial </a:t>
            </a:r>
            <a:r>
              <a:rPr lang="en-US" dirty="0" err="1" smtClean="0"/>
              <a:t>trendline</a:t>
            </a:r>
            <a:r>
              <a:rPr lang="en-US" dirty="0" smtClean="0"/>
              <a:t> fit to the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8.2 Continued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143625" y="58007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8.11</a:t>
            </a:r>
          </a:p>
        </p:txBody>
      </p:sp>
      <p:pic>
        <p:nvPicPr>
          <p:cNvPr id="2" name="Picture 1" descr="BA2-Figure-8.4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204864"/>
            <a:ext cx="6218043" cy="389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7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4752</TotalTime>
  <Words>3630</Words>
  <Application>Microsoft Macintosh PowerPoint</Application>
  <PresentationFormat>On-screen Show (4:3)</PresentationFormat>
  <Paragraphs>371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Custom Design</vt:lpstr>
      <vt:lpstr>Concourse</vt:lpstr>
      <vt:lpstr>Chapter 8 Trendlines and Regression Analysis</vt:lpstr>
      <vt:lpstr>Modeling Relationships and Trends in Data</vt:lpstr>
      <vt:lpstr>Common Mathematical Functions Used n Predictive Analytical Models</vt:lpstr>
      <vt:lpstr>Excel Trendline Tool</vt:lpstr>
      <vt:lpstr>R2</vt:lpstr>
      <vt:lpstr>Example 8.1: Modeling a Price-Demand Function</vt:lpstr>
      <vt:lpstr>Example 8.2: Predicting Crude Oil Prices</vt:lpstr>
      <vt:lpstr>Example 8.9 Continued </vt:lpstr>
      <vt:lpstr>Example 8.2 Continued</vt:lpstr>
      <vt:lpstr>Caution About Polynomials</vt:lpstr>
      <vt:lpstr>Regression Analysis</vt:lpstr>
      <vt:lpstr>Simple Linear Regression</vt:lpstr>
      <vt:lpstr>Example 8.3: Home Market Value Data</vt:lpstr>
      <vt:lpstr>Finding the Best-Fitting Regression Line</vt:lpstr>
      <vt:lpstr>Example 8.4: Using Excel to Find the Best Regression Line</vt:lpstr>
      <vt:lpstr>Least-Squares Regression</vt:lpstr>
      <vt:lpstr>Residuals</vt:lpstr>
      <vt:lpstr>Least Squares Regression</vt:lpstr>
      <vt:lpstr>Example 8.5: Using Excel Functions to Find Least-Squares Coefficients</vt:lpstr>
      <vt:lpstr>Simple Linear Regression With Excel</vt:lpstr>
      <vt:lpstr>Home Market Value Regression Results</vt:lpstr>
      <vt:lpstr>Regression Statistics</vt:lpstr>
      <vt:lpstr>Example 8.6: Interpreting Regression Statistics for Simple Linear Regression</vt:lpstr>
      <vt:lpstr>Regression as Analysis of Variance</vt:lpstr>
      <vt:lpstr>Example 8.7: Interpreting Significance of Regression</vt:lpstr>
      <vt:lpstr>Testing Hypotheses for Regression Coefficients</vt:lpstr>
      <vt:lpstr>Example 8.8: Interpreting Hypothesis Tests for Regression Coefficients</vt:lpstr>
      <vt:lpstr>Confidence Intervals for Regression Coefficients</vt:lpstr>
      <vt:lpstr>Example 8.9: Interpreting Confidence Intervals for Regression Coefficients</vt:lpstr>
      <vt:lpstr>Residual Analysis and Regression Assumptions</vt:lpstr>
      <vt:lpstr>Checking Assumptions</vt:lpstr>
      <vt:lpstr>Example 8.11: Checking Regression Assumptions for the Home Market Value Data</vt:lpstr>
      <vt:lpstr>Example 8.11 Continued</vt:lpstr>
      <vt:lpstr>Example 8.11 Continued</vt:lpstr>
      <vt:lpstr>Example 8.11 Continued</vt:lpstr>
      <vt:lpstr>Multiple Linear Regression</vt:lpstr>
      <vt:lpstr>Estimated Multiple Regression Equation</vt:lpstr>
      <vt:lpstr>Excel Regression Tool</vt:lpstr>
      <vt:lpstr>ANOVA for Multiple Regression</vt:lpstr>
      <vt:lpstr>Example 8.12: Interpreting Regression Results for the Colleges and Universities Data</vt:lpstr>
      <vt:lpstr>Example 8.12 Continued</vt:lpstr>
      <vt:lpstr>Model Building Issues</vt:lpstr>
      <vt:lpstr>Systematic Model Building Approach</vt:lpstr>
      <vt:lpstr>Example 8.13: Identifying the Best Regression Model </vt:lpstr>
      <vt:lpstr>Example 8.13 Continued</vt:lpstr>
      <vt:lpstr>Alternate Criterion</vt:lpstr>
      <vt:lpstr>Multicollinearity</vt:lpstr>
      <vt:lpstr>Example 8.14: Identifying Potential Multicollinearity</vt:lpstr>
      <vt:lpstr>Example 8.14 Continued</vt:lpstr>
      <vt:lpstr>Practical Issues in Trendline and Regression Modeling</vt:lpstr>
      <vt:lpstr>Overfitting</vt:lpstr>
      <vt:lpstr>Regression with Categorical Variables</vt:lpstr>
      <vt:lpstr>Example 8.15: A Model with Categorical Variables</vt:lpstr>
      <vt:lpstr>Example 8.15 Continued </vt:lpstr>
      <vt:lpstr>Interactions</vt:lpstr>
      <vt:lpstr>Slide 56</vt:lpstr>
      <vt:lpstr>Example 8.16 Continued</vt:lpstr>
      <vt:lpstr>Slide 58</vt:lpstr>
      <vt:lpstr>Slide 59</vt:lpstr>
      <vt:lpstr>Example 8.17 Continued</vt:lpstr>
      <vt:lpstr>Example 8.17 Continued</vt:lpstr>
      <vt:lpstr>Example 8.17 Continued </vt:lpstr>
      <vt:lpstr>Regression Models with Nonlinear Terms </vt:lpstr>
      <vt:lpstr>Example 8.18: Modeling Beverage Sales Using Curvilinear Regression</vt:lpstr>
      <vt:lpstr>Example 8.18 Continued</vt:lpstr>
      <vt:lpstr>Advanced Techniques for Regression Modeling using XLMiner</vt:lpstr>
      <vt:lpstr>Evaluating Best Subsets Models</vt:lpstr>
      <vt:lpstr>Best-Subsets Procedures</vt:lpstr>
      <vt:lpstr>Example 8.19: Using XLMiner for Regression</vt:lpstr>
      <vt:lpstr>Example 8.19 Continued</vt:lpstr>
      <vt:lpstr>Example 8.19 Continued </vt:lpstr>
      <vt:lpstr>Example 8.19 Continued </vt:lpstr>
      <vt:lpstr>Interpreting XLMiner Output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Binod</cp:lastModifiedBy>
  <cp:revision>262</cp:revision>
  <cp:lastPrinted>2012-01-27T00:36:04Z</cp:lastPrinted>
  <dcterms:created xsi:type="dcterms:W3CDTF">2011-11-27T17:51:45Z</dcterms:created>
  <dcterms:modified xsi:type="dcterms:W3CDTF">2016-02-03T11:58:00Z</dcterms:modified>
</cp:coreProperties>
</file>