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57"/>
  </p:notesMasterIdLst>
  <p:sldIdLst>
    <p:sldId id="421" r:id="rId2"/>
    <p:sldId id="398" r:id="rId3"/>
    <p:sldId id="391" r:id="rId4"/>
    <p:sldId id="267" r:id="rId5"/>
    <p:sldId id="347" r:id="rId6"/>
    <p:sldId id="348" r:id="rId7"/>
    <p:sldId id="399" r:id="rId8"/>
    <p:sldId id="346" r:id="rId9"/>
    <p:sldId id="349" r:id="rId10"/>
    <p:sldId id="383" r:id="rId11"/>
    <p:sldId id="350" r:id="rId12"/>
    <p:sldId id="400" r:id="rId13"/>
    <p:sldId id="401" r:id="rId14"/>
    <p:sldId id="402" r:id="rId15"/>
    <p:sldId id="375" r:id="rId16"/>
    <p:sldId id="403" r:id="rId17"/>
    <p:sldId id="373" r:id="rId18"/>
    <p:sldId id="370" r:id="rId19"/>
    <p:sldId id="354" r:id="rId20"/>
    <p:sldId id="353" r:id="rId21"/>
    <p:sldId id="404" r:id="rId22"/>
    <p:sldId id="385" r:id="rId23"/>
    <p:sldId id="405" r:id="rId24"/>
    <p:sldId id="355" r:id="rId25"/>
    <p:sldId id="422" r:id="rId26"/>
    <p:sldId id="406" r:id="rId27"/>
    <p:sldId id="408" r:id="rId28"/>
    <p:sldId id="407" r:id="rId29"/>
    <p:sldId id="356" r:id="rId30"/>
    <p:sldId id="409" r:id="rId31"/>
    <p:sldId id="357" r:id="rId32"/>
    <p:sldId id="388" r:id="rId33"/>
    <p:sldId id="410" r:id="rId34"/>
    <p:sldId id="359" r:id="rId35"/>
    <p:sldId id="378" r:id="rId36"/>
    <p:sldId id="411" r:id="rId37"/>
    <p:sldId id="371" r:id="rId38"/>
    <p:sldId id="379" r:id="rId39"/>
    <p:sldId id="412" r:id="rId40"/>
    <p:sldId id="413" r:id="rId41"/>
    <p:sldId id="414" r:id="rId42"/>
    <p:sldId id="361" r:id="rId43"/>
    <p:sldId id="362" r:id="rId44"/>
    <p:sldId id="363" r:id="rId45"/>
    <p:sldId id="364" r:id="rId46"/>
    <p:sldId id="381" r:id="rId47"/>
    <p:sldId id="415" r:id="rId48"/>
    <p:sldId id="366" r:id="rId49"/>
    <p:sldId id="367" r:id="rId50"/>
    <p:sldId id="416" r:id="rId51"/>
    <p:sldId id="368" r:id="rId52"/>
    <p:sldId id="419" r:id="rId53"/>
    <p:sldId id="417" r:id="rId54"/>
    <p:sldId id="418" r:id="rId55"/>
    <p:sldId id="36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 Italic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10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6" d="100"/>
        <a:sy n="206" d="100"/>
      </p:scale>
      <p:origin x="0" y="150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E1B440-8032-41C6-9A77-41AACA6D6AF3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3F3D2B-E162-475E-A97C-5D0CEDA161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601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FB099371-0555-44EB-9A18-D5341E3C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73AF0C43-646C-400B-931F-F502C351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60775344-C7A2-484E-A0C0-F2FAC29B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-7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Arial" pitchFamily="-72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Arial" pitchFamily="-72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Arial" pitchFamily="-72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Arial" pitchFamily="-72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Arial" pitchFamily="-72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2218258"/>
          </a:xfrm>
        </p:spPr>
        <p:txBody>
          <a:bodyPr>
            <a:normAutofit/>
          </a:bodyPr>
          <a:lstStyle/>
          <a:p>
            <a:r>
              <a:rPr lang="en-US" dirty="0" smtClean="0"/>
              <a:t>Chapter 7</a:t>
            </a:r>
            <a:br>
              <a:rPr lang="en-US" dirty="0" smtClean="0"/>
            </a:br>
            <a:r>
              <a:rPr lang="en-US" dirty="0" smtClean="0"/>
              <a:t>Statistical Inference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636912"/>
            <a:ext cx="5400600" cy="3417771"/>
          </a:xfrm>
          <a:prstGeom prst="rect">
            <a:avLst/>
          </a:prstGeom>
        </p:spPr>
      </p:pic>
      <p:pic>
        <p:nvPicPr>
          <p:cNvPr id="6" name="Picture 5" descr="Cover Grap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6" y="116632"/>
            <a:ext cx="1754491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3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382000" cy="4979640"/>
          </a:xfrm>
        </p:spPr>
        <p:txBody>
          <a:bodyPr/>
          <a:lstStyle/>
          <a:p>
            <a:pPr marL="341313" indent="-231775" eaLnBrk="1" hangingPunct="1"/>
            <a:r>
              <a:rPr lang="en-US" sz="2400" dirty="0" smtClean="0"/>
              <a:t>The probability of making a Type I error =</a:t>
            </a:r>
            <a:r>
              <a:rPr lang="el-GR" sz="2400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α</a:t>
            </a:r>
            <a:r>
              <a:rPr lang="en-US" sz="24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400" dirty="0"/>
              <a:t>(level of significance</a:t>
            </a:r>
            <a:r>
              <a:rPr lang="en-US" sz="2400" dirty="0" smtClean="0"/>
              <a:t>)</a:t>
            </a:r>
            <a:r>
              <a:rPr lang="en-US" sz="2400" i="1" dirty="0" smtClean="0">
                <a:ea typeface="Times New Roman" pitchFamily="-72" charset="0"/>
                <a:cs typeface="Times New Roman" pitchFamily="-72" charset="0"/>
              </a:rPr>
              <a:t> = </a:t>
            </a:r>
            <a:r>
              <a:rPr lang="en-US" sz="2400" i="1" dirty="0">
                <a:ea typeface="Times New Roman" pitchFamily="-72" charset="0"/>
                <a:cs typeface="Times New Roman" pitchFamily="-72" charset="0"/>
              </a:rPr>
              <a:t>P(</a:t>
            </a:r>
            <a:r>
              <a:rPr lang="en-US" sz="2400" dirty="0">
                <a:ea typeface="Times New Roman" pitchFamily="-72" charset="0"/>
                <a:cs typeface="Times New Roman" pitchFamily="-72" charset="0"/>
              </a:rPr>
              <a:t>rejecting</a:t>
            </a:r>
            <a:r>
              <a:rPr lang="en-US" sz="2400" i="1" dirty="0"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400" i="1" dirty="0"/>
              <a:t>H</a:t>
            </a:r>
            <a:r>
              <a:rPr lang="en-US" sz="2400" i="1" baseline="-25000" dirty="0"/>
              <a:t>0</a:t>
            </a:r>
            <a:r>
              <a:rPr lang="en-US" sz="2400" dirty="0"/>
              <a:t> | </a:t>
            </a:r>
            <a:r>
              <a:rPr lang="en-US" sz="2400" i="1" dirty="0"/>
              <a:t>H</a:t>
            </a:r>
            <a:r>
              <a:rPr lang="en-US" sz="2400" i="1" baseline="-25000" dirty="0"/>
              <a:t>0 </a:t>
            </a:r>
            <a:r>
              <a:rPr lang="en-US" sz="2400" dirty="0"/>
              <a:t>is true) </a:t>
            </a:r>
            <a:endParaRPr lang="en-US" sz="2400" dirty="0" smtClean="0"/>
          </a:p>
          <a:p>
            <a:pPr lvl="1"/>
            <a:r>
              <a:rPr lang="en-US" sz="2000" dirty="0" smtClean="0"/>
              <a:t>The value of 1 –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 is </a:t>
            </a:r>
            <a:r>
              <a:rPr lang="en-US" sz="2000" dirty="0"/>
              <a:t>called the </a:t>
            </a:r>
            <a:r>
              <a:rPr lang="en-US" sz="2000" b="1" dirty="0"/>
              <a:t>confidence coefficient </a:t>
            </a:r>
            <a:endParaRPr lang="en-US" sz="2000" b="1" dirty="0" smtClean="0"/>
          </a:p>
          <a:p>
            <a:pPr marL="392113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= </a:t>
            </a:r>
            <a:r>
              <a:rPr lang="en-US" sz="2000" i="1" dirty="0" smtClean="0"/>
              <a:t>P</a:t>
            </a:r>
            <a:r>
              <a:rPr lang="en-US" sz="2000" dirty="0"/>
              <a:t>(not rejecting </a:t>
            </a:r>
            <a:r>
              <a:rPr lang="en-US" sz="2000" i="1" dirty="0"/>
              <a:t>H</a:t>
            </a:r>
            <a:r>
              <a:rPr lang="en-US" sz="2000" i="1" baseline="-25000" dirty="0"/>
              <a:t>0</a:t>
            </a:r>
            <a:r>
              <a:rPr lang="en-US" sz="2000" dirty="0"/>
              <a:t> | </a:t>
            </a:r>
            <a:r>
              <a:rPr lang="en-US" sz="2000" i="1" dirty="0"/>
              <a:t>H</a:t>
            </a:r>
            <a:r>
              <a:rPr lang="en-US" sz="2000" i="1" baseline="-25000" dirty="0"/>
              <a:t>0</a:t>
            </a:r>
            <a:r>
              <a:rPr lang="en-US" sz="2000" dirty="0"/>
              <a:t> is true), </a:t>
            </a:r>
            <a:endParaRPr lang="en-US" sz="2000" dirty="0" smtClean="0"/>
          </a:p>
          <a:p>
            <a:pPr lvl="1"/>
            <a:r>
              <a:rPr lang="en-US" sz="2000" dirty="0">
                <a:ea typeface="Times New Roman" pitchFamily="-72" charset="0"/>
                <a:cs typeface="Times New Roman" pitchFamily="-72" charset="0"/>
              </a:rPr>
              <a:t>The value of </a:t>
            </a:r>
            <a:r>
              <a:rPr lang="el-GR" sz="2000" i="1" dirty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z="2000" dirty="0">
                <a:ea typeface="Times New Roman" pitchFamily="-72" charset="0"/>
                <a:cs typeface="Times New Roman" pitchFamily="-72" charset="0"/>
              </a:rPr>
              <a:t> can be controlled.  Common values are 0.01, 0.05, or 0.10.</a:t>
            </a:r>
          </a:p>
          <a:p>
            <a:r>
              <a:rPr lang="en-US" sz="2400" dirty="0" smtClean="0"/>
              <a:t>The probability of making a Type II error =</a:t>
            </a:r>
            <a:r>
              <a:rPr lang="el-GR" sz="2400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β</a:t>
            </a:r>
            <a:r>
              <a:rPr lang="en-US" sz="2400" i="1" dirty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400" i="1" dirty="0" smtClean="0">
                <a:ea typeface="Times New Roman" pitchFamily="-72" charset="0"/>
                <a:cs typeface="Times New Roman" pitchFamily="-72" charset="0"/>
              </a:rPr>
              <a:t>= P</a:t>
            </a:r>
            <a:r>
              <a:rPr lang="en-US" sz="2400" dirty="0">
                <a:ea typeface="Times New Roman" pitchFamily="-72" charset="0"/>
                <a:cs typeface="Times New Roman" pitchFamily="-72" charset="0"/>
              </a:rPr>
              <a:t>(not rejecting </a:t>
            </a:r>
            <a:r>
              <a:rPr lang="en-US" sz="2400" i="1" dirty="0">
                <a:ea typeface="Times New Roman" pitchFamily="-72" charset="0"/>
                <a:cs typeface="Times New Roman" pitchFamily="-72" charset="0"/>
              </a:rPr>
              <a:t>H</a:t>
            </a:r>
            <a:r>
              <a:rPr lang="en-US" sz="2400" i="1" baseline="-25000" dirty="0">
                <a:ea typeface="Times New Roman" pitchFamily="-72" charset="0"/>
                <a:cs typeface="Times New Roman" pitchFamily="-72" charset="0"/>
              </a:rPr>
              <a:t>0</a:t>
            </a:r>
            <a:r>
              <a:rPr lang="en-US" sz="2400" i="1" dirty="0"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400" dirty="0">
                <a:ea typeface="Times New Roman" pitchFamily="-72" charset="0"/>
                <a:cs typeface="Times New Roman" pitchFamily="-72" charset="0"/>
              </a:rPr>
              <a:t>| </a:t>
            </a:r>
            <a:r>
              <a:rPr lang="en-US" sz="2400" i="1" dirty="0">
                <a:ea typeface="Times New Roman" pitchFamily="-72" charset="0"/>
                <a:cs typeface="Times New Roman" pitchFamily="-72" charset="0"/>
              </a:rPr>
              <a:t>H</a:t>
            </a:r>
            <a:r>
              <a:rPr lang="en-US" sz="2400" i="1" baseline="-25000" dirty="0">
                <a:ea typeface="Times New Roman" pitchFamily="-72" charset="0"/>
                <a:cs typeface="Times New Roman" pitchFamily="-72" charset="0"/>
              </a:rPr>
              <a:t>0</a:t>
            </a:r>
            <a:r>
              <a:rPr lang="en-US" sz="2400" dirty="0">
                <a:ea typeface="Times New Roman" pitchFamily="-72" charset="0"/>
                <a:cs typeface="Times New Roman" pitchFamily="-72" charset="0"/>
              </a:rPr>
              <a:t> is false) </a:t>
            </a:r>
            <a:endParaRPr lang="en-US" sz="2400" dirty="0" smtClean="0">
              <a:ea typeface="Times New Roman" pitchFamily="-72" charset="0"/>
              <a:cs typeface="Times New Roman" pitchFamily="-72" charset="0"/>
            </a:endParaRPr>
          </a:p>
          <a:p>
            <a:pPr marL="596901" lvl="1" indent="-231775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The value of 1 - </a:t>
            </a:r>
            <a:r>
              <a:rPr lang="el-GR" sz="2000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β</a:t>
            </a: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 is called the </a:t>
            </a:r>
            <a:r>
              <a:rPr lang="en-US" sz="2000" b="1" dirty="0" smtClean="0">
                <a:ea typeface="Times New Roman" pitchFamily="-72" charset="0"/>
                <a:cs typeface="Times New Roman" pitchFamily="-72" charset="0"/>
              </a:rPr>
              <a:t>power of the test </a:t>
            </a:r>
          </a:p>
          <a:p>
            <a:pPr marL="365126" lvl="1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   = </a:t>
            </a:r>
            <a:r>
              <a:rPr lang="en-US" sz="2000" i="1" dirty="0">
                <a:ea typeface="Times New Roman" pitchFamily="-72" charset="0"/>
                <a:cs typeface="Times New Roman" pitchFamily="-72" charset="0"/>
              </a:rPr>
              <a:t>P(</a:t>
            </a:r>
            <a:r>
              <a:rPr lang="en-US" sz="2000" dirty="0">
                <a:ea typeface="Times New Roman" pitchFamily="-72" charset="0"/>
                <a:cs typeface="Times New Roman" pitchFamily="-72" charset="0"/>
              </a:rPr>
              <a:t>rejecting</a:t>
            </a:r>
            <a:r>
              <a:rPr lang="en-US" sz="2000" i="1" dirty="0"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000" i="1" dirty="0"/>
              <a:t>H</a:t>
            </a:r>
            <a:r>
              <a:rPr lang="en-US" sz="2000" i="1" baseline="-25000" dirty="0"/>
              <a:t>0</a:t>
            </a:r>
            <a:r>
              <a:rPr lang="en-US" sz="2000" dirty="0"/>
              <a:t> | </a:t>
            </a:r>
            <a:r>
              <a:rPr lang="en-US" sz="2000" i="1" dirty="0"/>
              <a:t>H</a:t>
            </a:r>
            <a:r>
              <a:rPr lang="en-US" sz="2000" i="1" baseline="-25000" dirty="0"/>
              <a:t>0 </a:t>
            </a:r>
            <a:r>
              <a:rPr lang="en-US" sz="2000" dirty="0"/>
              <a:t>is </a:t>
            </a:r>
            <a:r>
              <a:rPr lang="en-US" sz="2000" dirty="0" smtClean="0"/>
              <a:t>false).</a:t>
            </a:r>
            <a:endParaRPr lang="en-US" sz="2000" dirty="0">
              <a:ea typeface="Times New Roman" pitchFamily="-72" charset="0"/>
              <a:cs typeface="Times New Roman" pitchFamily="-72" charset="0"/>
            </a:endParaRPr>
          </a:p>
          <a:p>
            <a:pPr marL="596901" lvl="1" indent="-231775" eaLnBrk="1" hangingPunct="1"/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The value of </a:t>
            </a:r>
            <a:r>
              <a:rPr lang="el-GR" sz="2000" i="1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β</a:t>
            </a:r>
            <a:r>
              <a:rPr lang="en-US" sz="2000" dirty="0" smtClean="0">
                <a:ea typeface="Times New Roman" pitchFamily="-72" charset="0"/>
                <a:cs typeface="Times New Roman" pitchFamily="-72" charset="0"/>
              </a:rPr>
              <a:t> cannot be specified in advance and depends on the value of the (unknown) population parameter.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Terminology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416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+mn-lt"/>
              </a:rPr>
              <a:t>In the </a:t>
            </a:r>
            <a:r>
              <a:rPr lang="en-US" sz="2800" dirty="0" err="1" smtClean="0">
                <a:latin typeface="+mn-lt"/>
              </a:rPr>
              <a:t>CadSoft</a:t>
            </a:r>
            <a:r>
              <a:rPr lang="en-US" sz="2800" dirty="0" smtClean="0">
                <a:latin typeface="+mn-lt"/>
              </a:rPr>
              <a:t> example: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800" i="1" dirty="0" smtClean="0">
                <a:latin typeface="+mn-lt"/>
              </a:rPr>
              <a:t>            H</a:t>
            </a:r>
            <a:r>
              <a:rPr lang="en-US" sz="2800" i="1" baseline="-25000" dirty="0" smtClean="0">
                <a:latin typeface="+mn-lt"/>
              </a:rPr>
              <a:t>0</a:t>
            </a:r>
            <a:r>
              <a:rPr lang="en-US" sz="2800" dirty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mean response time </a:t>
            </a:r>
            <a:r>
              <a:rPr lang="en-US" sz="2800" dirty="0">
                <a:latin typeface="+mn-lt"/>
              </a:rPr>
              <a:t>≥ 25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         </a:t>
            </a:r>
            <a:r>
              <a:rPr lang="en-US" sz="2800" i="1" dirty="0" smtClean="0">
                <a:latin typeface="+mn-lt"/>
              </a:rPr>
              <a:t>H</a:t>
            </a:r>
            <a:r>
              <a:rPr lang="en-US" sz="2800" i="1" baseline="-25000" dirty="0" smtClean="0">
                <a:latin typeface="+mn-lt"/>
              </a:rPr>
              <a:t>1</a:t>
            </a:r>
            <a:r>
              <a:rPr lang="en-US" sz="2800" dirty="0">
                <a:latin typeface="+mn-lt"/>
              </a:rPr>
              <a:t>: </a:t>
            </a:r>
            <a:r>
              <a:rPr lang="en-US" sz="2800" dirty="0" smtClean="0">
                <a:latin typeface="+mn-lt"/>
              </a:rPr>
              <a:t>mean response time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&lt; </a:t>
            </a:r>
            <a:r>
              <a:rPr lang="en-US" sz="2800" dirty="0" smtClean="0">
                <a:latin typeface="+mn-lt"/>
              </a:rPr>
              <a:t>25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If the true mean is 15, then the sample mean will most likely be less than 25, leading us to reject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0</a:t>
            </a:r>
            <a:r>
              <a:rPr lang="en-US" sz="2400" i="1" dirty="0" smtClean="0">
                <a:latin typeface="+mn-lt"/>
              </a:rPr>
              <a:t>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If the true mean is 24, then the sample mean may or may not be less than 25, and we would have a higher chance of failing to reject </a:t>
            </a:r>
            <a:r>
              <a:rPr lang="en-US" sz="2400" i="1" dirty="0"/>
              <a:t>H</a:t>
            </a:r>
            <a:r>
              <a:rPr lang="en-US" sz="2400" i="1" baseline="-25000" dirty="0"/>
              <a:t>0</a:t>
            </a:r>
            <a:r>
              <a:rPr lang="en-US" sz="2400" i="1" dirty="0"/>
              <a:t>.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7.3: How 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</a:rPr>
              <a:t>Depends on the True Population Mean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7416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In the </a:t>
            </a:r>
            <a:r>
              <a:rPr lang="en-US" sz="2400" dirty="0" err="1" smtClean="0">
                <a:latin typeface="+mn-lt"/>
              </a:rPr>
              <a:t>CadSoft</a:t>
            </a:r>
            <a:r>
              <a:rPr lang="en-US" sz="2400" dirty="0" smtClean="0">
                <a:latin typeface="+mn-lt"/>
              </a:rPr>
              <a:t> example: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latin typeface="+mn-lt"/>
              </a:rPr>
              <a:t>            H</a:t>
            </a:r>
            <a:r>
              <a:rPr lang="en-US" sz="2400" i="1" baseline="-250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: mean response time ≥ 25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+mn-lt"/>
              </a:rPr>
              <a:t>           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: mean response time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&lt; 25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latin typeface="+mn-lt"/>
              </a:rPr>
              <a:t>If the true mean is 15, then the sample mean will most likely be less than 25, leading us to reject </a:t>
            </a:r>
            <a:r>
              <a:rPr lang="en-US" sz="2000" i="1" dirty="0" smtClean="0">
                <a:latin typeface="+mn-lt"/>
              </a:rPr>
              <a:t>H</a:t>
            </a:r>
            <a:r>
              <a:rPr lang="en-US" sz="2000" i="1" baseline="-25000" dirty="0" smtClean="0">
                <a:latin typeface="+mn-lt"/>
              </a:rPr>
              <a:t>0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latin typeface="+mn-lt"/>
              </a:rPr>
              <a:t>If the true mean is 24, then the sample mean may or may not be less than 25, and we would have a higher chance of failing to reject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.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The further away the true mean is from the hypothesized value, the smaller the value of 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/>
              <a:t>Generally, as </a:t>
            </a:r>
            <a:r>
              <a:rPr lang="en-US" sz="2400" i="1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decreases, </a:t>
            </a:r>
            <a:r>
              <a:rPr lang="en-US" sz="2400" i="1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 increases. </a:t>
            </a:r>
            <a:endParaRPr lang="en-US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7.3: How </a:t>
            </a:r>
            <a:r>
              <a:rPr lang="el-GR" sz="3200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+mj-lt"/>
              </a:rPr>
              <a:t>Depends on the True Population Mean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6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666332"/>
          </a:xfrm>
        </p:spPr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would like the power of the test to be high (equivalently, we would like </a:t>
            </a:r>
            <a:r>
              <a:rPr lang="en-US" sz="2400" dirty="0" smtClean="0"/>
              <a:t>the probability </a:t>
            </a:r>
            <a:r>
              <a:rPr lang="en-US" sz="2400" dirty="0"/>
              <a:t>of a Type II error to be low) to allow us to make a valid conclusion. </a:t>
            </a:r>
            <a:endParaRPr lang="en-US" sz="2400" dirty="0" smtClean="0"/>
          </a:p>
          <a:p>
            <a:r>
              <a:rPr lang="en-US" sz="2400" dirty="0" smtClean="0"/>
              <a:t>The power </a:t>
            </a:r>
            <a:r>
              <a:rPr lang="en-US" sz="2400" dirty="0"/>
              <a:t>of the test is sensitive to the sample size; small sample sizes generally result </a:t>
            </a:r>
            <a:r>
              <a:rPr lang="en-US" sz="2400" dirty="0" smtClean="0"/>
              <a:t>in a </a:t>
            </a:r>
            <a:r>
              <a:rPr lang="en-US" sz="2400" dirty="0"/>
              <a:t>low value of 1 - </a:t>
            </a:r>
            <a:r>
              <a:rPr lang="en-US" sz="2400" i="1" dirty="0">
                <a:latin typeface="Symbol" charset="2"/>
                <a:cs typeface="Symbol" charset="2"/>
              </a:rPr>
              <a:t>b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power of the test can be increased by taking larger samples</a:t>
            </a:r>
            <a:r>
              <a:rPr lang="en-US" sz="2400" dirty="0" smtClean="0"/>
              <a:t>, which </a:t>
            </a:r>
            <a:r>
              <a:rPr lang="en-US" sz="2400" dirty="0"/>
              <a:t>enable us to detect small differences between the sample statistics and </a:t>
            </a:r>
            <a:r>
              <a:rPr lang="en-US" sz="2400" dirty="0" smtClean="0"/>
              <a:t>population parameters </a:t>
            </a:r>
            <a:r>
              <a:rPr lang="en-US" sz="2400" dirty="0"/>
              <a:t>with more </a:t>
            </a:r>
            <a:r>
              <a:rPr lang="en-US" sz="2400" dirty="0" smtClean="0"/>
              <a:t>accuracy.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you choose a small level of significance, you should try to compensate by having </a:t>
            </a:r>
            <a:r>
              <a:rPr lang="en-US" sz="2400" dirty="0" smtClean="0"/>
              <a:t>a large </a:t>
            </a:r>
            <a:r>
              <a:rPr lang="en-US" sz="2400" dirty="0"/>
              <a:t>sample </a:t>
            </a:r>
            <a:r>
              <a:rPr lang="en-US" sz="2400" dirty="0" smtClean="0"/>
              <a:t>size.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Power of the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31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decision </a:t>
            </a:r>
            <a:r>
              <a:rPr lang="en-US" sz="2400" dirty="0"/>
              <a:t>to reject or fail to reject a null hypothesis is based on computing a </a:t>
            </a:r>
            <a:r>
              <a:rPr lang="en-US" sz="2400" b="1" dirty="0"/>
              <a:t>test </a:t>
            </a:r>
            <a:r>
              <a:rPr lang="en-US" sz="2400" b="1" dirty="0" smtClean="0"/>
              <a:t>statistic </a:t>
            </a:r>
            <a:r>
              <a:rPr lang="en-US" sz="2400" dirty="0" smtClean="0"/>
              <a:t>from </a:t>
            </a:r>
            <a:r>
              <a:rPr lang="en-US" sz="2400" dirty="0"/>
              <a:t>the sample data.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test statistic used depends on the type of </a:t>
            </a:r>
            <a:r>
              <a:rPr lang="en-US" sz="2400" dirty="0" smtClean="0"/>
              <a:t>hypothesis test.</a:t>
            </a:r>
          </a:p>
          <a:p>
            <a:pPr lvl="1"/>
            <a:r>
              <a:rPr lang="en-US" sz="2000" dirty="0" smtClean="0"/>
              <a:t>Test statistics for one-sample hypothesis tests for means: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Test Statistic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861048"/>
            <a:ext cx="7127776" cy="20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9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7931224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In the </a:t>
            </a:r>
            <a:r>
              <a:rPr lang="en-US" sz="2400" dirty="0" err="1" smtClean="0"/>
              <a:t>CadSoft</a:t>
            </a:r>
            <a:r>
              <a:rPr lang="en-US" sz="2400" dirty="0" smtClean="0"/>
              <a:t> example, sample data for 44 customers revealed a mean response time of 21.91 minutes and a sample standard deviation of 19.49 minutes.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buFont typeface="Wingdings 3" pitchFamily="-72" charset="2"/>
              <a:buNone/>
            </a:pPr>
            <a:r>
              <a:rPr lang="en-US" sz="2400" i="1" dirty="0" smtClean="0"/>
              <a:t>	t</a:t>
            </a:r>
            <a:r>
              <a:rPr lang="en-US" sz="2400" dirty="0" smtClean="0"/>
              <a:t> = -1.05 indicates that the sample mean of 21.91 is 1.05 standard errors below the hypothesized mean of 25 minutes.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7.4 Computing the Test Statistic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80928"/>
            <a:ext cx="6035040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conclusion to </a:t>
            </a:r>
            <a:r>
              <a:rPr lang="en-US" sz="2400" dirty="0"/>
              <a:t>reject or fail to reject </a:t>
            </a:r>
            <a:r>
              <a:rPr lang="en-US" sz="2400" i="1" dirty="0"/>
              <a:t>H</a:t>
            </a:r>
            <a:r>
              <a:rPr lang="en-US" sz="2400" i="1" baseline="-25000" dirty="0"/>
              <a:t>0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based on comparing the value of the test </a:t>
            </a:r>
            <a:r>
              <a:rPr lang="en-US" sz="2400" dirty="0" smtClean="0"/>
              <a:t>statistic to </a:t>
            </a:r>
            <a:r>
              <a:rPr lang="en-US" sz="2400" dirty="0"/>
              <a:t>a “critical value” from the sampling distribution of the test statistic when the </a:t>
            </a:r>
            <a:r>
              <a:rPr lang="en-US" sz="2400" dirty="0" smtClean="0"/>
              <a:t>null hypothesis </a:t>
            </a:r>
            <a:r>
              <a:rPr lang="en-US" sz="2400" dirty="0"/>
              <a:t>is true and the chosen level of significance, </a:t>
            </a:r>
            <a:r>
              <a:rPr lang="en-US" sz="2400" i="1" dirty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sampling distribution of </a:t>
            </a:r>
            <a:r>
              <a:rPr lang="en-US" sz="2000" dirty="0" smtClean="0"/>
              <a:t>the test </a:t>
            </a:r>
            <a:r>
              <a:rPr lang="en-US" sz="2000" dirty="0"/>
              <a:t>statistic is usually the normal distribution, </a:t>
            </a:r>
            <a:r>
              <a:rPr lang="en-US" sz="2000" dirty="0" smtClean="0"/>
              <a:t>t-</a:t>
            </a:r>
            <a:r>
              <a:rPr lang="en-US" sz="2000" dirty="0"/>
              <a:t>distribution, or some other well-</a:t>
            </a:r>
            <a:r>
              <a:rPr lang="en-US" sz="2000" dirty="0" smtClean="0"/>
              <a:t>known distribution.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critical value divides the sampling distribution into two parts, a </a:t>
            </a:r>
            <a:r>
              <a:rPr lang="en-US" sz="2400" u="sng" dirty="0"/>
              <a:t>rejection </a:t>
            </a:r>
            <a:r>
              <a:rPr lang="en-US" sz="2400" u="sng" dirty="0" smtClean="0"/>
              <a:t>region </a:t>
            </a:r>
            <a:r>
              <a:rPr lang="en-US" sz="2400" dirty="0" smtClean="0"/>
              <a:t>and </a:t>
            </a:r>
            <a:r>
              <a:rPr lang="en-US" sz="2400" dirty="0"/>
              <a:t>a </a:t>
            </a:r>
            <a:r>
              <a:rPr lang="en-US" sz="2400" u="sng" dirty="0" smtClean="0"/>
              <a:t>non-rejection region</a:t>
            </a:r>
            <a:r>
              <a:rPr lang="en-US" sz="2400" dirty="0" smtClean="0"/>
              <a:t>. </a:t>
            </a:r>
            <a:r>
              <a:rPr lang="en-US" sz="2400" dirty="0"/>
              <a:t>If </a:t>
            </a:r>
            <a:r>
              <a:rPr lang="en-US" sz="2400" dirty="0" smtClean="0"/>
              <a:t>the </a:t>
            </a:r>
            <a:r>
              <a:rPr lang="en-US" sz="2400" dirty="0"/>
              <a:t>test </a:t>
            </a:r>
            <a:r>
              <a:rPr lang="en-US" sz="2400" dirty="0" smtClean="0"/>
              <a:t>statistic falls </a:t>
            </a:r>
            <a:r>
              <a:rPr lang="en-US" sz="2400" dirty="0"/>
              <a:t>into the rejection </a:t>
            </a:r>
            <a:r>
              <a:rPr lang="en-US" sz="2400" dirty="0" smtClean="0"/>
              <a:t>region, </a:t>
            </a:r>
            <a:r>
              <a:rPr lang="en-US" sz="2400" dirty="0"/>
              <a:t>we reject the null hypothesis; </a:t>
            </a:r>
            <a:r>
              <a:rPr lang="en-US" sz="2400" dirty="0" smtClean="0"/>
              <a:t>otherwise, we </a:t>
            </a:r>
            <a:r>
              <a:rPr lang="en-US" sz="2400" dirty="0"/>
              <a:t>fail to reject it.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500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latin typeface="+mn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Rejection Regions</a:t>
            </a:r>
            <a:endParaRPr lang="en-US" sz="3200" dirty="0">
              <a:latin typeface="+mj-lt"/>
            </a:endParaRP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5868144" y="1628800"/>
            <a:ext cx="3114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9538"/>
            <a:r>
              <a:rPr lang="en-US" sz="1400" i="1" dirty="0">
                <a:latin typeface="Arial" pitchFamily="-72" charset="0"/>
              </a:rPr>
              <a:t>H</a:t>
            </a:r>
            <a:r>
              <a:rPr lang="en-US" sz="1400" i="1" baseline="-25000" dirty="0">
                <a:latin typeface="Arial" pitchFamily="-72" charset="0"/>
              </a:rPr>
              <a:t>0</a:t>
            </a:r>
            <a:r>
              <a:rPr lang="en-US" sz="1400" dirty="0">
                <a:latin typeface="Arial" pitchFamily="-72" charset="0"/>
              </a:rPr>
              <a:t>: parameter = constant</a:t>
            </a:r>
          </a:p>
          <a:p>
            <a:pPr marL="109538"/>
            <a:r>
              <a:rPr lang="en-US" sz="1400" i="1" dirty="0">
                <a:latin typeface="Arial" pitchFamily="-72" charset="0"/>
              </a:rPr>
              <a:t>H</a:t>
            </a:r>
            <a:r>
              <a:rPr lang="en-US" sz="1400" i="1" baseline="-25000" dirty="0">
                <a:latin typeface="Arial" pitchFamily="-72" charset="0"/>
              </a:rPr>
              <a:t>1</a:t>
            </a:r>
            <a:r>
              <a:rPr lang="en-US" sz="1400" dirty="0">
                <a:latin typeface="Arial" pitchFamily="-72" charset="0"/>
              </a:rPr>
              <a:t>: parameter ≠ constant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43808" y="1628800"/>
            <a:ext cx="2448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09538">
              <a:spcBef>
                <a:spcPts val="1200"/>
              </a:spcBef>
            </a:pPr>
            <a:r>
              <a:rPr lang="en-US" sz="1400" i="1" dirty="0">
                <a:latin typeface="Arial" pitchFamily="-72" charset="0"/>
              </a:rPr>
              <a:t>H</a:t>
            </a:r>
            <a:r>
              <a:rPr lang="en-US" sz="1400" i="1" baseline="-25000" dirty="0">
                <a:latin typeface="Arial" pitchFamily="-72" charset="0"/>
              </a:rPr>
              <a:t>0</a:t>
            </a:r>
            <a:r>
              <a:rPr lang="en-US" sz="1400" dirty="0">
                <a:latin typeface="Arial" pitchFamily="-72" charset="0"/>
              </a:rPr>
              <a:t>: parameter ≤ constant</a:t>
            </a:r>
          </a:p>
          <a:p>
            <a:pPr marL="109538"/>
            <a:r>
              <a:rPr lang="en-US" sz="1400" i="1" dirty="0">
                <a:latin typeface="Arial" pitchFamily="-72" charset="0"/>
              </a:rPr>
              <a:t>H</a:t>
            </a:r>
            <a:r>
              <a:rPr lang="en-US" sz="1400" i="1" baseline="-25000" dirty="0">
                <a:latin typeface="Arial" pitchFamily="-72" charset="0"/>
              </a:rPr>
              <a:t>1</a:t>
            </a:r>
            <a:r>
              <a:rPr lang="en-US" sz="1400" dirty="0">
                <a:latin typeface="Arial" pitchFamily="-72" charset="0"/>
              </a:rPr>
              <a:t>: parameter &gt; constant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1520" y="16288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9538">
              <a:spcBef>
                <a:spcPts val="1200"/>
              </a:spcBef>
            </a:pPr>
            <a:r>
              <a:rPr lang="en-US" sz="1400" i="1" dirty="0">
                <a:latin typeface="Arial" pitchFamily="-72" charset="0"/>
              </a:rPr>
              <a:t>H</a:t>
            </a:r>
            <a:r>
              <a:rPr lang="en-US" sz="1400" i="1" baseline="-25000" dirty="0">
                <a:latin typeface="Arial" pitchFamily="-72" charset="0"/>
              </a:rPr>
              <a:t>0</a:t>
            </a:r>
            <a:r>
              <a:rPr lang="en-US" sz="1400" dirty="0">
                <a:latin typeface="Arial" pitchFamily="-72" charset="0"/>
              </a:rPr>
              <a:t>: parameter ≥ constant</a:t>
            </a:r>
          </a:p>
          <a:p>
            <a:pPr marL="109538"/>
            <a:r>
              <a:rPr lang="en-US" sz="1400" i="1" dirty="0">
                <a:latin typeface="Arial" pitchFamily="-72" charset="0"/>
              </a:rPr>
              <a:t>H</a:t>
            </a:r>
            <a:r>
              <a:rPr lang="en-US" sz="1400" i="1" baseline="-25000" dirty="0">
                <a:latin typeface="Arial" pitchFamily="-72" charset="0"/>
              </a:rPr>
              <a:t>1</a:t>
            </a:r>
            <a:r>
              <a:rPr lang="en-US" sz="1400" dirty="0">
                <a:latin typeface="Arial" pitchFamily="-72" charset="0"/>
              </a:rPr>
              <a:t>: parameter &lt; constant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077072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 one-tailed test, if 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is </a:t>
            </a:r>
            <a:r>
              <a:rPr lang="en-US" sz="2000" dirty="0"/>
              <a:t>stated as </a:t>
            </a:r>
            <a:r>
              <a:rPr lang="en-US" sz="2000" dirty="0" smtClean="0"/>
              <a:t>&lt;,  </a:t>
            </a:r>
            <a:r>
              <a:rPr lang="en-US" sz="2000" dirty="0"/>
              <a:t>the rejection region is in the lower tail; if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is stated as </a:t>
            </a:r>
            <a:r>
              <a:rPr lang="en-US" sz="2000" dirty="0" smtClean="0"/>
              <a:t>&gt;, the rejection region </a:t>
            </a:r>
            <a:r>
              <a:rPr lang="en-US" sz="2000" dirty="0"/>
              <a:t>is in the upper tail (just think of the inequality as an arrow pointing to the proper </a:t>
            </a:r>
            <a:r>
              <a:rPr lang="en-US" sz="2000" dirty="0" smtClean="0"/>
              <a:t>tail direction</a:t>
            </a:r>
            <a:r>
              <a:rPr lang="en-US" sz="2000" dirty="0"/>
              <a:t>).</a:t>
            </a: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04864"/>
            <a:ext cx="5492496" cy="1664208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204864"/>
            <a:ext cx="2596896" cy="231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316"/>
          </a:xfrm>
        </p:spPr>
        <p:txBody>
          <a:bodyPr/>
          <a:lstStyle/>
          <a:p>
            <a:pPr marL="255588" eaLnBrk="1" hangingPunct="1"/>
            <a:r>
              <a:rPr lang="en-US" sz="2000" dirty="0" smtClean="0"/>
              <a:t>In the </a:t>
            </a:r>
            <a:r>
              <a:rPr lang="en-US" sz="2000" dirty="0" err="1" smtClean="0"/>
              <a:t>CadSoft</a:t>
            </a:r>
            <a:r>
              <a:rPr lang="en-US" sz="2000" dirty="0" smtClean="0"/>
              <a:t> example, use </a:t>
            </a:r>
            <a:r>
              <a:rPr lang="el-GR" sz="2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z="2000" dirty="0" smtClean="0"/>
              <a:t> = 0.05.</a:t>
            </a:r>
          </a:p>
          <a:p>
            <a:pPr marL="365126" lvl="1"/>
            <a:r>
              <a:rPr lang="en-US" sz="1800" i="1" dirty="0"/>
              <a:t>H</a:t>
            </a:r>
            <a:r>
              <a:rPr lang="en-US" sz="1800" i="1" baseline="-25000" dirty="0"/>
              <a:t>0</a:t>
            </a:r>
            <a:r>
              <a:rPr lang="en-US" sz="1800" dirty="0"/>
              <a:t>: mean response time ≥ 25</a:t>
            </a:r>
          </a:p>
          <a:p>
            <a:pPr marL="365126" lvl="1"/>
            <a:r>
              <a:rPr lang="en-US" sz="1800" i="1" dirty="0"/>
              <a:t>H</a:t>
            </a:r>
            <a:r>
              <a:rPr lang="en-US" sz="1800" i="1" baseline="-25000" dirty="0"/>
              <a:t>1</a:t>
            </a:r>
            <a:r>
              <a:rPr lang="en-US" sz="1800" dirty="0"/>
              <a:t>: mean response time</a:t>
            </a:r>
            <a:r>
              <a:rPr lang="en-US" sz="1800" i="1" dirty="0"/>
              <a:t> </a:t>
            </a:r>
            <a:r>
              <a:rPr lang="en-US" sz="1800" dirty="0"/>
              <a:t>&lt; 25</a:t>
            </a:r>
          </a:p>
          <a:p>
            <a:pPr eaLnBrk="1" hangingPunct="1"/>
            <a:r>
              <a:rPr lang="en-US" sz="2000" i="1" dirty="0" smtClean="0"/>
              <a:t>n</a:t>
            </a:r>
            <a:r>
              <a:rPr lang="en-US" sz="2000" dirty="0" smtClean="0"/>
              <a:t> = 44; </a:t>
            </a:r>
            <a:r>
              <a:rPr lang="en-US" sz="2000" i="1" dirty="0" err="1" smtClean="0"/>
              <a:t>df</a:t>
            </a:r>
            <a:r>
              <a:rPr lang="en-US" sz="2000" i="1" dirty="0" smtClean="0"/>
              <a:t> = n </a:t>
            </a:r>
            <a:r>
              <a:rPr lang="en-US" sz="2000" dirty="0" smtClean="0"/>
              <a:t>−1 = 43</a:t>
            </a:r>
          </a:p>
          <a:p>
            <a:pPr eaLnBrk="1" hangingPunct="1"/>
            <a:r>
              <a:rPr lang="en-US" sz="2000" i="1" dirty="0" smtClean="0"/>
              <a:t>t</a:t>
            </a:r>
            <a:r>
              <a:rPr lang="en-US" sz="2000" dirty="0" smtClean="0"/>
              <a:t> = -1.05</a:t>
            </a:r>
          </a:p>
          <a:p>
            <a:pPr eaLnBrk="1" hangingPunct="1"/>
            <a:r>
              <a:rPr lang="en-US" sz="2000" dirty="0" smtClean="0"/>
              <a:t>Critical value = </a:t>
            </a:r>
            <a:r>
              <a:rPr lang="en-US" sz="2000" i="1" dirty="0" smtClean="0"/>
              <a:t>t</a:t>
            </a:r>
            <a:r>
              <a:rPr lang="el-GR" sz="2000" baseline="-25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z="2000" baseline="-25000" dirty="0" smtClean="0"/>
              <a:t>/2, </a:t>
            </a:r>
            <a:r>
              <a:rPr lang="en-US" sz="2000" i="1" baseline="-25000" dirty="0" smtClean="0"/>
              <a:t>n</a:t>
            </a:r>
            <a:r>
              <a:rPr lang="en-US" sz="2000" baseline="-25000" dirty="0" smtClean="0"/>
              <a:t>−1</a:t>
            </a:r>
            <a:r>
              <a:rPr lang="en-US" sz="2000" baseline="-25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n-US" sz="2000" dirty="0" smtClean="0"/>
              <a:t>= T.INV(1−</a:t>
            </a:r>
            <a:r>
              <a:rPr lang="el-GR" sz="2000" baseline="-25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 </a:t>
            </a:r>
            <a:r>
              <a:rPr lang="el-GR" sz="2000" dirty="0" smtClean="0">
                <a:latin typeface="Times New Roman" pitchFamily="-72" charset="0"/>
                <a:ea typeface="Times New Roman" pitchFamily="-72" charset="0"/>
                <a:cs typeface="Times New Roman" pitchFamily="-72" charset="0"/>
              </a:rPr>
              <a:t>α</a:t>
            </a:r>
            <a:r>
              <a:rPr lang="en-US" sz="2000" dirty="0" smtClean="0"/>
              <a:t> , </a:t>
            </a:r>
            <a:r>
              <a:rPr lang="en-US" sz="2000" i="1" dirty="0" smtClean="0"/>
              <a:t>n </a:t>
            </a:r>
            <a:r>
              <a:rPr lang="en-US" sz="2000" dirty="0" smtClean="0"/>
              <a:t>−1) = T.INV(0.95, 43) = 1.68 </a:t>
            </a:r>
          </a:p>
          <a:p>
            <a:r>
              <a:rPr lang="en-US" sz="2000" i="1" dirty="0"/>
              <a:t>t</a:t>
            </a:r>
            <a:r>
              <a:rPr lang="en-US" sz="2000" dirty="0"/>
              <a:t> = -1.05 does not fall in the rejection region.</a:t>
            </a:r>
          </a:p>
          <a:p>
            <a:r>
              <a:rPr lang="en-US" sz="2000" dirty="0"/>
              <a:t>Fail to reject </a:t>
            </a:r>
            <a:r>
              <a:rPr lang="en-US" sz="2000" i="1" dirty="0"/>
              <a:t>H</a:t>
            </a:r>
            <a:r>
              <a:rPr lang="en-US" sz="2000" i="1" baseline="-25000" dirty="0"/>
              <a:t>0.</a:t>
            </a:r>
          </a:p>
          <a:p>
            <a:pPr eaLnBrk="1" hangingPunct="1">
              <a:buFont typeface="Wingdings 3" pitchFamily="-72" charset="2"/>
              <a:buNone/>
            </a:pPr>
            <a:endParaRPr lang="en-US" sz="2000" baseline="-25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7.5: Finding the Critical Value and Drawing a Conclusion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115616" y="4509120"/>
            <a:ext cx="3581400" cy="132343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latin typeface="Arial" pitchFamily="-72" charset="0"/>
              </a:rPr>
              <a:t>Even though the sample mean of 21.91 is well below 25, we have too much sampling error to conclude the that the true population mean is less than 25 minutes.</a:t>
            </a:r>
            <a:endParaRPr lang="en-US" sz="1200" dirty="0">
              <a:latin typeface="Arial" pitchFamily="-72" charset="0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933056"/>
            <a:ext cx="3895344" cy="2164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680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Excel file </a:t>
            </a:r>
            <a:r>
              <a:rPr lang="en-US" sz="2000" i="1" dirty="0" smtClean="0"/>
              <a:t>Vacation Survey </a:t>
            </a:r>
          </a:p>
          <a:p>
            <a:pPr eaLnBrk="1" hangingPunct="1"/>
            <a:r>
              <a:rPr lang="en-US" sz="2000" dirty="0" smtClean="0"/>
              <a:t>Test whether the average age of respondents is equal to 35. </a:t>
            </a:r>
          </a:p>
          <a:p>
            <a:pPr lvl="1"/>
            <a:r>
              <a:rPr lang="en-US" sz="1600" dirty="0" smtClean="0"/>
              <a:t>H</a:t>
            </a:r>
            <a:r>
              <a:rPr lang="en-US" sz="1600" baseline="-25000" dirty="0" smtClean="0"/>
              <a:t>0</a:t>
            </a:r>
            <a:r>
              <a:rPr lang="en-US" sz="1600" dirty="0"/>
              <a:t>: mean age </a:t>
            </a:r>
            <a:r>
              <a:rPr lang="en-US" sz="1600" dirty="0" smtClean="0"/>
              <a:t>= </a:t>
            </a:r>
            <a:r>
              <a:rPr lang="en-US" sz="1600" dirty="0"/>
              <a:t>35</a:t>
            </a:r>
          </a:p>
          <a:p>
            <a:pPr lvl="1"/>
            <a:r>
              <a:rPr lang="en-US" sz="1600" dirty="0" smtClean="0"/>
              <a:t>H</a:t>
            </a:r>
            <a:r>
              <a:rPr lang="en-US" sz="1600" baseline="-25000" dirty="0" smtClean="0"/>
              <a:t>1</a:t>
            </a:r>
            <a:r>
              <a:rPr lang="en-US" sz="1600" dirty="0"/>
              <a:t>: mean age </a:t>
            </a:r>
            <a:r>
              <a:rPr lang="en-US" sz="1600" dirty="0" smtClean="0"/>
              <a:t>≠ </a:t>
            </a:r>
            <a:r>
              <a:rPr lang="en-US" sz="1600" dirty="0"/>
              <a:t>35</a:t>
            </a:r>
            <a:r>
              <a:rPr lang="en-US" sz="180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sz="2000" i="1" dirty="0" smtClean="0"/>
              <a:t>n</a:t>
            </a:r>
            <a:r>
              <a:rPr lang="en-US" sz="2000" dirty="0" smtClean="0"/>
              <a:t> = 34; sample mean = 38.677; sample standard deviation = 7.858.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Test statistic: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spcBef>
                <a:spcPct val="0"/>
              </a:spcBef>
            </a:pPr>
            <a:endParaRPr lang="en-US" sz="2000" dirty="0"/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sz="2000" dirty="0"/>
              <a:t>Critical value </a:t>
            </a:r>
            <a:r>
              <a:rPr lang="en-US" sz="2000" dirty="0" smtClean="0"/>
              <a:t>= </a:t>
            </a:r>
            <a:r>
              <a:rPr lang="en-US" sz="2000" dirty="0"/>
              <a:t>T.INV.2T(.05, 33) = </a:t>
            </a:r>
            <a:r>
              <a:rPr lang="en-US" sz="2000" dirty="0" smtClean="0"/>
              <a:t>2.0345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sz="2000" i="1" dirty="0" smtClean="0"/>
              <a:t>p</a:t>
            </a:r>
            <a:r>
              <a:rPr lang="en-US" sz="2000" dirty="0"/>
              <a:t>-value = T.DIST.2T(2.69, 33) = </a:t>
            </a:r>
            <a:r>
              <a:rPr lang="en-US" sz="2000" dirty="0" smtClean="0"/>
              <a:t>0.0111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Reject </a:t>
            </a:r>
            <a:r>
              <a:rPr lang="en-US" sz="2000" i="1" dirty="0"/>
              <a:t>H</a:t>
            </a:r>
            <a:r>
              <a:rPr lang="en-US" sz="2000" i="1" baseline="-25000" dirty="0"/>
              <a:t>0</a:t>
            </a:r>
            <a:r>
              <a:rPr lang="en-US" sz="200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7.6: Conducting a Two-Tailed Hypothesis Test for the Mean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284984"/>
            <a:ext cx="3535680" cy="688848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077072"/>
            <a:ext cx="3050778" cy="160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Statistical inference </a:t>
            </a:r>
            <a:r>
              <a:rPr lang="en-US" dirty="0"/>
              <a:t>focuses on drawing conclusions about </a:t>
            </a:r>
            <a:r>
              <a:rPr lang="en-US" dirty="0" smtClean="0"/>
              <a:t>populations from samples.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/>
              <a:t>inference includes estimation of population parameters and hypothesis testing, which involves drawing conclusions about the value of the parameters of one or more </a:t>
            </a:r>
            <a:r>
              <a:rPr lang="en-US" dirty="0" smtClean="0"/>
              <a:t>populations.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Inference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9571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 </a:t>
            </a:r>
            <a:r>
              <a:rPr lang="en-US" b="1" dirty="0" smtClean="0">
                <a:latin typeface="+mn-lt"/>
              </a:rPr>
              <a:t>p-value (observed significance level) </a:t>
            </a:r>
            <a:r>
              <a:rPr lang="en-US" dirty="0" smtClean="0">
                <a:latin typeface="+mn-lt"/>
              </a:rPr>
              <a:t>is the probability</a:t>
            </a:r>
            <a:r>
              <a:rPr lang="en-US" dirty="0" smtClean="0"/>
              <a:t> </a:t>
            </a:r>
            <a:r>
              <a:rPr lang="en-US" dirty="0"/>
              <a:t>of obtaining a test statistic value equal to or more </a:t>
            </a:r>
            <a:r>
              <a:rPr lang="en-US" dirty="0" smtClean="0"/>
              <a:t>extreme than </a:t>
            </a:r>
            <a:r>
              <a:rPr lang="en-US" dirty="0"/>
              <a:t>that obtained from the sample data when the null hypothesis is true.</a:t>
            </a:r>
            <a:endParaRPr lang="en-US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+mn-lt"/>
              </a:rPr>
              <a:t>An alternative approach to Step 3 of a hypothesis test uses the </a:t>
            </a:r>
            <a:r>
              <a:rPr lang="en-US" i="1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-value rather than the critical value: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>
                <a:latin typeface="+mn-lt"/>
              </a:rPr>
              <a:t>		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Reject </a:t>
            </a:r>
            <a:r>
              <a:rPr lang="en-US" sz="2400" i="1" dirty="0">
                <a:solidFill>
                  <a:schemeClr val="accent4"/>
                </a:solidFill>
                <a:latin typeface="+mn-lt"/>
              </a:rPr>
              <a:t>H</a:t>
            </a:r>
            <a:r>
              <a:rPr lang="en-US" sz="2400" i="1" baseline="-25000" dirty="0">
                <a:solidFill>
                  <a:schemeClr val="accent4"/>
                </a:solidFill>
                <a:latin typeface="+mn-lt"/>
              </a:rPr>
              <a:t>0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 if the </a:t>
            </a:r>
            <a:r>
              <a:rPr lang="en-US" i="1" dirty="0" smtClean="0">
                <a:solidFill>
                  <a:schemeClr val="accent4"/>
                </a:solidFill>
                <a:latin typeface="+mn-lt"/>
              </a:rPr>
              <a:t>p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-value &lt; </a:t>
            </a:r>
            <a:r>
              <a:rPr lang="el-GR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en-US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p-Values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a </a:t>
            </a:r>
            <a:r>
              <a:rPr lang="en-US" sz="2400" u="sng" dirty="0"/>
              <a:t>lower one-tailed </a:t>
            </a:r>
            <a:r>
              <a:rPr lang="en-US" sz="2400" u="sng" dirty="0" smtClean="0"/>
              <a:t>test</a:t>
            </a:r>
            <a:r>
              <a:rPr lang="en-US" sz="2400" dirty="0" smtClean="0"/>
              <a:t>, </a:t>
            </a:r>
            <a:r>
              <a:rPr lang="en-US" sz="2400" dirty="0"/>
              <a:t>the p-value is the probability to the left of the test statistic t in the t-distribution, and is found </a:t>
            </a:r>
            <a:r>
              <a:rPr lang="en-US" sz="2400" dirty="0" smtClean="0"/>
              <a:t>using the Excel function:</a:t>
            </a:r>
          </a:p>
          <a:p>
            <a:pPr lvl="1"/>
            <a:r>
              <a:rPr lang="en-US" sz="2000" dirty="0" smtClean="0"/>
              <a:t>=T.DIST</a:t>
            </a:r>
            <a:r>
              <a:rPr lang="en-US" sz="2000" dirty="0"/>
              <a:t>(</a:t>
            </a:r>
            <a:r>
              <a:rPr lang="en-US" sz="2000" i="1" dirty="0"/>
              <a:t>t, n-1, TRUE</a:t>
            </a:r>
            <a:r>
              <a:rPr lang="en-US" sz="2000" dirty="0"/>
              <a:t>)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an </a:t>
            </a:r>
            <a:r>
              <a:rPr lang="en-US" sz="2400" u="sng" dirty="0"/>
              <a:t>upper one-tailed test</a:t>
            </a:r>
            <a:r>
              <a:rPr lang="en-US" sz="2400" dirty="0"/>
              <a:t>, the p-value is the probability to the right of the test statistic t, and is found </a:t>
            </a:r>
            <a:r>
              <a:rPr lang="en-US" sz="2400" dirty="0" smtClean="0"/>
              <a:t>using the Excel function:</a:t>
            </a:r>
          </a:p>
          <a:p>
            <a:pPr lvl="1"/>
            <a:r>
              <a:rPr lang="en-US" sz="2000" dirty="0" smtClean="0"/>
              <a:t>1 </a:t>
            </a:r>
            <a:r>
              <a:rPr lang="en-US" sz="2000" dirty="0"/>
              <a:t>- T.DIST(</a:t>
            </a:r>
            <a:r>
              <a:rPr lang="en-US" sz="2000" i="1" dirty="0"/>
              <a:t>t, n-1, TRUE</a:t>
            </a:r>
            <a:r>
              <a:rPr lang="en-US" sz="2000" dirty="0"/>
              <a:t>). </a:t>
            </a:r>
            <a:endParaRPr lang="en-US" sz="20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a </a:t>
            </a:r>
            <a:r>
              <a:rPr lang="en-US" sz="2400" u="sng" dirty="0"/>
              <a:t>two-tailed test</a:t>
            </a:r>
            <a:r>
              <a:rPr lang="en-US" sz="2400" dirty="0"/>
              <a:t>, the p-value is found </a:t>
            </a:r>
            <a:r>
              <a:rPr lang="en-US" sz="2400" dirty="0" smtClean="0"/>
              <a:t>using the Excel function:</a:t>
            </a:r>
          </a:p>
          <a:p>
            <a:pPr lvl="1"/>
            <a:r>
              <a:rPr lang="en-US" sz="2000" dirty="0" smtClean="0"/>
              <a:t>T.DIST</a:t>
            </a:r>
            <a:r>
              <a:rPr lang="en-US" sz="2000" dirty="0"/>
              <a:t>.2T(</a:t>
            </a:r>
            <a:r>
              <a:rPr lang="en-US" sz="2000" i="1" dirty="0"/>
              <a:t>t, n-1</a:t>
            </a:r>
            <a:r>
              <a:rPr lang="en-US" sz="2000" dirty="0"/>
              <a:t>), if t &gt; </a:t>
            </a:r>
            <a:r>
              <a:rPr lang="en-US" sz="2000" dirty="0" smtClean="0"/>
              <a:t>0 </a:t>
            </a:r>
          </a:p>
          <a:p>
            <a:pPr lvl="1"/>
            <a:r>
              <a:rPr lang="en-US" sz="2000" dirty="0" smtClean="0"/>
              <a:t>T.DIST</a:t>
            </a:r>
            <a:r>
              <a:rPr lang="en-US" sz="2000" dirty="0"/>
              <a:t>.2T(</a:t>
            </a:r>
            <a:r>
              <a:rPr lang="en-US" sz="2000" i="1" dirty="0"/>
              <a:t>-t, n-1</a:t>
            </a:r>
            <a:r>
              <a:rPr lang="en-US" sz="2000" dirty="0" smtClean="0"/>
              <a:t>), if </a:t>
            </a:r>
            <a:r>
              <a:rPr lang="en-US" sz="2000" dirty="0"/>
              <a:t>t &lt; 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p-Values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6458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In the </a:t>
            </a:r>
            <a:r>
              <a:rPr lang="en-US" sz="2400" dirty="0" err="1" smtClean="0">
                <a:latin typeface="+mn-lt"/>
              </a:rPr>
              <a:t>CadSoft</a:t>
            </a:r>
            <a:r>
              <a:rPr lang="en-US" sz="2400" dirty="0" smtClean="0">
                <a:latin typeface="+mn-lt"/>
              </a:rPr>
              <a:t> example, the </a:t>
            </a:r>
            <a:r>
              <a:rPr lang="en-US" sz="2400" i="1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-value is the left tail area of the observed test statistic, </a:t>
            </a:r>
            <a:r>
              <a:rPr lang="en-US" sz="2400" i="1" dirty="0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 = -1.05.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-value =TDIST(-1.05, 43, true) = 0.1498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u="sng" dirty="0" smtClean="0">
                <a:latin typeface="+mn-lt"/>
              </a:rPr>
              <a:t>Do not reject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 because the </a:t>
            </a:r>
            <a:r>
              <a:rPr lang="en-US" sz="2400" i="1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-value ≥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316" lvl="1" indent="0" eaLnBrk="1" fontAlgn="auto" hangingPunct="1">
              <a:spcAft>
                <a:spcPts val="0"/>
              </a:spcAft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+mn-lt"/>
              </a:rPr>
              <a:t>i.e</a:t>
            </a:r>
            <a:r>
              <a:rPr lang="en-US" sz="2400" dirty="0">
                <a:latin typeface="+mn-lt"/>
              </a:rPr>
              <a:t>., </a:t>
            </a:r>
            <a:r>
              <a:rPr lang="en-US" sz="2400" dirty="0" smtClean="0">
                <a:latin typeface="+mn-lt"/>
              </a:rPr>
              <a:t>0.1498 ≥ 0.05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latin typeface="+mn-lt"/>
              </a:rPr>
              <a:t>For the Vacation Survey two-tailed hypothesis test in Example 7.6, the p-value for this test is </a:t>
            </a:r>
            <a:endParaRPr lang="en-US" sz="2400" dirty="0" smtClean="0">
              <a:latin typeface="+mn-lt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p-value =T.DIST</a:t>
            </a:r>
            <a:r>
              <a:rPr lang="en-US" sz="2400" dirty="0">
                <a:latin typeface="+mn-lt"/>
              </a:rPr>
              <a:t>.2T(2.73,33</a:t>
            </a:r>
            <a:r>
              <a:rPr lang="en-US" sz="2400" dirty="0" smtClean="0">
                <a:latin typeface="+mn-lt"/>
              </a:rPr>
              <a:t>) = 0.010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Reject H</a:t>
            </a:r>
            <a:r>
              <a:rPr lang="en-US" sz="2400" baseline="-25000" dirty="0" smtClean="0">
                <a:latin typeface="+mn-lt"/>
              </a:rPr>
              <a:t>0 </a:t>
            </a:r>
            <a:r>
              <a:rPr lang="en-US" sz="2400" dirty="0" smtClean="0">
                <a:latin typeface="+mn-lt"/>
              </a:rPr>
              <a:t>because 0.010 &lt; 0.05</a:t>
            </a:r>
            <a:endParaRPr lang="en-US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7.7: Using p-Values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statistic: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i="1" dirty="0" smtClean="0">
              <a:latin typeface="Symbol" charset="2"/>
              <a:cs typeface="Symbol" charset="2"/>
            </a:endParaRPr>
          </a:p>
          <a:p>
            <a:r>
              <a:rPr lang="en-US" i="1" dirty="0" smtClean="0">
                <a:latin typeface="Symbol" charset="2"/>
                <a:cs typeface="Symbol" charset="2"/>
              </a:rPr>
              <a:t>p</a:t>
            </a:r>
            <a:r>
              <a:rPr lang="en-US" i="1" baseline="-25000" dirty="0" smtClean="0"/>
              <a:t>0</a:t>
            </a:r>
            <a:r>
              <a:rPr lang="en-US" dirty="0" smtClean="0"/>
              <a:t> is </a:t>
            </a:r>
            <a:r>
              <a:rPr lang="en-US" dirty="0"/>
              <a:t>the hypothesized value and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is the sample proportion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One-Sample Tests for Proportions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3717032"/>
            <a:ext cx="49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Lucida Grande"/>
                <a:ea typeface="Lucida Grande"/>
                <a:cs typeface="Lucida Grande"/>
              </a:rPr>
              <a:t>⌃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72898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528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CadSoft</a:t>
            </a:r>
            <a:r>
              <a:rPr lang="en-US" sz="2400" dirty="0" smtClean="0"/>
              <a:t> sampled 44 customers and asked them to rate the overall quality of a software package. Sample data revealed that 35 respondents (a proportion of 35/44 = 0.795) thought the software was very good or excellent. In the past, this proportion has averaged about 75%.</a:t>
            </a:r>
            <a:r>
              <a:rPr lang="en-US" sz="2400" dirty="0"/>
              <a:t> </a:t>
            </a:r>
            <a:r>
              <a:rPr lang="en-US" sz="2400" dirty="0" smtClean="0"/>
              <a:t>Is there sufficient </a:t>
            </a:r>
            <a:r>
              <a:rPr lang="en-US" sz="2400" dirty="0"/>
              <a:t>evidence to conclude that this satisfaction </a:t>
            </a:r>
            <a:r>
              <a:rPr lang="en-US" sz="2400" dirty="0" smtClean="0"/>
              <a:t>measure has </a:t>
            </a:r>
            <a:r>
              <a:rPr lang="en-US" sz="2400" dirty="0"/>
              <a:t>significantly exceeded 75% using a </a:t>
            </a:r>
            <a:r>
              <a:rPr lang="en-US" sz="2400" dirty="0" smtClean="0"/>
              <a:t>significance level </a:t>
            </a:r>
            <a:r>
              <a:rPr lang="en-US" sz="2400" dirty="0"/>
              <a:t>of 0.05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7.8: One-Sample Test for the Proportion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Hypotheses:</a:t>
            </a:r>
          </a:p>
          <a:p>
            <a:pPr lvl="1"/>
            <a:r>
              <a:rPr lang="en-US" sz="1800" dirty="0"/>
              <a:t>H</a:t>
            </a:r>
            <a:r>
              <a:rPr lang="en-US" sz="1800" baseline="-25000" dirty="0"/>
              <a:t>0</a:t>
            </a:r>
            <a:r>
              <a:rPr lang="en-US" sz="1800" dirty="0"/>
              <a:t>: 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dirty="0" smtClean="0"/>
              <a:t> ≤ </a:t>
            </a:r>
            <a:r>
              <a:rPr lang="en-US" sz="1800" dirty="0"/>
              <a:t>0.75</a:t>
            </a:r>
          </a:p>
          <a:p>
            <a:pPr lvl="1"/>
            <a:r>
              <a:rPr lang="en-US" sz="1800" dirty="0"/>
              <a:t>H</a:t>
            </a:r>
            <a:r>
              <a:rPr lang="en-US" sz="1800" baseline="-25000" dirty="0"/>
              <a:t>1</a:t>
            </a:r>
            <a:r>
              <a:rPr lang="en-US" sz="1800" dirty="0"/>
              <a:t>: 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dirty="0" smtClean="0"/>
              <a:t> &gt; 0.75</a:t>
            </a:r>
          </a:p>
          <a:p>
            <a:r>
              <a:rPr lang="en-US" sz="2400" dirty="0" smtClean="0"/>
              <a:t>Test statistic:</a:t>
            </a:r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Critical </a:t>
            </a:r>
            <a:r>
              <a:rPr lang="en-US" sz="2400" dirty="0"/>
              <a:t>value = NORM.S.INV(0.95) = 1.645</a:t>
            </a:r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 sz="2400" i="1" dirty="0"/>
              <a:t>p</a:t>
            </a:r>
            <a:r>
              <a:rPr lang="en-US" sz="2400" dirty="0"/>
              <a:t>-value = 1 − NORM.S.DIST(0.69</a:t>
            </a:r>
            <a:r>
              <a:rPr lang="en-US" sz="2400" dirty="0" smtClean="0"/>
              <a:t>,TRUE) </a:t>
            </a:r>
            <a:r>
              <a:rPr lang="en-US" sz="2400" dirty="0"/>
              <a:t>= 0.24</a:t>
            </a:r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 sz="2400" dirty="0"/>
              <a:t>Do not reject </a:t>
            </a:r>
            <a:r>
              <a:rPr lang="en-US" sz="2400" i="1" dirty="0"/>
              <a:t>H</a:t>
            </a:r>
            <a:r>
              <a:rPr lang="en-US" sz="2400" i="1" baseline="-25000" dirty="0"/>
              <a:t>0.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7.8 Continued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92896"/>
            <a:ext cx="3672408" cy="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6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003232" cy="4525962"/>
          </a:xfrm>
        </p:spPr>
        <p:txBody>
          <a:bodyPr/>
          <a:lstStyle/>
          <a:p>
            <a:r>
              <a:rPr lang="en-US" sz="2400" u="sng" dirty="0" smtClean="0"/>
              <a:t>Lower</a:t>
            </a:r>
            <a:r>
              <a:rPr lang="en-US" sz="2400" u="sng" dirty="0"/>
              <a:t>-tailed test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/>
              <a:t>: population parameter (1) - population </a:t>
            </a:r>
            <a:r>
              <a:rPr lang="en-US" sz="2000" dirty="0" smtClean="0"/>
              <a:t>parameter (</a:t>
            </a:r>
            <a:r>
              <a:rPr lang="en-US" sz="2000" dirty="0"/>
              <a:t>2) </a:t>
            </a:r>
            <a:r>
              <a:rPr lang="en-US" sz="2000" dirty="0" smtClean="0"/>
              <a:t>≥ </a:t>
            </a:r>
            <a:r>
              <a:rPr lang="en-US" sz="2000" i="1" dirty="0" smtClean="0"/>
              <a:t>D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dirty="0" smtClean="0"/>
              <a:t>H1</a:t>
            </a:r>
            <a:r>
              <a:rPr lang="en-US" sz="2000" dirty="0"/>
              <a:t>: population parameter (1) - population parameter (2) &lt; </a:t>
            </a:r>
            <a:r>
              <a:rPr lang="en-US" sz="2000" i="1" dirty="0"/>
              <a:t>D</a:t>
            </a:r>
            <a:r>
              <a:rPr lang="en-US" sz="2000" i="1" baseline="-25000" dirty="0"/>
              <a:t>0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400" dirty="0" smtClean="0"/>
              <a:t>This </a:t>
            </a:r>
            <a:r>
              <a:rPr lang="en-US" sz="2400" dirty="0"/>
              <a:t>test seeks evidence that </a:t>
            </a:r>
            <a:r>
              <a:rPr lang="en-US" sz="2400" dirty="0" smtClean="0"/>
              <a:t>the </a:t>
            </a:r>
            <a:r>
              <a:rPr lang="en-US" sz="2400" dirty="0"/>
              <a:t>difference between population parameter (1) and population parameter (2) is less than some value, </a:t>
            </a:r>
            <a:r>
              <a:rPr lang="en-US" i="1" dirty="0" smtClean="0"/>
              <a:t>D</a:t>
            </a:r>
            <a:r>
              <a:rPr lang="en-US" i="1" baseline="-25000" dirty="0" smtClean="0"/>
              <a:t>0</a:t>
            </a:r>
            <a:r>
              <a:rPr lang="en-US" sz="2400" dirty="0" smtClean="0"/>
              <a:t>. 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400" dirty="0" smtClean="0"/>
              <a:t>When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0, the test simply seeks to conclude whether population parameter (1) is smaller than population parameter (2).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Two-Sample Hypothesis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41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075240" cy="4525962"/>
          </a:xfrm>
        </p:spPr>
        <p:txBody>
          <a:bodyPr/>
          <a:lstStyle/>
          <a:p>
            <a:r>
              <a:rPr lang="en-US" sz="2400" u="sng" dirty="0" smtClean="0"/>
              <a:t>Upper-</a:t>
            </a:r>
            <a:r>
              <a:rPr lang="en-US" sz="2400" u="sng" dirty="0"/>
              <a:t>tailed test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/>
              <a:t>: population parameter (1) - population </a:t>
            </a:r>
            <a:r>
              <a:rPr lang="en-US" sz="2000" dirty="0" smtClean="0"/>
              <a:t>parameter (</a:t>
            </a:r>
            <a:r>
              <a:rPr lang="en-US" sz="2000" dirty="0"/>
              <a:t>2) </a:t>
            </a:r>
            <a:r>
              <a:rPr lang="en-US" sz="2000" dirty="0" smtClean="0"/>
              <a:t>≤ </a:t>
            </a:r>
            <a:r>
              <a:rPr lang="en-US" sz="2000" i="1" dirty="0" smtClean="0"/>
              <a:t>D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H1</a:t>
            </a:r>
            <a:r>
              <a:rPr lang="en-US" sz="2000" dirty="0"/>
              <a:t>: population parameter (1) - population parameter (2) </a:t>
            </a:r>
            <a:r>
              <a:rPr lang="en-US" sz="2000" dirty="0" smtClean="0"/>
              <a:t>&gt; </a:t>
            </a:r>
            <a:r>
              <a:rPr lang="en-US" sz="2000" i="1" dirty="0"/>
              <a:t>D</a:t>
            </a:r>
            <a:r>
              <a:rPr lang="en-US" sz="2000" i="1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400" dirty="0" smtClean="0"/>
              <a:t>This </a:t>
            </a:r>
            <a:r>
              <a:rPr lang="en-US" sz="2400" dirty="0"/>
              <a:t>test seeks evidence that </a:t>
            </a:r>
            <a:r>
              <a:rPr lang="en-US" sz="2400" dirty="0" smtClean="0"/>
              <a:t>the </a:t>
            </a:r>
            <a:r>
              <a:rPr lang="en-US" sz="2400" dirty="0"/>
              <a:t>difference between population parameter (1) and population parameter (2) is </a:t>
            </a:r>
            <a:r>
              <a:rPr lang="en-US" sz="2400" dirty="0" smtClean="0"/>
              <a:t>greater than </a:t>
            </a:r>
            <a:r>
              <a:rPr lang="en-US" sz="2400" dirty="0"/>
              <a:t>some value, </a:t>
            </a:r>
            <a:r>
              <a:rPr lang="en-US" i="1" dirty="0" smtClean="0"/>
              <a:t>D</a:t>
            </a:r>
            <a:r>
              <a:rPr lang="en-US" i="1" baseline="-25000" dirty="0" smtClean="0"/>
              <a:t>0</a:t>
            </a:r>
            <a:r>
              <a:rPr lang="en-US" sz="2400" dirty="0" smtClean="0"/>
              <a:t>. 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400" dirty="0" smtClean="0"/>
              <a:t>When </a:t>
            </a:r>
            <a:r>
              <a:rPr lang="en-US" sz="2400" i="1" dirty="0" smtClean="0"/>
              <a:t>D</a:t>
            </a:r>
            <a:r>
              <a:rPr lang="en-US" sz="2400" i="1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= 0, the test simply seeks to conclude whether population parameter (1) is </a:t>
            </a:r>
            <a:r>
              <a:rPr lang="en-US" sz="2400" dirty="0" smtClean="0"/>
              <a:t>larger than </a:t>
            </a:r>
            <a:r>
              <a:rPr lang="en-US" sz="2400" dirty="0"/>
              <a:t>population parameter (2).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Two-Sample Hypothesis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97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003232" cy="4525962"/>
          </a:xfrm>
        </p:spPr>
        <p:txBody>
          <a:bodyPr/>
          <a:lstStyle/>
          <a:p>
            <a:r>
              <a:rPr lang="en-US" sz="2400" u="sng" dirty="0" smtClean="0"/>
              <a:t>Two-</a:t>
            </a:r>
            <a:r>
              <a:rPr lang="en-US" sz="2400" u="sng" dirty="0"/>
              <a:t>tailed test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000" dirty="0" smtClean="0"/>
              <a:t>H</a:t>
            </a:r>
            <a:r>
              <a:rPr lang="en-US" sz="2000" baseline="-25000" dirty="0" smtClean="0"/>
              <a:t>0</a:t>
            </a:r>
            <a:r>
              <a:rPr lang="en-US" sz="2000" dirty="0"/>
              <a:t>: population parameter (1) - population </a:t>
            </a:r>
            <a:r>
              <a:rPr lang="en-US" sz="2000" dirty="0" smtClean="0"/>
              <a:t>parameter (</a:t>
            </a:r>
            <a:r>
              <a:rPr lang="en-US" sz="2000" dirty="0"/>
              <a:t>2) </a:t>
            </a:r>
            <a:r>
              <a:rPr lang="en-US" sz="2000" dirty="0" smtClean="0"/>
              <a:t>= </a:t>
            </a:r>
            <a:r>
              <a:rPr lang="en-US" sz="2000" i="1" dirty="0" smtClean="0"/>
              <a:t>D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H1</a:t>
            </a:r>
            <a:r>
              <a:rPr lang="en-US" sz="2000" dirty="0"/>
              <a:t>: population parameter (1) - population parameter (2) </a:t>
            </a:r>
            <a:r>
              <a:rPr lang="en-US" sz="2000" dirty="0" smtClean="0"/>
              <a:t>≠ </a:t>
            </a:r>
            <a:r>
              <a:rPr lang="en-US" sz="2000" i="1" dirty="0"/>
              <a:t>D</a:t>
            </a:r>
            <a:r>
              <a:rPr lang="en-US" sz="2000" i="1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400" dirty="0" smtClean="0"/>
              <a:t>This </a:t>
            </a:r>
            <a:r>
              <a:rPr lang="en-US" sz="2400" dirty="0"/>
              <a:t>test seeks evidence that the difference between the population parameters is equal to </a:t>
            </a:r>
            <a:r>
              <a:rPr lang="en-US" sz="2400" i="1" dirty="0"/>
              <a:t>D</a:t>
            </a:r>
            <a:r>
              <a:rPr lang="en-US" sz="2400" i="1" baseline="-25000" dirty="0"/>
              <a:t>0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400" dirty="0" smtClean="0"/>
              <a:t>When </a:t>
            </a:r>
            <a:r>
              <a:rPr lang="en-US" sz="2400" i="1" dirty="0"/>
              <a:t>D</a:t>
            </a:r>
            <a:r>
              <a:rPr lang="en-US" sz="2400" i="1" baseline="-25000" dirty="0"/>
              <a:t>0</a:t>
            </a:r>
            <a:r>
              <a:rPr lang="en-US" sz="2400" dirty="0"/>
              <a:t> = 0, we are seeking evidence </a:t>
            </a:r>
            <a:r>
              <a:rPr lang="en-US" sz="2400" dirty="0" smtClean="0"/>
              <a:t>that population parameter (1) differs from </a:t>
            </a:r>
            <a:r>
              <a:rPr lang="en-US" sz="2400" dirty="0"/>
              <a:t>population parameter (2). 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sz="2000" dirty="0" smtClean="0"/>
              <a:t>In </a:t>
            </a:r>
            <a:r>
              <a:rPr lang="en-US" sz="2000" dirty="0"/>
              <a:t>most </a:t>
            </a:r>
            <a:r>
              <a:rPr lang="en-US" sz="2000" dirty="0" smtClean="0"/>
              <a:t>applications, </a:t>
            </a:r>
            <a:r>
              <a:rPr lang="en-US" sz="2000" i="1" dirty="0"/>
              <a:t>D</a:t>
            </a:r>
            <a:r>
              <a:rPr lang="en-US" sz="2000" i="1" baseline="-25000" dirty="0"/>
              <a:t>0</a:t>
            </a:r>
            <a:r>
              <a:rPr lang="en-US" sz="2000" dirty="0"/>
              <a:t> = 0, and we are simply seeking to compare the population parameters.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Two-Sample Hypothesis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95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Excel Analysis </a:t>
            </a:r>
            <a:r>
              <a:rPr lang="en-US" sz="3200" dirty="0" err="1" smtClean="0">
                <a:latin typeface="+mj-lt"/>
              </a:rPr>
              <a:t>Toolpak</a:t>
            </a:r>
            <a:r>
              <a:rPr lang="en-US" sz="3200" dirty="0" smtClean="0">
                <a:latin typeface="+mj-lt"/>
              </a:rPr>
              <a:t> Procedures for Two-Sample Hypothesis Tests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8308848" cy="305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latin typeface="+mn-lt"/>
              </a:rPr>
              <a:t>Hypothesis testing </a:t>
            </a:r>
            <a:r>
              <a:rPr lang="en-US" sz="2400" dirty="0" smtClean="0">
                <a:latin typeface="+mn-lt"/>
              </a:rPr>
              <a:t>involves drawing inferences about two contrasting propositions (each called a </a:t>
            </a:r>
            <a:r>
              <a:rPr lang="en-US" sz="2400" b="1" dirty="0" smtClean="0">
                <a:latin typeface="+mn-lt"/>
              </a:rPr>
              <a:t>hypothesis</a:t>
            </a:r>
            <a:r>
              <a:rPr lang="en-US" sz="2400" dirty="0" smtClean="0">
                <a:latin typeface="+mn-lt"/>
              </a:rPr>
              <a:t>) relating to the value of one or more population parameters.</a:t>
            </a:r>
          </a:p>
          <a:p>
            <a:pPr marL="621348" lvl="1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latin typeface="+mn-lt"/>
              </a:rPr>
              <a:t>H</a:t>
            </a:r>
            <a:r>
              <a:rPr lang="en-US" sz="2000" i="1" baseline="-25000" dirty="0" smtClean="0">
                <a:latin typeface="+mn-lt"/>
              </a:rPr>
              <a:t>0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i="1" baseline="-25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Null hypothesis</a:t>
            </a:r>
            <a:r>
              <a:rPr lang="en-US" sz="2000" dirty="0" smtClean="0">
                <a:latin typeface="+mn-lt"/>
              </a:rPr>
              <a:t>: describes an existing theory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latin typeface="+mn-lt"/>
              </a:rPr>
              <a:t>H</a:t>
            </a:r>
            <a:r>
              <a:rPr lang="en-US" sz="2000" i="1" baseline="-25000" dirty="0" smtClean="0">
                <a:latin typeface="+mn-lt"/>
              </a:rPr>
              <a:t>1</a:t>
            </a:r>
            <a:r>
              <a:rPr lang="en-US" sz="2000" i="1" dirty="0" smtClean="0">
                <a:latin typeface="+mn-lt"/>
              </a:rPr>
              <a:t>:</a:t>
            </a:r>
            <a:r>
              <a:rPr lang="en-US" sz="2000" i="1" baseline="-25000" dirty="0" smtClean="0">
                <a:latin typeface="+mn-lt"/>
              </a:rPr>
              <a:t>  </a:t>
            </a:r>
            <a:r>
              <a:rPr lang="en-US" sz="2000" b="1" dirty="0" smtClean="0">
                <a:latin typeface="+mn-lt"/>
              </a:rPr>
              <a:t>Alternative hypothesis</a:t>
            </a:r>
            <a:r>
              <a:rPr lang="en-US" sz="2000" dirty="0" smtClean="0">
                <a:latin typeface="+mn-lt"/>
              </a:rPr>
              <a:t>: the complement of </a:t>
            </a:r>
            <a:r>
              <a:rPr lang="en-US" sz="2000" i="1" dirty="0">
                <a:latin typeface="+mn-lt"/>
              </a:rPr>
              <a:t>H</a:t>
            </a:r>
            <a:r>
              <a:rPr lang="en-US" sz="2000" i="1" baseline="-25000" dirty="0">
                <a:latin typeface="+mn-lt"/>
              </a:rPr>
              <a:t>0 </a:t>
            </a:r>
            <a:endParaRPr lang="en-US" sz="2000" dirty="0" smtClean="0">
              <a:latin typeface="+mn-lt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Using sample data, we either: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- </a:t>
            </a:r>
            <a:r>
              <a:rPr lang="en-US" sz="2400" i="1" dirty="0" smtClean="0">
                <a:latin typeface="+mn-lt"/>
              </a:rPr>
              <a:t>reject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H</a:t>
            </a:r>
            <a:r>
              <a:rPr lang="en-US" sz="2400" i="1" baseline="-25000" dirty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 and conclude the sample data provides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sufficient evidence to support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1,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or</a:t>
            </a:r>
            <a:endParaRPr lang="en-US" sz="2400" baseline="-25000" dirty="0" smtClean="0">
              <a:latin typeface="+mn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+mn-lt"/>
              </a:rPr>
              <a:t>   - </a:t>
            </a:r>
            <a:r>
              <a:rPr lang="en-US" sz="2400" i="1" dirty="0" smtClean="0">
                <a:latin typeface="+mn-lt"/>
              </a:rPr>
              <a:t>fail to reject </a:t>
            </a:r>
            <a:r>
              <a:rPr lang="en-US" sz="2400" i="1" dirty="0">
                <a:latin typeface="+mn-lt"/>
              </a:rPr>
              <a:t>H</a:t>
            </a:r>
            <a:r>
              <a:rPr lang="en-US" sz="2400" i="1" baseline="-25000" dirty="0">
                <a:latin typeface="+mn-lt"/>
              </a:rPr>
              <a:t>0</a:t>
            </a:r>
            <a:r>
              <a:rPr lang="en-US" sz="2400" dirty="0" smtClean="0">
                <a:latin typeface="+mn-lt"/>
              </a:rPr>
              <a:t> and conclude the sample data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does not support </a:t>
            </a: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1.</a:t>
            </a:r>
            <a:endParaRPr lang="en-US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Hypothesis Testing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292"/>
          </a:xfrm>
        </p:spPr>
        <p:txBody>
          <a:bodyPr/>
          <a:lstStyle/>
          <a:p>
            <a:r>
              <a:rPr lang="en-US" dirty="0" smtClean="0"/>
              <a:t>Forms of the hypothesis test: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Two-Sample Tests for Difference in Means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75565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331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2-Figure-7.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365103"/>
            <a:ext cx="2808312" cy="1951395"/>
          </a:xfrm>
          <a:prstGeom prst="rect">
            <a:avLst/>
          </a:prstGeom>
        </p:spPr>
      </p:pic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i="1" dirty="0" smtClean="0"/>
              <a:t>Purchase Orders </a:t>
            </a:r>
            <a:r>
              <a:rPr lang="en-US" sz="2400" dirty="0" smtClean="0"/>
              <a:t>database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Determine if the mean lead time for Alum Sheeting </a:t>
            </a:r>
            <a:r>
              <a:rPr lang="en-US" sz="2400" i="1" dirty="0" smtClean="0"/>
              <a:t>(µ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is greater than the mean lead time for </a:t>
            </a:r>
            <a:r>
              <a:rPr lang="en-US" sz="2400" dirty="0" err="1" smtClean="0"/>
              <a:t>Durrable</a:t>
            </a:r>
            <a:r>
              <a:rPr lang="en-US" sz="2400" dirty="0" smtClean="0"/>
              <a:t> Products (</a:t>
            </a:r>
            <a:r>
              <a:rPr lang="en-US" sz="2400" i="1" dirty="0" smtClean="0"/>
              <a:t>µ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7.9: Comparing Supplier Performance</a:t>
            </a:r>
            <a:endParaRPr lang="en-US" sz="3200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11960" y="4941168"/>
            <a:ext cx="609600" cy="4572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6" descr="BA2-Figure-7.6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8080651" cy="1368152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509120"/>
            <a:ext cx="2212848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Population variances are </a:t>
            </a:r>
            <a:r>
              <a:rPr lang="en-US" sz="2400" u="sng" dirty="0" smtClean="0">
                <a:latin typeface="+mn-lt"/>
              </a:rPr>
              <a:t>known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latin typeface="+mn-lt"/>
              </a:rPr>
              <a:t>z-Test: Two-Sample for Means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Population variances are </a:t>
            </a:r>
            <a:r>
              <a:rPr lang="en-US" sz="2400" u="sng" dirty="0" smtClean="0">
                <a:latin typeface="+mn-lt"/>
              </a:rPr>
              <a:t>unknown and assumed unequal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621348" lvl="1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latin typeface="+mn-lt"/>
              </a:rPr>
              <a:t>t-Test: Two-Sample Assuming Unequal Variances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n-lt"/>
              </a:rPr>
              <a:t>Population </a:t>
            </a:r>
            <a:r>
              <a:rPr lang="en-US" sz="2400" dirty="0">
                <a:latin typeface="+mn-lt"/>
              </a:rPr>
              <a:t>variances are </a:t>
            </a:r>
            <a:r>
              <a:rPr lang="en-US" sz="2400" dirty="0" smtClean="0">
                <a:latin typeface="+mn-lt"/>
              </a:rPr>
              <a:t>unknown but  assumed equal:</a:t>
            </a:r>
            <a:endParaRPr lang="en-US" sz="2400" dirty="0">
              <a:latin typeface="+mn-lt"/>
            </a:endParaRPr>
          </a:p>
          <a:p>
            <a:pPr marL="621348" lvl="1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latin typeface="+mn-lt"/>
              </a:rPr>
              <a:t>t</a:t>
            </a:r>
            <a:r>
              <a:rPr lang="en-US" sz="2000" i="1" dirty="0">
                <a:latin typeface="+mn-lt"/>
              </a:rPr>
              <a:t>-Test: Two-Sample Assuming </a:t>
            </a:r>
            <a:r>
              <a:rPr lang="en-US" sz="2000" i="1" dirty="0" smtClean="0">
                <a:latin typeface="+mn-lt"/>
              </a:rPr>
              <a:t>Equal Variances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tools calculate the test statistic, the </a:t>
            </a:r>
            <a:r>
              <a:rPr lang="en-US" sz="2400" dirty="0" smtClean="0"/>
              <a:t>p-</a:t>
            </a:r>
            <a:r>
              <a:rPr lang="en-US" sz="2400" dirty="0"/>
              <a:t>value for both a one-tail and two-tail test, </a:t>
            </a:r>
            <a:r>
              <a:rPr lang="en-US" sz="2400" dirty="0" smtClean="0"/>
              <a:t>and the </a:t>
            </a:r>
            <a:r>
              <a:rPr lang="en-US" sz="2400" dirty="0"/>
              <a:t>critical values for one-tail and two-tail tests.</a:t>
            </a:r>
            <a:endParaRPr lang="en-US" sz="2400" i="1" dirty="0">
              <a:latin typeface="+mn-lt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Selecting the Proper Excel Procedure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If </a:t>
            </a:r>
            <a:r>
              <a:rPr lang="en-US" sz="2400" dirty="0"/>
              <a:t>the test statistic is negative, the one-tailed </a:t>
            </a:r>
            <a:r>
              <a:rPr lang="en-US" sz="2400" i="1" dirty="0"/>
              <a:t>p</a:t>
            </a:r>
            <a:r>
              <a:rPr lang="en-US" sz="2400" dirty="0"/>
              <a:t>-value is the correct </a:t>
            </a:r>
            <a:r>
              <a:rPr lang="en-US" sz="2400" i="1" dirty="0"/>
              <a:t>p</a:t>
            </a:r>
            <a:r>
              <a:rPr lang="en-US" sz="2400" dirty="0"/>
              <a:t>-value </a:t>
            </a:r>
            <a:r>
              <a:rPr lang="en-US" sz="2400" dirty="0" smtClean="0"/>
              <a:t>for a </a:t>
            </a:r>
            <a:r>
              <a:rPr lang="en-US" sz="2400" dirty="0"/>
              <a:t>lower-tail test; however, for an upper-tail test, you must subtract this </a:t>
            </a:r>
            <a:r>
              <a:rPr lang="en-US" sz="2400" dirty="0" smtClean="0"/>
              <a:t>number from </a:t>
            </a:r>
            <a:r>
              <a:rPr lang="en-US" sz="2400" dirty="0"/>
              <a:t>1.0 to get the correct </a:t>
            </a:r>
            <a:r>
              <a:rPr lang="en-US" sz="2400" i="1" dirty="0"/>
              <a:t>p</a:t>
            </a:r>
            <a:r>
              <a:rPr lang="en-US" sz="2400" dirty="0"/>
              <a:t>-value.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the test statistic is nonnegative (positive or zero), then the </a:t>
            </a:r>
            <a:r>
              <a:rPr lang="en-US" sz="2400" i="1" dirty="0"/>
              <a:t>p</a:t>
            </a:r>
            <a:r>
              <a:rPr lang="en-US" sz="2400" dirty="0"/>
              <a:t>-value in </a:t>
            </a:r>
            <a:r>
              <a:rPr lang="en-US" sz="2400" dirty="0" smtClean="0"/>
              <a:t>the output </a:t>
            </a:r>
            <a:r>
              <a:rPr lang="en-US" sz="2400" dirty="0"/>
              <a:t>is the correct </a:t>
            </a:r>
            <a:r>
              <a:rPr lang="en-US" sz="2400" i="1" dirty="0"/>
              <a:t>p</a:t>
            </a:r>
            <a:r>
              <a:rPr lang="en-US" sz="2400" dirty="0"/>
              <a:t>-value for an upper-tail test; but for a lower-tail test, </a:t>
            </a:r>
            <a:r>
              <a:rPr lang="en-US" sz="2400" dirty="0" smtClean="0"/>
              <a:t>you must </a:t>
            </a:r>
            <a:r>
              <a:rPr lang="en-US" sz="2400" dirty="0"/>
              <a:t>subtract this number from 1.0 to get the correct </a:t>
            </a:r>
            <a:r>
              <a:rPr lang="en-US" sz="2400" i="1" dirty="0"/>
              <a:t>p</a:t>
            </a:r>
            <a:r>
              <a:rPr lang="en-US" sz="2400" dirty="0"/>
              <a:t>-</a:t>
            </a:r>
            <a:r>
              <a:rPr lang="en-US" sz="2400" dirty="0" smtClean="0"/>
              <a:t>value.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a lower-tail test, you must change the sign of the one-tailed critical value.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Intepreting</a:t>
            </a:r>
            <a:r>
              <a:rPr lang="en-US" dirty="0" smtClean="0"/>
              <a:t> Excel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0320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dirty="0" smtClean="0"/>
              <a:t>t-Test: Two-Sample Assuming Unequal Variances</a:t>
            </a:r>
          </a:p>
          <a:p>
            <a:pPr lvl="1" eaLnBrk="1" hangingPunct="1">
              <a:spcBef>
                <a:spcPct val="0"/>
              </a:spcBef>
            </a:pPr>
            <a:r>
              <a:rPr lang="en-US" i="1" dirty="0" smtClean="0"/>
              <a:t>Variable 1 Range: </a:t>
            </a:r>
            <a:r>
              <a:rPr lang="en-US" dirty="0" smtClean="0"/>
              <a:t>Alum Sheeting data </a:t>
            </a:r>
          </a:p>
          <a:p>
            <a:pPr lvl="1" eaLnBrk="1" hangingPunct="1">
              <a:spcBef>
                <a:spcPct val="0"/>
              </a:spcBef>
            </a:pPr>
            <a:r>
              <a:rPr lang="en-US" i="1" dirty="0" smtClean="0"/>
              <a:t>Variable 2 Range: </a:t>
            </a:r>
            <a:r>
              <a:rPr lang="en-US" dirty="0" err="1" smtClean="0"/>
              <a:t>Durrable</a:t>
            </a:r>
            <a:r>
              <a:rPr lang="en-US" dirty="0" smtClean="0"/>
              <a:t> Products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7.10: Testing the Hypotheses for Supplier Lead-Time Performance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 descr="BA2-Figure-7.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80928"/>
            <a:ext cx="6264696" cy="328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Rule 2: If </a:t>
            </a:r>
            <a:r>
              <a:rPr lang="en-US" dirty="0"/>
              <a:t>the test statistic is nonnegative (positive or zero), then the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/>
              <a:t>value in </a:t>
            </a:r>
            <a:r>
              <a:rPr lang="en-US" dirty="0" smtClean="0"/>
              <a:t>the output </a:t>
            </a:r>
            <a:r>
              <a:rPr lang="en-US" dirty="0"/>
              <a:t>is the correct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dirty="0"/>
              <a:t>value for an upper-tail </a:t>
            </a:r>
            <a:r>
              <a:rPr lang="en-US" dirty="0" smtClean="0"/>
              <a:t>test.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7.10 Continued</a:t>
            </a:r>
            <a:endParaRPr lang="en-US" sz="3200" dirty="0">
              <a:latin typeface="+mj-lt"/>
            </a:endParaRPr>
          </a:p>
        </p:txBody>
      </p:sp>
      <p:sp>
        <p:nvSpPr>
          <p:cNvPr id="34824" name="TextBox 3"/>
          <p:cNvSpPr txBox="1">
            <a:spLocks noChangeArrowheads="1"/>
          </p:cNvSpPr>
          <p:nvPr/>
        </p:nvSpPr>
        <p:spPr bwMode="auto">
          <a:xfrm>
            <a:off x="611560" y="3284984"/>
            <a:ext cx="291251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Arial" pitchFamily="-72" charset="0"/>
              </a:rPr>
              <a:t>t</a:t>
            </a:r>
            <a:r>
              <a:rPr lang="en-US" dirty="0">
                <a:latin typeface="Arial" pitchFamily="-72" charset="0"/>
              </a:rPr>
              <a:t> = 3.83</a:t>
            </a:r>
          </a:p>
          <a:p>
            <a:r>
              <a:rPr lang="en-US" dirty="0">
                <a:latin typeface="Arial" pitchFamily="-72" charset="0"/>
              </a:rPr>
              <a:t>Critical value = </a:t>
            </a:r>
            <a:r>
              <a:rPr lang="en-US" dirty="0" smtClean="0">
                <a:latin typeface="Arial" pitchFamily="-72" charset="0"/>
              </a:rPr>
              <a:t>1.81</a:t>
            </a:r>
          </a:p>
          <a:p>
            <a:r>
              <a:rPr lang="en-US" i="1" dirty="0" smtClean="0">
                <a:latin typeface="Arial" pitchFamily="-72" charset="0"/>
              </a:rPr>
              <a:t>p</a:t>
            </a:r>
            <a:r>
              <a:rPr lang="en-US" dirty="0">
                <a:latin typeface="Arial" pitchFamily="-72" charset="0"/>
              </a:rPr>
              <a:t>-value = 0.00166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itchFamily="-72" charset="0"/>
              </a:rPr>
              <a:t>Reject </a:t>
            </a:r>
            <a:r>
              <a:rPr lang="en-US" i="1" dirty="0">
                <a:latin typeface="Arial" pitchFamily="-72" charset="0"/>
              </a:rPr>
              <a:t>H</a:t>
            </a:r>
            <a:r>
              <a:rPr lang="en-US" i="1" baseline="-25000" dirty="0">
                <a:latin typeface="Arial" pitchFamily="-72" charset="0"/>
              </a:rPr>
              <a:t>0</a:t>
            </a:r>
            <a:r>
              <a:rPr lang="en-US" dirty="0">
                <a:latin typeface="Arial" pitchFamily="-72" charset="0"/>
              </a:rPr>
              <a:t>.</a:t>
            </a:r>
          </a:p>
        </p:txBody>
      </p:sp>
      <p:pic>
        <p:nvPicPr>
          <p:cNvPr id="3" name="Picture 2" descr="BA2-Figure-7.9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140968"/>
            <a:ext cx="4808668" cy="2755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In </a:t>
            </a:r>
            <a:r>
              <a:rPr lang="en-US" sz="2300" dirty="0"/>
              <a:t>many situations, data from two samples are naturally paired or matched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When </a:t>
            </a:r>
            <a:r>
              <a:rPr lang="en-US" sz="2300" dirty="0"/>
              <a:t>paired samples are used, a paired </a:t>
            </a:r>
            <a:r>
              <a:rPr lang="en-US" sz="2300" dirty="0" smtClean="0"/>
              <a:t>t-</a:t>
            </a:r>
            <a:r>
              <a:rPr lang="en-US" sz="2300" dirty="0"/>
              <a:t>test is more accurate than assuming that </a:t>
            </a:r>
            <a:r>
              <a:rPr lang="en-US" sz="2300" dirty="0" smtClean="0"/>
              <a:t>the data </a:t>
            </a:r>
            <a:r>
              <a:rPr lang="en-US" sz="2300" dirty="0"/>
              <a:t>come from independent populations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Hypotheses (</a:t>
            </a:r>
            <a:r>
              <a:rPr lang="en-US" sz="2300" i="1" dirty="0" err="1" smtClean="0">
                <a:latin typeface="Symbol" charset="2"/>
                <a:cs typeface="Symbol" charset="2"/>
              </a:rPr>
              <a:t>m</a:t>
            </a:r>
            <a:r>
              <a:rPr lang="en-US" sz="2300" baseline="-25000" dirty="0" err="1" smtClean="0"/>
              <a:t>D</a:t>
            </a:r>
            <a:r>
              <a:rPr lang="en-US" sz="2300" dirty="0" smtClean="0"/>
              <a:t> is the mean difference between the paired samples):</a:t>
            </a:r>
          </a:p>
          <a:p>
            <a:endParaRPr lang="en-US" sz="2300" dirty="0"/>
          </a:p>
          <a:p>
            <a:endParaRPr lang="en-US" sz="2300" dirty="0" smtClean="0"/>
          </a:p>
          <a:p>
            <a:endParaRPr lang="en-US" sz="2300" dirty="0"/>
          </a:p>
          <a:p>
            <a:r>
              <a:rPr lang="en-US" sz="2300" dirty="0" smtClean="0"/>
              <a:t>Excel </a:t>
            </a:r>
            <a:r>
              <a:rPr lang="en-US" sz="2300" i="1" dirty="0" smtClean="0"/>
              <a:t>Data Analysis </a:t>
            </a:r>
            <a:r>
              <a:rPr lang="en-US" sz="2300" dirty="0" smtClean="0"/>
              <a:t>tool: </a:t>
            </a:r>
            <a:r>
              <a:rPr lang="en-US" sz="2300" i="1" dirty="0"/>
              <a:t>t-Test: Paired Two-Sample for Means</a:t>
            </a:r>
            <a:endParaRPr lang="en-US" sz="2300" i="1" dirty="0" smtClean="0"/>
          </a:p>
          <a:p>
            <a:endParaRPr lang="en-US" sz="2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Two-Sample Test for Means with Paired Samples</a:t>
            </a:r>
            <a:endParaRPr lang="en-US" dirty="0"/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3" y="4005064"/>
            <a:ext cx="317995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834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Excel file </a:t>
            </a:r>
            <a:r>
              <a:rPr lang="en-US" i="1" dirty="0" smtClean="0"/>
              <a:t>Pile Foundation</a:t>
            </a: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Test for a difference in the means of the estimated and actual pile lengths (two-tailed test).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7.11 Using the Paired Two-Sample Test for Means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 descr="BA2-Figure-7.10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36912"/>
            <a:ext cx="6912768" cy="324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3754760" cy="4525962"/>
          </a:xfrm>
        </p:spPr>
        <p:txBody>
          <a:bodyPr/>
          <a:lstStyle/>
          <a:p>
            <a:r>
              <a:rPr lang="en-US" dirty="0" smtClean="0"/>
              <a:t>Results:</a:t>
            </a:r>
          </a:p>
          <a:p>
            <a:endParaRPr lang="en-US" dirty="0"/>
          </a:p>
          <a:p>
            <a:r>
              <a:rPr lang="en-US" i="1" dirty="0" smtClean="0"/>
              <a:t>t</a:t>
            </a:r>
            <a:r>
              <a:rPr lang="en-US" dirty="0" smtClean="0"/>
              <a:t> = -10.91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is smaller than the lower critical value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-value ≈ 0</a:t>
            </a:r>
          </a:p>
          <a:p>
            <a:r>
              <a:rPr lang="en-US" dirty="0" smtClean="0"/>
              <a:t>Reject the null hypothesis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7.11 Continued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BA2-Figure-7.1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628800"/>
            <a:ext cx="47879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for Equality of Variances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sz="2400" dirty="0" smtClean="0"/>
              <a:t>Test for </a:t>
            </a:r>
            <a:r>
              <a:rPr lang="en-US" sz="2400" dirty="0"/>
              <a:t>equality of variances between two samples using a new type of test</a:t>
            </a:r>
            <a:r>
              <a:rPr lang="en-US" sz="2400" dirty="0" smtClean="0"/>
              <a:t>, the </a:t>
            </a:r>
            <a:r>
              <a:rPr lang="en-US" sz="2400" i="1" dirty="0" smtClean="0"/>
              <a:t>F</a:t>
            </a:r>
            <a:r>
              <a:rPr lang="en-US" sz="2400" dirty="0" smtClean="0"/>
              <a:t>-</a:t>
            </a:r>
            <a:r>
              <a:rPr lang="en-US" sz="2400" dirty="0"/>
              <a:t>test. </a:t>
            </a:r>
            <a:endParaRPr lang="en-US" sz="24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use this test, we must assume that both samples are drawn from </a:t>
            </a:r>
            <a:r>
              <a:rPr lang="en-US" sz="2000" dirty="0" smtClean="0"/>
              <a:t>normal populations.</a:t>
            </a:r>
          </a:p>
          <a:p>
            <a:r>
              <a:rPr lang="en-US" sz="2400" dirty="0" smtClean="0"/>
              <a:t>Hypotheses:</a:t>
            </a:r>
          </a:p>
          <a:p>
            <a:endParaRPr lang="en-US" sz="2400" dirty="0"/>
          </a:p>
          <a:p>
            <a:pPr marL="109537" indent="0">
              <a:buNone/>
            </a:pPr>
            <a:endParaRPr lang="en-US" sz="2400" dirty="0"/>
          </a:p>
          <a:p>
            <a:r>
              <a:rPr lang="en-US" sz="2400" dirty="0" smtClean="0"/>
              <a:t>F-test statistic: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Excel tool: </a:t>
            </a:r>
            <a:r>
              <a:rPr lang="en-US" sz="2400" i="1" dirty="0" smtClean="0"/>
              <a:t>F-test for Equality of Variances 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7" y="2924944"/>
            <a:ext cx="4949767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365104"/>
            <a:ext cx="4896544" cy="8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20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U.S. legal system, a defendant is innocent until proven guilty.</a:t>
            </a:r>
          </a:p>
          <a:p>
            <a:pPr lvl="1" eaLnBrk="1" hangingPunct="1"/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: Innocent</a:t>
            </a:r>
          </a:p>
          <a:p>
            <a:pPr lvl="1" eaLnBrk="1" hangingPunct="1"/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dirty="0" smtClean="0"/>
              <a:t>: Guilty</a:t>
            </a:r>
          </a:p>
          <a:p>
            <a:pPr eaLnBrk="1" hangingPunct="1"/>
            <a:r>
              <a:rPr lang="en-US" dirty="0" smtClean="0"/>
              <a:t>If evidence (sample data) strongly indicates the defendant is guilty, then we reject </a:t>
            </a:r>
            <a:r>
              <a:rPr lang="en-US" i="1" dirty="0" smtClean="0"/>
              <a:t>H</a:t>
            </a:r>
            <a:r>
              <a:rPr lang="en-US" i="1" baseline="-25000" dirty="0" smtClean="0"/>
              <a:t>0.</a:t>
            </a:r>
          </a:p>
          <a:p>
            <a:pPr eaLnBrk="1" hangingPunct="1"/>
            <a:r>
              <a:rPr lang="en-US" dirty="0" smtClean="0"/>
              <a:t>Note that we have not </a:t>
            </a:r>
            <a:r>
              <a:rPr lang="en-US" i="1" dirty="0" smtClean="0"/>
              <a:t>proven</a:t>
            </a:r>
            <a:r>
              <a:rPr lang="en-US" dirty="0" smtClean="0"/>
              <a:t> guilt or innocence!</a:t>
            </a:r>
            <a:r>
              <a:rPr lang="en-US" i="1" baseline="-25000" dirty="0" smtClean="0"/>
              <a:t> 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7.1: A Legal Analogy for Hypothesis Testing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i="1" dirty="0" smtClean="0"/>
              <a:t>F</a:t>
            </a:r>
            <a:r>
              <a:rPr lang="en-US" sz="2000" dirty="0"/>
              <a:t>-distribution </a:t>
            </a:r>
            <a:r>
              <a:rPr lang="en-US" sz="2000" dirty="0" smtClean="0"/>
              <a:t>has two degrees </a:t>
            </a:r>
            <a:r>
              <a:rPr lang="en-US" sz="2000" dirty="0"/>
              <a:t>of freedom, one associated with the numerator of </a:t>
            </a:r>
            <a:r>
              <a:rPr lang="en-US" sz="2000" dirty="0" smtClean="0"/>
              <a:t>the </a:t>
            </a:r>
            <a:r>
              <a:rPr lang="en-US" sz="2000" i="1" dirty="0"/>
              <a:t>F</a:t>
            </a:r>
            <a:r>
              <a:rPr lang="en-US" sz="2000" dirty="0"/>
              <a:t>-statistic, </a:t>
            </a:r>
            <a:r>
              <a:rPr lang="en-US" sz="2000" i="1" dirty="0"/>
              <a:t>n</a:t>
            </a:r>
            <a:r>
              <a:rPr lang="en-US" sz="2000" i="1" baseline="-25000" dirty="0"/>
              <a:t>1</a:t>
            </a:r>
            <a:r>
              <a:rPr lang="en-US" sz="2000" dirty="0"/>
              <a:t> - 1, and </a:t>
            </a:r>
            <a:r>
              <a:rPr lang="en-US" sz="2000" dirty="0" smtClean="0"/>
              <a:t>one associated </a:t>
            </a:r>
            <a:r>
              <a:rPr lang="en-US" sz="2000" dirty="0"/>
              <a:t>with the denominator of </a:t>
            </a:r>
            <a:r>
              <a:rPr lang="en-US" sz="2000" dirty="0" smtClean="0"/>
              <a:t>the </a:t>
            </a:r>
            <a:r>
              <a:rPr lang="en-US" sz="2000" i="1" dirty="0"/>
              <a:t>F</a:t>
            </a:r>
            <a:r>
              <a:rPr lang="en-US" sz="2000" dirty="0"/>
              <a:t>-statistic, </a:t>
            </a:r>
            <a:r>
              <a:rPr lang="en-US" sz="2000" i="1" dirty="0"/>
              <a:t>n</a:t>
            </a:r>
            <a:r>
              <a:rPr lang="en-US" sz="2000" i="1" baseline="-25000" dirty="0"/>
              <a:t>2</a:t>
            </a:r>
            <a:r>
              <a:rPr lang="en-US" sz="2000" dirty="0"/>
              <a:t> - 1.</a:t>
            </a:r>
            <a:endParaRPr lang="en-US" sz="2000" dirty="0" smtClean="0"/>
          </a:p>
          <a:p>
            <a:r>
              <a:rPr lang="en-US" sz="2000" dirty="0" smtClean="0"/>
              <a:t>Table 4, Appendix A provides </a:t>
            </a:r>
            <a:r>
              <a:rPr lang="en-US" sz="2000" dirty="0"/>
              <a:t>only upper-tail critical values, and the distribution is not </a:t>
            </a:r>
            <a:r>
              <a:rPr lang="en-US" sz="2000" dirty="0" smtClean="0"/>
              <a:t>symmetric.</a:t>
            </a:r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F-Distribution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212976"/>
            <a:ext cx="6717792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67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Although </a:t>
            </a:r>
            <a:r>
              <a:rPr lang="en-US" sz="2400" dirty="0"/>
              <a:t>the </a:t>
            </a:r>
            <a:r>
              <a:rPr lang="en-US" sz="2400" dirty="0" smtClean="0"/>
              <a:t>hypothesis test </a:t>
            </a:r>
            <a:r>
              <a:rPr lang="en-US" sz="2400" dirty="0"/>
              <a:t>is really a two-tailed test, we will simplify it as </a:t>
            </a:r>
            <a:r>
              <a:rPr lang="en-US" sz="2400" dirty="0" smtClean="0"/>
              <a:t>an upper-tailed, </a:t>
            </a:r>
            <a:r>
              <a:rPr lang="en-US" sz="2400" dirty="0"/>
              <a:t>one-tailed test to make it easy to </a:t>
            </a:r>
            <a:r>
              <a:rPr lang="en-US" sz="2400" dirty="0" smtClean="0"/>
              <a:t>use tables </a:t>
            </a:r>
            <a:r>
              <a:rPr lang="en-US" sz="2400" dirty="0"/>
              <a:t>of the </a:t>
            </a:r>
            <a:r>
              <a:rPr lang="en-US" sz="2400" i="1" dirty="0" smtClean="0"/>
              <a:t>F</a:t>
            </a:r>
            <a:r>
              <a:rPr lang="en-US" sz="2400" dirty="0" smtClean="0"/>
              <a:t>-</a:t>
            </a:r>
            <a:r>
              <a:rPr lang="en-US" sz="2400" dirty="0"/>
              <a:t>distribution and interpret the results of the Excel </a:t>
            </a:r>
            <a:r>
              <a:rPr lang="en-US" sz="2400" dirty="0" smtClean="0"/>
              <a:t>tool. </a:t>
            </a:r>
          </a:p>
          <a:p>
            <a:pPr lvl="1"/>
            <a:r>
              <a:rPr lang="en-US" sz="2000" dirty="0" smtClean="0"/>
              <a:t>We do </a:t>
            </a:r>
            <a:r>
              <a:rPr lang="en-US" sz="2000" dirty="0"/>
              <a:t>this by ensuring that when we compute </a:t>
            </a:r>
            <a:r>
              <a:rPr lang="en-US" sz="2000" dirty="0" smtClean="0"/>
              <a:t>F, </a:t>
            </a:r>
            <a:r>
              <a:rPr lang="en-US" sz="2000" dirty="0"/>
              <a:t>we take the ratio of the larger sample </a:t>
            </a:r>
            <a:r>
              <a:rPr lang="en-US" sz="2000" dirty="0" smtClean="0"/>
              <a:t>variance to </a:t>
            </a:r>
            <a:r>
              <a:rPr lang="en-US" sz="2000" dirty="0"/>
              <a:t>the smaller sample variance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Find </a:t>
            </a:r>
            <a:r>
              <a:rPr lang="en-US" sz="2400" dirty="0"/>
              <a:t>the critical value </a:t>
            </a:r>
            <a:r>
              <a:rPr lang="en-US" sz="2400" i="1" dirty="0" err="1" smtClean="0"/>
              <a:t>F</a:t>
            </a:r>
            <a:r>
              <a:rPr lang="en-US" sz="2400" i="1" baseline="-25000" dirty="0" err="1" smtClean="0">
                <a:latin typeface="Symbol" charset="2"/>
                <a:cs typeface="Symbol" charset="2"/>
              </a:rPr>
              <a:t>a</a:t>
            </a:r>
            <a:r>
              <a:rPr lang="en-US" sz="2400" i="1" baseline="-25000" dirty="0"/>
              <a:t>/</a:t>
            </a:r>
            <a:r>
              <a:rPr lang="en-US" sz="2400" i="1" baseline="-25000" dirty="0" smtClean="0"/>
              <a:t>2</a:t>
            </a:r>
            <a:r>
              <a:rPr lang="en-US" sz="2400" i="1" baseline="-25000" dirty="0"/>
              <a:t>,df1,df2  </a:t>
            </a:r>
            <a:r>
              <a:rPr lang="en-US" sz="2400" dirty="0"/>
              <a:t>of the </a:t>
            </a:r>
            <a:r>
              <a:rPr lang="en-US" sz="2400" i="1" dirty="0" smtClean="0"/>
              <a:t>F</a:t>
            </a:r>
            <a:r>
              <a:rPr lang="en-US" sz="2400" dirty="0" smtClean="0"/>
              <a:t>-</a:t>
            </a:r>
            <a:r>
              <a:rPr lang="en-US" sz="2400" dirty="0"/>
              <a:t>distribution, and then </a:t>
            </a:r>
            <a:r>
              <a:rPr lang="en-US" sz="2400" dirty="0" smtClean="0"/>
              <a:t>we reject </a:t>
            </a:r>
            <a:r>
              <a:rPr lang="en-US" sz="2400" dirty="0"/>
              <a:t>the null hypothesis if the </a:t>
            </a:r>
            <a:r>
              <a:rPr lang="en-US" sz="2400" i="1" dirty="0"/>
              <a:t>F</a:t>
            </a:r>
            <a:r>
              <a:rPr lang="en-US" sz="2400" dirty="0" smtClean="0"/>
              <a:t>-test </a:t>
            </a:r>
            <a:r>
              <a:rPr lang="en-US" sz="2400" dirty="0"/>
              <a:t>statistic exceeds the critical value. </a:t>
            </a:r>
            <a:endParaRPr lang="en-US" sz="2400" dirty="0" smtClean="0"/>
          </a:p>
          <a:p>
            <a:r>
              <a:rPr lang="en-US" sz="2400" dirty="0" smtClean="0"/>
              <a:t>Note </a:t>
            </a:r>
            <a:r>
              <a:rPr lang="en-US" sz="2400" dirty="0"/>
              <a:t>that we </a:t>
            </a:r>
            <a:r>
              <a:rPr lang="en-US" sz="2400" dirty="0" smtClean="0"/>
              <a:t>are using </a:t>
            </a:r>
            <a:r>
              <a:rPr lang="en-US" sz="2400" i="1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/>
              <a:t>/2 </a:t>
            </a:r>
            <a:r>
              <a:rPr lang="en-US" sz="2400" dirty="0"/>
              <a:t>to find the critical value, not </a:t>
            </a:r>
            <a:r>
              <a:rPr lang="en-US" sz="2400" i="1" dirty="0">
                <a:latin typeface="Symbol" charset="2"/>
                <a:cs typeface="Symbol" charset="2"/>
              </a:rPr>
              <a:t>a</a:t>
            </a:r>
            <a:r>
              <a:rPr lang="en-US" sz="2400" dirty="0"/>
              <a:t>.  This is because we are using only the upper </a:t>
            </a:r>
            <a:r>
              <a:rPr lang="en-US" sz="2400" dirty="0" smtClean="0"/>
              <a:t>tail information </a:t>
            </a:r>
            <a:r>
              <a:rPr lang="en-US" sz="2400" dirty="0"/>
              <a:t>on which to base our conclusion.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the </a:t>
            </a:r>
            <a:r>
              <a:rPr lang="en-US" i="1" dirty="0" smtClean="0"/>
              <a:t>F</a:t>
            </a:r>
            <a:r>
              <a:rPr lang="en-US" dirty="0" smtClean="0"/>
              <a:t>-Test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3592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200500"/>
          </a:xfrm>
        </p:spPr>
        <p:txBody>
          <a:bodyPr/>
          <a:lstStyle/>
          <a:p>
            <a:r>
              <a:rPr lang="en-US" sz="2400" dirty="0" smtClean="0"/>
              <a:t>Determine</a:t>
            </a:r>
            <a:r>
              <a:rPr lang="en-US" sz="2400" dirty="0"/>
              <a:t> </a:t>
            </a:r>
            <a:r>
              <a:rPr lang="en-US" sz="2400" dirty="0" smtClean="0"/>
              <a:t>whether </a:t>
            </a:r>
            <a:r>
              <a:rPr lang="en-US" sz="2400" dirty="0"/>
              <a:t>the variance of lead times is the same </a:t>
            </a:r>
            <a:r>
              <a:rPr lang="en-US" sz="2400" dirty="0" smtClean="0"/>
              <a:t>for Alum </a:t>
            </a:r>
            <a:r>
              <a:rPr lang="en-US" sz="2400" dirty="0"/>
              <a:t>Sheeting and </a:t>
            </a:r>
            <a:r>
              <a:rPr lang="en-US" sz="2400" dirty="0" err="1"/>
              <a:t>Durrable</a:t>
            </a:r>
            <a:r>
              <a:rPr lang="en-US" sz="2400" dirty="0"/>
              <a:t> Products in the </a:t>
            </a:r>
            <a:r>
              <a:rPr lang="en-US" sz="2400" i="1" dirty="0"/>
              <a:t>Purchase </a:t>
            </a:r>
            <a:r>
              <a:rPr lang="en-US" sz="2400" i="1" dirty="0" smtClean="0"/>
              <a:t>Orders </a:t>
            </a:r>
            <a:r>
              <a:rPr lang="en-US" sz="2400" dirty="0" smtClean="0"/>
              <a:t>data.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variance of the lead times for Alum </a:t>
            </a:r>
            <a:r>
              <a:rPr lang="en-US" sz="2000" dirty="0" smtClean="0"/>
              <a:t>Sheeting is </a:t>
            </a:r>
            <a:r>
              <a:rPr lang="en-US" sz="2000" dirty="0"/>
              <a:t>larger than the variance for Durable </a:t>
            </a:r>
            <a:r>
              <a:rPr lang="en-US" sz="2000" dirty="0" smtClean="0"/>
              <a:t>Products, </a:t>
            </a:r>
            <a:r>
              <a:rPr lang="en-US" sz="2000" dirty="0"/>
              <a:t>so this is assigned to </a:t>
            </a:r>
            <a:r>
              <a:rPr lang="en-US" sz="2000" i="1" dirty="0"/>
              <a:t>Variable 1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7.12: Applying the F-Test for Equality of Variances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7707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= 3.47</a:t>
            </a:r>
          </a:p>
          <a:p>
            <a:r>
              <a:rPr lang="en-US" dirty="0" smtClean="0"/>
              <a:t>Critical value = 2.91</a:t>
            </a:r>
          </a:p>
          <a:p>
            <a:r>
              <a:rPr lang="en-US" dirty="0" smtClean="0"/>
              <a:t>P-value = 0.029</a:t>
            </a:r>
          </a:p>
          <a:p>
            <a:r>
              <a:rPr lang="en-US" dirty="0" smtClean="0"/>
              <a:t>Reject H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2" name="Picture 1" descr="BA2-Figure-7.12-REVISED-c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573016"/>
            <a:ext cx="56261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Used to compare the means of two or more population groups.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ANOVA derives its name from the fact that we are analyzing variances in the data.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ANOVA measures variation between groups relative to variation within groups.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Each of the population groups is assumed to come from a normally distributed population.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Analysis of Variance (ANOVA)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988840"/>
            <a:ext cx="4474464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/>
          <a:lstStyle/>
          <a:p>
            <a:r>
              <a:rPr lang="en-US" sz="2000" dirty="0" smtClean="0"/>
              <a:t>Determine whether </a:t>
            </a:r>
            <a:r>
              <a:rPr lang="en-US" sz="2000" dirty="0"/>
              <a:t>any significant differences exist </a:t>
            </a:r>
            <a:r>
              <a:rPr lang="en-US" sz="2000" dirty="0" smtClean="0"/>
              <a:t>in satisfaction </a:t>
            </a:r>
            <a:r>
              <a:rPr lang="en-US" sz="2000" dirty="0"/>
              <a:t>among individuals with different levels </a:t>
            </a:r>
            <a:r>
              <a:rPr lang="en-US" sz="2000" dirty="0" smtClean="0"/>
              <a:t>of education.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variable of interest is called a </a:t>
            </a:r>
            <a:r>
              <a:rPr lang="en-US" sz="2000" b="1" dirty="0" smtClean="0"/>
              <a:t>factor</a:t>
            </a:r>
            <a:r>
              <a:rPr lang="en-US" sz="2000" dirty="0" smtClean="0"/>
              <a:t>. </a:t>
            </a:r>
            <a:r>
              <a:rPr lang="en-US" sz="2000" dirty="0"/>
              <a:t>In this example</a:t>
            </a:r>
            <a:r>
              <a:rPr lang="en-US" sz="2000" dirty="0" smtClean="0"/>
              <a:t>, the </a:t>
            </a:r>
            <a:r>
              <a:rPr lang="en-US" sz="2000" dirty="0"/>
              <a:t>factor is the educational level, and we have three categorical levels of this factor, </a:t>
            </a:r>
            <a:r>
              <a:rPr lang="en-US" sz="2000" dirty="0" smtClean="0"/>
              <a:t>college graduate</a:t>
            </a:r>
            <a:r>
              <a:rPr lang="en-US" sz="2000" dirty="0"/>
              <a:t>, graduate degree, and some college.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7.13: Difference in </a:t>
            </a:r>
            <a:r>
              <a:rPr lang="en-US" sz="3200" i="1" dirty="0" smtClean="0">
                <a:latin typeface="+mj-lt"/>
              </a:rPr>
              <a:t>Insurance Survey</a:t>
            </a:r>
            <a:r>
              <a:rPr lang="en-US" sz="3200" dirty="0" smtClean="0">
                <a:latin typeface="+mj-lt"/>
              </a:rPr>
              <a:t> Data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76872"/>
            <a:ext cx="3962400" cy="214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3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i="1" dirty="0" smtClean="0"/>
              <a:t>Data Analysis </a:t>
            </a:r>
            <a:r>
              <a:rPr lang="en-US" dirty="0" smtClean="0"/>
              <a:t>tool:</a:t>
            </a:r>
            <a:r>
              <a:rPr lang="en-US" i="1" dirty="0" smtClean="0"/>
              <a:t> ANOVA: Single Factor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input range of the data </a:t>
            </a:r>
            <a:r>
              <a:rPr lang="en-US" dirty="0" smtClean="0"/>
              <a:t>must </a:t>
            </a:r>
            <a:r>
              <a:rPr lang="en-US" dirty="0"/>
              <a:t>be in </a:t>
            </a:r>
            <a:r>
              <a:rPr lang="en-US" dirty="0" smtClean="0"/>
              <a:t>contiguous columns</a:t>
            </a:r>
            <a:endParaRPr lang="en-US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7.14: Applying the Excel ANOVA Tool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 descr="BA2-Figure-7.1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420888"/>
            <a:ext cx="44069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2746648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Times New Roman" pitchFamily="-72" charset="0"/>
                <a:cs typeface="Times New Roman" pitchFamily="-72" charset="0"/>
              </a:rPr>
              <a:t>Results</a:t>
            </a:r>
          </a:p>
          <a:p>
            <a:pPr eaLnBrk="1" hangingPunct="1"/>
            <a:endParaRPr lang="en-US" dirty="0" smtClean="0">
              <a:ea typeface="Times New Roman" pitchFamily="-72" charset="0"/>
              <a:cs typeface="Times New Roman" pitchFamily="-72" charset="0"/>
            </a:endParaRPr>
          </a:p>
          <a:p>
            <a:pPr lvl="1" eaLnBrk="1" hangingPunct="1"/>
            <a:r>
              <a:rPr lang="en-US" sz="2000" i="1" dirty="0" smtClean="0"/>
              <a:t>F = 3.92</a:t>
            </a:r>
          </a:p>
          <a:p>
            <a:pPr lvl="1" eaLnBrk="1" hangingPunct="1"/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crit</a:t>
            </a:r>
            <a:r>
              <a:rPr lang="en-US" sz="2000" i="1" dirty="0" smtClean="0"/>
              <a:t> = 3.46</a:t>
            </a:r>
            <a:endParaRPr lang="en-US" sz="2000" i="1" dirty="0"/>
          </a:p>
          <a:p>
            <a:pPr lvl="1" eaLnBrk="1" hangingPunct="1"/>
            <a:r>
              <a:rPr lang="en-US" sz="2000" i="1" dirty="0" smtClean="0"/>
              <a:t>F &gt;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crit</a:t>
            </a:r>
            <a:endParaRPr lang="en-US" sz="2000" i="1" baseline="-25000" dirty="0"/>
          </a:p>
          <a:p>
            <a:pPr lvl="1" eaLnBrk="1" hangingPunct="1"/>
            <a:r>
              <a:rPr lang="en-US" sz="2000" i="1" dirty="0" smtClean="0"/>
              <a:t>p</a:t>
            </a:r>
            <a:r>
              <a:rPr lang="en-US" sz="2000" dirty="0" smtClean="0"/>
              <a:t>-value = 0.0356</a:t>
            </a:r>
            <a:endParaRPr lang="en-US" sz="2000" dirty="0"/>
          </a:p>
          <a:p>
            <a:pPr lvl="1" eaLnBrk="1" hangingPunct="1"/>
            <a:r>
              <a:rPr lang="en-US" sz="2000" dirty="0" smtClean="0"/>
              <a:t>Reject 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0.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7.14: Continued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 descr="BA2-Figure-7.1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916832"/>
            <a:ext cx="580411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groups </a:t>
            </a:r>
            <a:r>
              <a:rPr lang="en-US" dirty="0"/>
              <a:t>or factor levels being studied </a:t>
            </a:r>
            <a:r>
              <a:rPr lang="en-US" dirty="0" smtClean="0"/>
              <a:t>represent populations </a:t>
            </a:r>
            <a:r>
              <a:rPr lang="en-US" dirty="0"/>
              <a:t>whose outcome measures</a:t>
            </a:r>
          </a:p>
          <a:p>
            <a:pPr marL="365125" lvl="1" indent="0">
              <a:buNone/>
            </a:pPr>
            <a:r>
              <a:rPr lang="en-US" dirty="0"/>
              <a:t>1.  are randomly and independently obtained,</a:t>
            </a:r>
          </a:p>
          <a:p>
            <a:pPr marL="365125" lvl="1" indent="0">
              <a:buNone/>
            </a:pPr>
            <a:r>
              <a:rPr lang="en-US" dirty="0"/>
              <a:t>2.  are normally distributed, and</a:t>
            </a:r>
          </a:p>
          <a:p>
            <a:pPr marL="365125" lvl="1" indent="0">
              <a:buNone/>
            </a:pPr>
            <a:r>
              <a:rPr lang="en-US" dirty="0" smtClean="0"/>
              <a:t>3.  have </a:t>
            </a:r>
            <a:r>
              <a:rPr lang="en-US" dirty="0"/>
              <a:t>equal variances</a:t>
            </a:r>
            <a:r>
              <a:rPr lang="en-US" dirty="0" smtClean="0"/>
              <a:t>.</a:t>
            </a:r>
          </a:p>
          <a:p>
            <a:pPr marL="365125" lvl="1" indent="0">
              <a:buNone/>
            </a:pPr>
            <a:endParaRPr lang="en-US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these assumptions are violated, then the level of significance and the power of the </a:t>
            </a:r>
            <a:r>
              <a:rPr lang="en-US" sz="2800" dirty="0" smtClean="0"/>
              <a:t>test can </a:t>
            </a:r>
            <a:r>
              <a:rPr lang="en-US" sz="2800" dirty="0"/>
              <a:t>be affected.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of ANOVA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0804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for Independence</a:t>
            </a:r>
            <a:endParaRPr lang="en-US" sz="3200" dirty="0">
              <a:latin typeface="+mj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98488" y="1350963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dirty="0" smtClean="0">
                <a:latin typeface="Arial"/>
                <a:cs typeface="Arial"/>
              </a:rPr>
              <a:t>Test for independence of two categorical variables.</a:t>
            </a:r>
          </a:p>
          <a:p>
            <a:pPr lvl="1" fontAlgn="auto">
              <a:spcBef>
                <a:spcPts val="1200"/>
              </a:spcBef>
              <a:defRPr/>
            </a:pPr>
            <a:r>
              <a:rPr lang="en-US" i="1" dirty="0" smtClean="0">
                <a:latin typeface="Arial"/>
                <a:cs typeface="Arial"/>
              </a:rPr>
              <a:t>H</a:t>
            </a:r>
            <a:r>
              <a:rPr lang="en-US" i="1" baseline="-25000" dirty="0" smtClean="0">
                <a:latin typeface="Arial"/>
                <a:cs typeface="Arial"/>
              </a:rPr>
              <a:t>0</a:t>
            </a:r>
            <a:r>
              <a:rPr lang="en-US" dirty="0">
                <a:latin typeface="Arial"/>
                <a:cs typeface="Arial"/>
              </a:rPr>
              <a:t>: two categorical variables are </a:t>
            </a:r>
            <a:r>
              <a:rPr lang="en-US" dirty="0" smtClean="0">
                <a:latin typeface="Arial"/>
                <a:cs typeface="Arial"/>
              </a:rPr>
              <a:t>independent</a:t>
            </a:r>
          </a:p>
          <a:p>
            <a:pPr lvl="1" fontAlgn="auto">
              <a:spcBef>
                <a:spcPts val="1200"/>
              </a:spcBef>
              <a:defRPr/>
            </a:pPr>
            <a:r>
              <a:rPr lang="en-US" i="1" dirty="0" smtClean="0">
                <a:latin typeface="Arial"/>
                <a:cs typeface="Arial"/>
              </a:rPr>
              <a:t>H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: two categorical variables are </a:t>
            </a:r>
            <a:r>
              <a:rPr lang="en-US" dirty="0" smtClean="0">
                <a:latin typeface="Arial"/>
                <a:cs typeface="Arial"/>
              </a:rPr>
              <a:t>dependent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42913" y="1484784"/>
            <a:ext cx="8229600" cy="4260379"/>
          </a:xfrm>
        </p:spPr>
        <p:txBody>
          <a:bodyPr/>
          <a:lstStyle/>
          <a:p>
            <a:r>
              <a:rPr lang="en-US" sz="2000" i="1" dirty="0" smtClean="0"/>
              <a:t>Energy Drink Survey </a:t>
            </a:r>
            <a:r>
              <a:rPr lang="en-US" sz="2000" dirty="0" smtClean="0"/>
              <a:t>data. </a:t>
            </a:r>
            <a:r>
              <a:rPr lang="en-US" sz="2000" dirty="0"/>
              <a:t>A key marketing question is whether the </a:t>
            </a:r>
            <a:r>
              <a:rPr lang="en-US" sz="2000" dirty="0" smtClean="0"/>
              <a:t>proportion of </a:t>
            </a:r>
            <a:r>
              <a:rPr lang="en-US" sz="2000" dirty="0"/>
              <a:t>males who prefer a particular brand is no </a:t>
            </a:r>
            <a:r>
              <a:rPr lang="en-US" sz="2000" dirty="0" smtClean="0"/>
              <a:t>different from </a:t>
            </a:r>
            <a:r>
              <a:rPr lang="en-US" sz="2000" dirty="0"/>
              <a:t>the proportion of females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/>
              <a:t>If gender </a:t>
            </a:r>
            <a:r>
              <a:rPr lang="en-US" sz="1600" dirty="0" smtClean="0"/>
              <a:t>and brand </a:t>
            </a:r>
            <a:r>
              <a:rPr lang="en-US" sz="1600" dirty="0"/>
              <a:t>preference are indeed independent, we would </a:t>
            </a:r>
            <a:r>
              <a:rPr lang="en-US" sz="1600" dirty="0" smtClean="0"/>
              <a:t>expect that </a:t>
            </a:r>
            <a:r>
              <a:rPr lang="en-US" sz="1600" dirty="0"/>
              <a:t>about the same proportion of the sample </a:t>
            </a:r>
            <a:r>
              <a:rPr lang="en-US" sz="1600" dirty="0" smtClean="0"/>
              <a:t>of female </a:t>
            </a:r>
            <a:r>
              <a:rPr lang="en-US" sz="1600" dirty="0"/>
              <a:t>students would also prefer brand 1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If they are not independent, then advertising should be targeted differently to males and females, whereas if they are independent, it would not matter.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7.15: Independence and Marketing Strategy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 descr="BA2-Figure-7.1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933056"/>
            <a:ext cx="7020272" cy="1892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dirty="0" smtClean="0"/>
              <a:t>Steps in conducting a hypothesis test: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dirty="0" smtClean="0"/>
              <a:t> Identify the population parameter and formulate  the hypotheses to test.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dirty="0" smtClean="0"/>
              <a:t> Select a </a:t>
            </a:r>
            <a:r>
              <a:rPr lang="en-US" b="1" dirty="0" smtClean="0"/>
              <a:t>level of significance </a:t>
            </a:r>
            <a:r>
              <a:rPr lang="en-US" dirty="0" smtClean="0"/>
              <a:t>(the risk of drawing an incorrect conclusion).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dirty="0" smtClean="0"/>
              <a:t> Determine the decision rule on which to base a conclusion.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dirty="0" smtClean="0"/>
              <a:t> Collect data and calculate a test statistic.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dirty="0" smtClean="0"/>
              <a:t> Apply the decision rule and draw a conclusion.</a:t>
            </a:r>
          </a:p>
          <a:p>
            <a:pPr marL="109538" indent="0" eaLnBrk="1" hangingPunct="1">
              <a:buClr>
                <a:schemeClr val="tx1"/>
              </a:buClr>
              <a:buSzPct val="100000"/>
              <a:buFontTx/>
              <a:buAutoNum type="arabicPeriod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Hypothesis Testing Procedure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Calculations</a:t>
            </a:r>
            <a:endParaRPr lang="en-US" sz="3200" dirty="0">
              <a:latin typeface="+mj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98488" y="1268760"/>
            <a:ext cx="8229600" cy="460816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400" u="sng" dirty="0" smtClean="0">
                <a:latin typeface="Arial"/>
                <a:cs typeface="Arial"/>
              </a:rPr>
              <a:t>Step 1</a:t>
            </a:r>
            <a:r>
              <a:rPr lang="en-US" sz="2400" dirty="0" smtClean="0">
                <a:latin typeface="Arial"/>
                <a:cs typeface="Arial"/>
              </a:rPr>
              <a:t>: Using a cross-tabulation of the data, compute the expected frequency if the two variables are independent.</a:t>
            </a:r>
          </a:p>
          <a:p>
            <a:pPr fontAlgn="auto">
              <a:defRPr/>
            </a:pPr>
            <a:endParaRPr lang="en-US" sz="2400" dirty="0">
              <a:latin typeface="Arial"/>
              <a:cs typeface="Arial"/>
            </a:endParaRPr>
          </a:p>
          <a:p>
            <a:pPr fontAlgn="auto"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 fontAlgn="auto">
              <a:defRPr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36912"/>
            <a:ext cx="7622516" cy="12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4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7.16: Computing Expected Frequencies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 descr="BA2-Figure-7.1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852936"/>
            <a:ext cx="6717804" cy="29594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6876256" cy="1097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Chi-Square Test Calculations</a:t>
            </a:r>
            <a:endParaRPr lang="en-US" sz="3200" dirty="0">
              <a:latin typeface="+mj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11560" y="1268760"/>
            <a:ext cx="8229600" cy="460816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 smtClean="0">
                <a:latin typeface="Arial"/>
                <a:cs typeface="Arial"/>
              </a:rPr>
              <a:t>Step 2</a:t>
            </a:r>
            <a:r>
              <a:rPr lang="en-US" sz="2400" dirty="0" smtClean="0">
                <a:latin typeface="Arial"/>
                <a:cs typeface="Arial"/>
              </a:rPr>
              <a:t>: Compute </a:t>
            </a:r>
            <a:r>
              <a:rPr lang="en-US" sz="2400" dirty="0">
                <a:latin typeface="Arial"/>
                <a:cs typeface="Arial"/>
              </a:rPr>
              <a:t>a test statistic, called a </a:t>
            </a:r>
            <a:r>
              <a:rPr lang="en-US" sz="2400" b="1" dirty="0">
                <a:latin typeface="Arial"/>
                <a:cs typeface="Arial"/>
              </a:rPr>
              <a:t>chi-square </a:t>
            </a:r>
            <a:r>
              <a:rPr lang="en-US" sz="2400" b="1" dirty="0" smtClean="0">
                <a:latin typeface="Arial"/>
                <a:cs typeface="Arial"/>
              </a:rPr>
              <a:t>statistic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>
                <a:latin typeface="Arial"/>
                <a:cs typeface="Arial"/>
              </a:rPr>
              <a:t>which is the sum </a:t>
            </a:r>
            <a:r>
              <a:rPr lang="en-US" sz="2400" dirty="0" smtClean="0">
                <a:latin typeface="Arial"/>
                <a:cs typeface="Arial"/>
              </a:rPr>
              <a:t>of the </a:t>
            </a:r>
            <a:r>
              <a:rPr lang="en-US" sz="2400" dirty="0">
                <a:latin typeface="Arial"/>
                <a:cs typeface="Arial"/>
              </a:rPr>
              <a:t>squares of the differences between observed frequency,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>
                <a:latin typeface="Arial"/>
                <a:cs typeface="Arial"/>
              </a:rPr>
              <a:t>and expected frequency,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, divided by </a:t>
            </a:r>
            <a:r>
              <a:rPr lang="en-US" sz="2400" dirty="0">
                <a:latin typeface="Arial"/>
                <a:cs typeface="Arial"/>
              </a:rPr>
              <a:t>the expected frequency in each cell: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573016"/>
            <a:ext cx="69342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5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sampling distribution of </a:t>
            </a:r>
            <a:r>
              <a:rPr lang="en-US" sz="2400" i="1" dirty="0" smtClean="0">
                <a:latin typeface="Symbol" charset="2"/>
                <a:cs typeface="Symbol" charset="2"/>
              </a:rPr>
              <a:t>C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 is </a:t>
            </a:r>
            <a:r>
              <a:rPr lang="en-US" sz="2400" dirty="0"/>
              <a:t>a special </a:t>
            </a:r>
            <a:r>
              <a:rPr lang="en-US" sz="2400" dirty="0" smtClean="0"/>
              <a:t>distribution called </a:t>
            </a:r>
            <a:r>
              <a:rPr lang="en-US" sz="2400" dirty="0"/>
              <a:t>the </a:t>
            </a:r>
            <a:r>
              <a:rPr lang="en-US" sz="2400" b="1" dirty="0"/>
              <a:t>chi-square </a:t>
            </a:r>
            <a:r>
              <a:rPr lang="en-US" sz="2400" b="1" dirty="0" smtClean="0"/>
              <a:t>distribution</a:t>
            </a:r>
            <a:r>
              <a:rPr lang="en-US" sz="2400" dirty="0" smtClean="0"/>
              <a:t>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chi-square distribution is </a:t>
            </a:r>
            <a:r>
              <a:rPr lang="en-US" sz="2000" dirty="0" smtClean="0"/>
              <a:t>characterized by </a:t>
            </a:r>
            <a:r>
              <a:rPr lang="en-US" sz="2000" dirty="0"/>
              <a:t>degrees of </a:t>
            </a:r>
            <a:r>
              <a:rPr lang="en-US" sz="2000" dirty="0" smtClean="0"/>
              <a:t>freedom.</a:t>
            </a:r>
          </a:p>
          <a:p>
            <a:pPr lvl="1"/>
            <a:r>
              <a:rPr lang="en-US" sz="2000" dirty="0" smtClean="0"/>
              <a:t>Table </a:t>
            </a:r>
            <a:r>
              <a:rPr lang="en-US" sz="2000" dirty="0"/>
              <a:t>3 in Appendix </a:t>
            </a:r>
            <a:r>
              <a:rPr lang="en-US" sz="2000" dirty="0" smtClean="0"/>
              <a:t>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Chi-Square Distribution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501008"/>
            <a:ext cx="7357872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938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292"/>
          </a:xfrm>
        </p:spPr>
        <p:txBody>
          <a:bodyPr/>
          <a:lstStyle/>
          <a:p>
            <a:r>
              <a:rPr lang="en-US" sz="2200" i="1" dirty="0" smtClean="0"/>
              <a:t>Step 3</a:t>
            </a:r>
            <a:r>
              <a:rPr lang="en-US" sz="2200" dirty="0" smtClean="0"/>
              <a:t>: Compare </a:t>
            </a:r>
            <a:r>
              <a:rPr lang="en-US" sz="2200" dirty="0"/>
              <a:t>the chi-square statistic for </a:t>
            </a:r>
            <a:r>
              <a:rPr lang="en-US" sz="2200" dirty="0" smtClean="0"/>
              <a:t>the level </a:t>
            </a:r>
            <a:r>
              <a:rPr lang="en-US" sz="2200" dirty="0"/>
              <a:t>of significance </a:t>
            </a:r>
            <a:r>
              <a:rPr lang="en-US" sz="2200" i="1" dirty="0" smtClean="0">
                <a:latin typeface="Symbol" charset="2"/>
                <a:cs typeface="Symbol" charset="2"/>
              </a:rPr>
              <a:t>a</a:t>
            </a:r>
            <a:r>
              <a:rPr lang="en-US" sz="2200" dirty="0" smtClean="0"/>
              <a:t> </a:t>
            </a:r>
            <a:r>
              <a:rPr lang="en-US" sz="2200" dirty="0"/>
              <a:t>to the </a:t>
            </a:r>
            <a:r>
              <a:rPr lang="en-US" sz="2200" dirty="0" smtClean="0"/>
              <a:t>critical value </a:t>
            </a:r>
            <a:r>
              <a:rPr lang="en-US" sz="2200" dirty="0"/>
              <a:t>from a chi-square distribution with </a:t>
            </a:r>
            <a:r>
              <a:rPr lang="en-US" sz="2200" dirty="0" smtClean="0"/>
              <a:t>(</a:t>
            </a:r>
            <a:r>
              <a:rPr lang="en-US" sz="2200" i="1" dirty="0" smtClean="0"/>
              <a:t>r</a:t>
            </a:r>
            <a:r>
              <a:rPr lang="en-US" sz="2200" dirty="0" smtClean="0"/>
              <a:t> – 1)(</a:t>
            </a:r>
            <a:r>
              <a:rPr lang="en-US" sz="2200" i="1" dirty="0" smtClean="0"/>
              <a:t>c</a:t>
            </a:r>
            <a:r>
              <a:rPr lang="en-US" sz="2200" dirty="0" smtClean="0"/>
              <a:t> – 1) </a:t>
            </a:r>
            <a:r>
              <a:rPr lang="en-US" sz="2200" dirty="0"/>
              <a:t>degrees of freedom, </a:t>
            </a:r>
            <a:r>
              <a:rPr lang="en-US" sz="2200" dirty="0" smtClean="0"/>
              <a:t>where </a:t>
            </a:r>
            <a:r>
              <a:rPr lang="en-US" sz="2200" i="1" dirty="0" smtClean="0"/>
              <a:t>r </a:t>
            </a:r>
            <a:r>
              <a:rPr lang="en-US" sz="2200" dirty="0"/>
              <a:t>and </a:t>
            </a:r>
            <a:r>
              <a:rPr lang="en-US" sz="2200" i="1" dirty="0"/>
              <a:t>c</a:t>
            </a:r>
            <a:r>
              <a:rPr lang="en-US" sz="2200" dirty="0"/>
              <a:t> </a:t>
            </a:r>
            <a:r>
              <a:rPr lang="en-US" sz="2200" dirty="0" smtClean="0"/>
              <a:t>are </a:t>
            </a:r>
            <a:r>
              <a:rPr lang="en-US" sz="2200" dirty="0"/>
              <a:t>the number of rows and columns in the cross-tabulation table, respectively</a:t>
            </a:r>
            <a:r>
              <a:rPr lang="en-US" sz="2200" dirty="0" smtClean="0"/>
              <a:t>.</a:t>
            </a:r>
          </a:p>
          <a:p>
            <a:pPr lvl="1"/>
            <a:r>
              <a:rPr lang="en-US" sz="1800" dirty="0" smtClean="0"/>
              <a:t>The Excel </a:t>
            </a:r>
            <a:r>
              <a:rPr lang="en-US" sz="1800" dirty="0"/>
              <a:t>function CHISQ.INV.RT(</a:t>
            </a:r>
            <a:r>
              <a:rPr lang="en-US" sz="1800" i="1" dirty="0"/>
              <a:t>probability, </a:t>
            </a:r>
            <a:r>
              <a:rPr lang="en-US" sz="1800" i="1" dirty="0" err="1"/>
              <a:t>deg</a:t>
            </a:r>
            <a:r>
              <a:rPr lang="en-US" sz="1800" i="1" dirty="0"/>
              <a:t>_ </a:t>
            </a:r>
            <a:r>
              <a:rPr lang="en-US" sz="1800" i="1" dirty="0" smtClean="0"/>
              <a:t>freedom</a:t>
            </a:r>
            <a:r>
              <a:rPr lang="en-US" sz="1800" dirty="0" smtClean="0"/>
              <a:t>) </a:t>
            </a:r>
            <a:r>
              <a:rPr lang="en-US" sz="1800" dirty="0"/>
              <a:t>returns the </a:t>
            </a:r>
            <a:r>
              <a:rPr lang="en-US" sz="1800" dirty="0" smtClean="0"/>
              <a:t>value of </a:t>
            </a:r>
            <a:r>
              <a:rPr lang="en-US" sz="1800" i="1" dirty="0" smtClean="0">
                <a:latin typeface="Symbol" charset="2"/>
                <a:cs typeface="Symbol" charset="2"/>
              </a:rPr>
              <a:t>C</a:t>
            </a:r>
            <a:r>
              <a:rPr lang="en-US" sz="1800" i="1" baseline="30000" dirty="0" smtClean="0"/>
              <a:t>2</a:t>
            </a:r>
            <a:r>
              <a:rPr lang="en-US" sz="1800" dirty="0" smtClean="0"/>
              <a:t> that </a:t>
            </a:r>
            <a:r>
              <a:rPr lang="en-US" sz="1800" dirty="0"/>
              <a:t>has a right-tail area equal to </a:t>
            </a:r>
            <a:r>
              <a:rPr lang="en-US" sz="1800" dirty="0" smtClean="0"/>
              <a:t>probability </a:t>
            </a:r>
            <a:r>
              <a:rPr lang="en-US" sz="1800" dirty="0"/>
              <a:t>for a specified degree of freedom. </a:t>
            </a:r>
            <a:endParaRPr lang="en-US" sz="1800" dirty="0" smtClean="0"/>
          </a:p>
          <a:p>
            <a:pPr lvl="1"/>
            <a:r>
              <a:rPr lang="en-US" sz="1800" dirty="0" smtClean="0"/>
              <a:t>By setting </a:t>
            </a:r>
            <a:r>
              <a:rPr lang="en-US" sz="1800" i="1" dirty="0" smtClean="0"/>
              <a:t>probability</a:t>
            </a:r>
            <a:r>
              <a:rPr lang="en-US" sz="1800" dirty="0" smtClean="0"/>
              <a:t> </a:t>
            </a:r>
            <a:r>
              <a:rPr lang="en-US" sz="1800" dirty="0"/>
              <a:t>equal to the level of significance, we can obtain the critical value </a:t>
            </a:r>
            <a:r>
              <a:rPr lang="en-US" sz="1800" dirty="0" smtClean="0"/>
              <a:t>for the </a:t>
            </a:r>
            <a:r>
              <a:rPr lang="en-US" sz="1800" dirty="0"/>
              <a:t>hypothesis test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Excel function CHISQ.TEST(</a:t>
            </a:r>
            <a:r>
              <a:rPr lang="en-US" sz="1800" i="1" dirty="0" err="1"/>
              <a:t>actual_range</a:t>
            </a:r>
            <a:r>
              <a:rPr lang="en-US" sz="1800" i="1" dirty="0"/>
              <a:t>, </a:t>
            </a:r>
            <a:r>
              <a:rPr lang="en-US" sz="1800" i="1" dirty="0" err="1" smtClean="0"/>
              <a:t>expected_range</a:t>
            </a:r>
            <a:r>
              <a:rPr lang="en-US" sz="1800" dirty="0" smtClean="0"/>
              <a:t>) computes </a:t>
            </a:r>
            <a:r>
              <a:rPr lang="en-US" sz="1800" dirty="0"/>
              <a:t>the </a:t>
            </a:r>
            <a:r>
              <a:rPr lang="en-US" sz="1800" dirty="0" smtClean="0"/>
              <a:t>p-</a:t>
            </a:r>
            <a:r>
              <a:rPr lang="en-US" sz="1800" dirty="0"/>
              <a:t>value for the chi-square test</a:t>
            </a:r>
            <a:r>
              <a:rPr lang="en-US" sz="1800" dirty="0" smtClean="0"/>
              <a:t>.</a:t>
            </a:r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Chi-Square Test Calculations 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585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2-Figure-7.1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40768"/>
            <a:ext cx="4283968" cy="38217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4104456" cy="4381946"/>
          </a:xfrm>
        </p:spPr>
        <p:txBody>
          <a:bodyPr/>
          <a:lstStyle/>
          <a:p>
            <a:r>
              <a:rPr lang="en-US" sz="2000" dirty="0" smtClean="0"/>
              <a:t>Test statistic = 6.49</a:t>
            </a:r>
          </a:p>
          <a:p>
            <a:r>
              <a:rPr lang="en-US" sz="2000" dirty="0" err="1" smtClean="0"/>
              <a:t>d.f.</a:t>
            </a:r>
            <a:r>
              <a:rPr lang="en-US" sz="2000" dirty="0" smtClean="0"/>
              <a:t> = (2 – 1)(3 – 1) = 2</a:t>
            </a:r>
          </a:p>
          <a:p>
            <a:r>
              <a:rPr lang="en-US" sz="2000" dirty="0" smtClean="0"/>
              <a:t>Critical value = </a:t>
            </a:r>
            <a:r>
              <a:rPr lang="en-US" sz="2000" dirty="0"/>
              <a:t>CHISQ.INV.RT(0.05,2</a:t>
            </a:r>
            <a:r>
              <a:rPr lang="en-US" sz="2000" dirty="0" smtClean="0"/>
              <a:t>) = 5.99</a:t>
            </a:r>
          </a:p>
          <a:p>
            <a:r>
              <a:rPr lang="en-US" sz="2000" dirty="0" smtClean="0"/>
              <a:t>p-value = </a:t>
            </a:r>
            <a:r>
              <a:rPr lang="en-US" sz="2000" dirty="0"/>
              <a:t>CHISQ.TEST(F6:H7,F12:H13</a:t>
            </a:r>
            <a:r>
              <a:rPr lang="en-US" sz="2000" dirty="0" smtClean="0"/>
              <a:t>) = 0.0389</a:t>
            </a:r>
          </a:p>
          <a:p>
            <a:r>
              <a:rPr lang="en-US" sz="2000" dirty="0" smtClean="0"/>
              <a:t>Reject H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7.17: Conducting the Chi-Square Test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732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statistic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6876256" y="4509120"/>
            <a:ext cx="1512168" cy="1094929"/>
          </a:xfrm>
          <a:prstGeom prst="straightConnector1">
            <a:avLst/>
          </a:prstGeom>
          <a:ln w="35941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Three types of one sample tests:</a:t>
            </a:r>
          </a:p>
          <a:p>
            <a:pPr marL="392113" lvl="1" indent="0" eaLnBrk="1" hangingPunct="1">
              <a:buNone/>
            </a:pPr>
            <a:r>
              <a:rPr lang="en-US" i="1" dirty="0" smtClean="0"/>
              <a:t>1.  H</a:t>
            </a:r>
            <a:r>
              <a:rPr lang="en-US" i="1" baseline="-25000" dirty="0" smtClean="0"/>
              <a:t>0</a:t>
            </a:r>
            <a:r>
              <a:rPr lang="en-US" dirty="0" smtClean="0"/>
              <a:t>: parameter ≤ constant</a:t>
            </a:r>
          </a:p>
          <a:p>
            <a:pPr marL="392113" lvl="1" indent="0" eaLnBrk="1" hangingPunct="1">
              <a:buNone/>
            </a:pPr>
            <a:r>
              <a:rPr lang="en-US" i="1" dirty="0" smtClean="0"/>
              <a:t>     H</a:t>
            </a:r>
            <a:r>
              <a:rPr lang="en-US" i="1" baseline="-25000" dirty="0" smtClean="0"/>
              <a:t>1</a:t>
            </a:r>
            <a:r>
              <a:rPr lang="en-US" dirty="0" smtClean="0"/>
              <a:t>: parameter &gt; constant</a:t>
            </a:r>
          </a:p>
          <a:p>
            <a:pPr marL="392113" lvl="1" indent="0" eaLnBrk="1" hangingPunct="1">
              <a:spcBef>
                <a:spcPts val="600"/>
              </a:spcBef>
              <a:buNone/>
            </a:pPr>
            <a:r>
              <a:rPr lang="en-US" i="1" dirty="0" smtClean="0"/>
              <a:t>2. H</a:t>
            </a:r>
            <a:r>
              <a:rPr lang="en-US" i="1" baseline="-25000" dirty="0" smtClean="0"/>
              <a:t>0</a:t>
            </a:r>
            <a:r>
              <a:rPr lang="en-US" dirty="0" smtClean="0"/>
              <a:t>: parameter ≥ constant</a:t>
            </a:r>
          </a:p>
          <a:p>
            <a:pPr marL="392113" lvl="1" indent="0" eaLnBrk="1" hangingPunct="1">
              <a:spcBef>
                <a:spcPts val="600"/>
              </a:spcBef>
              <a:buNone/>
            </a:pPr>
            <a:r>
              <a:rPr lang="en-US" i="1" dirty="0"/>
              <a:t> </a:t>
            </a:r>
            <a:r>
              <a:rPr lang="en-US" i="1" dirty="0" smtClean="0"/>
              <a:t>   H</a:t>
            </a:r>
            <a:r>
              <a:rPr lang="en-US" i="1" baseline="-25000" dirty="0" smtClean="0"/>
              <a:t>1</a:t>
            </a:r>
            <a:r>
              <a:rPr lang="en-US" dirty="0" smtClean="0"/>
              <a:t>: parameter &lt; constant</a:t>
            </a:r>
          </a:p>
          <a:p>
            <a:pPr marL="392113" lvl="1" indent="0" eaLnBrk="1" hangingPunct="1">
              <a:spcBef>
                <a:spcPts val="600"/>
              </a:spcBef>
              <a:buNone/>
            </a:pPr>
            <a:r>
              <a:rPr lang="en-US" i="1" dirty="0" smtClean="0"/>
              <a:t>3. H</a:t>
            </a:r>
            <a:r>
              <a:rPr lang="en-US" i="1" baseline="-25000" dirty="0" smtClean="0"/>
              <a:t>0</a:t>
            </a:r>
            <a:r>
              <a:rPr lang="en-US" dirty="0"/>
              <a:t>: parameter = </a:t>
            </a:r>
            <a:r>
              <a:rPr lang="en-US" dirty="0" smtClean="0"/>
              <a:t>constant	</a:t>
            </a:r>
          </a:p>
          <a:p>
            <a:pPr marL="392113" lvl="1" indent="0" eaLnBrk="1" hangingPunct="1">
              <a:spcBef>
                <a:spcPts val="600"/>
              </a:spcBef>
              <a:buNone/>
            </a:pPr>
            <a:r>
              <a:rPr lang="en-US" i="1" dirty="0" smtClean="0"/>
              <a:t>    H</a:t>
            </a:r>
            <a:r>
              <a:rPr lang="en-US" i="1" baseline="-25000" dirty="0" smtClean="0"/>
              <a:t>1</a:t>
            </a:r>
            <a:r>
              <a:rPr lang="en-US" dirty="0"/>
              <a:t>: parameter ≠ </a:t>
            </a:r>
            <a:r>
              <a:rPr lang="en-US" dirty="0" smtClean="0"/>
              <a:t>constant</a:t>
            </a:r>
          </a:p>
          <a:p>
            <a:pPr eaLnBrk="1" hangingPunct="1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u="sng" dirty="0"/>
              <a:t>not </a:t>
            </a:r>
            <a:r>
              <a:rPr lang="en-US" u="sng" dirty="0" smtClean="0"/>
              <a:t>correct</a:t>
            </a:r>
            <a:r>
              <a:rPr lang="en-US" dirty="0" smtClean="0"/>
              <a:t> to </a:t>
            </a:r>
            <a:r>
              <a:rPr lang="en-US" dirty="0"/>
              <a:t>formulate a null hypothesis using </a:t>
            </a:r>
            <a:r>
              <a:rPr lang="en-US" dirty="0" smtClean="0"/>
              <a:t>&gt;, &lt;, or ≠.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One-Sample Hypothesis Tests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300"/>
          </a:xfrm>
        </p:spPr>
        <p:txBody>
          <a:bodyPr/>
          <a:lstStyle/>
          <a:p>
            <a:r>
              <a:rPr lang="en-US" sz="2400" dirty="0" smtClean="0"/>
              <a:t>Hypothesis testing </a:t>
            </a:r>
            <a:r>
              <a:rPr lang="en-US" sz="2400" dirty="0"/>
              <a:t>always assumes </a:t>
            </a:r>
            <a:r>
              <a:rPr lang="en-US" sz="2400" dirty="0" smtClean="0"/>
              <a:t>that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is true and uses sample data to determine </a:t>
            </a:r>
            <a:r>
              <a:rPr lang="en-US" sz="2400" dirty="0" smtClean="0"/>
              <a:t>whether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is more likely to be true. </a:t>
            </a:r>
            <a:endParaRPr lang="en-US" sz="2400" dirty="0" smtClean="0"/>
          </a:p>
          <a:p>
            <a:pPr lvl="1"/>
            <a:r>
              <a:rPr lang="en-US" sz="2000" dirty="0" smtClean="0"/>
              <a:t>Statistically</a:t>
            </a:r>
            <a:r>
              <a:rPr lang="en-US" sz="2000" dirty="0"/>
              <a:t>, we cannot “prove” that H</a:t>
            </a:r>
            <a:r>
              <a:rPr lang="en-US" sz="2000" baseline="-25000" dirty="0"/>
              <a:t>0</a:t>
            </a:r>
            <a:r>
              <a:rPr lang="en-US" sz="2000" dirty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true; we can </a:t>
            </a:r>
            <a:r>
              <a:rPr lang="en-US" sz="2000" dirty="0" smtClean="0"/>
              <a:t>only fail </a:t>
            </a:r>
            <a:r>
              <a:rPr lang="en-US" sz="2000" dirty="0"/>
              <a:t>to reject </a:t>
            </a:r>
            <a:r>
              <a:rPr lang="en-US" sz="2000" dirty="0" smtClean="0"/>
              <a:t>it.</a:t>
            </a:r>
          </a:p>
          <a:p>
            <a:r>
              <a:rPr lang="en-US" sz="2400" dirty="0" smtClean="0"/>
              <a:t>Rejecting </a:t>
            </a:r>
            <a:r>
              <a:rPr lang="en-US" sz="2400" dirty="0"/>
              <a:t>the null hypothesis provides strong evidence (in a statistical sense) that the </a:t>
            </a:r>
            <a:r>
              <a:rPr lang="en-US" sz="2400" dirty="0" smtClean="0"/>
              <a:t>null hypothesis </a:t>
            </a:r>
            <a:r>
              <a:rPr lang="en-US" sz="2400" dirty="0"/>
              <a:t>is not true and that the alternative hypothesis is true. </a:t>
            </a:r>
            <a:endParaRPr lang="en-US" sz="2400" dirty="0" smtClean="0"/>
          </a:p>
          <a:p>
            <a:r>
              <a:rPr lang="en-US" sz="2400" dirty="0" smtClean="0"/>
              <a:t>Therefore</a:t>
            </a:r>
            <a:r>
              <a:rPr lang="en-US" sz="2400" dirty="0"/>
              <a:t>, what we </a:t>
            </a:r>
            <a:r>
              <a:rPr lang="en-US" sz="2400" dirty="0" smtClean="0"/>
              <a:t>wish to provide evidence for statistically </a:t>
            </a:r>
            <a:r>
              <a:rPr lang="en-US" sz="2400" dirty="0"/>
              <a:t>should be identified as the </a:t>
            </a:r>
            <a:r>
              <a:rPr lang="en-US" sz="2400" dirty="0" smtClean="0"/>
              <a:t>alternative </a:t>
            </a:r>
            <a:r>
              <a:rPr lang="en-US" sz="2400" dirty="0"/>
              <a:t>hypothesis.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Determining the Proper Form of Hypotheses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76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+mn-lt"/>
              </a:rPr>
              <a:t>CadSoft</a:t>
            </a:r>
            <a:r>
              <a:rPr lang="en-US" sz="2400" dirty="0" smtClean="0">
                <a:latin typeface="+mn-lt"/>
              </a:rPr>
              <a:t> receives calls for technical support. </a:t>
            </a:r>
            <a:r>
              <a:rPr lang="en-US" sz="2400" dirty="0"/>
              <a:t>In the past, the average </a:t>
            </a:r>
            <a:r>
              <a:rPr lang="en-US" sz="2400" dirty="0" smtClean="0"/>
              <a:t>response time </a:t>
            </a:r>
            <a:r>
              <a:rPr lang="en-US" sz="2400" dirty="0"/>
              <a:t>has been at least 25 minutes.</a:t>
            </a:r>
            <a:r>
              <a:rPr lang="en-US" sz="2400" dirty="0" smtClean="0">
                <a:latin typeface="+mn-lt"/>
              </a:rPr>
              <a:t> It believes the average response time can be reduced to less than 25 minutes.</a:t>
            </a:r>
          </a:p>
          <a:p>
            <a:pPr lvl="1"/>
            <a:r>
              <a:rPr lang="en-US" sz="2000" dirty="0"/>
              <a:t>If the new information system makes a difference, </a:t>
            </a:r>
            <a:r>
              <a:rPr lang="en-US" sz="2000" dirty="0" smtClean="0"/>
              <a:t>then, data </a:t>
            </a:r>
            <a:r>
              <a:rPr lang="en-US" sz="2000" dirty="0"/>
              <a:t>should be able to confirm that the mean </a:t>
            </a:r>
            <a:r>
              <a:rPr lang="en-US" sz="2000" dirty="0" smtClean="0"/>
              <a:t>response time </a:t>
            </a:r>
            <a:r>
              <a:rPr lang="en-US" sz="2000" dirty="0"/>
              <a:t>is less than 25 minutes; this defines the </a:t>
            </a:r>
            <a:r>
              <a:rPr lang="en-US" sz="2000" dirty="0" smtClean="0"/>
              <a:t>alternative hypothesis</a:t>
            </a:r>
            <a:r>
              <a:rPr lang="en-US" sz="2000" dirty="0"/>
              <a:t>, H</a:t>
            </a:r>
            <a:r>
              <a:rPr lang="en-US" sz="2000" baseline="-25000" dirty="0"/>
              <a:t>1</a:t>
            </a:r>
            <a:r>
              <a:rPr lang="en-US" sz="2000" dirty="0"/>
              <a:t>.</a:t>
            </a:r>
            <a:endParaRPr lang="en-US" sz="2000" dirty="0" smtClean="0">
              <a:latin typeface="+mn-lt"/>
            </a:endParaRP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0</a:t>
            </a:r>
            <a:r>
              <a:rPr lang="en-US" sz="2400" dirty="0">
                <a:latin typeface="+mn-lt"/>
              </a:rPr>
              <a:t>: mean response time ≥ 25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latin typeface="+mn-lt"/>
              </a:rPr>
              <a:t>H</a:t>
            </a:r>
            <a:r>
              <a:rPr lang="en-US" sz="2400" i="1" baseline="-25000" dirty="0" smtClean="0">
                <a:latin typeface="+mn-lt"/>
              </a:rPr>
              <a:t>1</a:t>
            </a:r>
            <a:r>
              <a:rPr lang="en-US" sz="2400" dirty="0">
                <a:latin typeface="+mn-lt"/>
              </a:rPr>
              <a:t>: mean response time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&lt; </a:t>
            </a:r>
            <a:r>
              <a:rPr lang="en-US" sz="2400" dirty="0" smtClean="0">
                <a:latin typeface="+mn-lt"/>
              </a:rPr>
              <a:t>25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latin typeface="+mn-lt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Example 7.2: Formulating a One-Sample Test of Hypothesis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 descr="BA2-Figure-7.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77072"/>
            <a:ext cx="333975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1"/>
          <p:cNvSpPr>
            <a:spLocks noGrp="1"/>
          </p:cNvSpPr>
          <p:nvPr>
            <p:ph idx="1"/>
          </p:nvPr>
        </p:nvSpPr>
        <p:spPr>
          <a:xfrm>
            <a:off x="533400" y="1628800"/>
            <a:ext cx="8071048" cy="4344963"/>
          </a:xfrm>
        </p:spPr>
        <p:txBody>
          <a:bodyPr/>
          <a:lstStyle/>
          <a:p>
            <a:r>
              <a:rPr lang="en-US" dirty="0" smtClean="0"/>
              <a:t>Hypothesis </a:t>
            </a:r>
            <a:r>
              <a:rPr lang="en-US" dirty="0"/>
              <a:t>testing can result in one of four </a:t>
            </a:r>
            <a:r>
              <a:rPr lang="en-US" dirty="0" smtClean="0"/>
              <a:t>different outcomes</a:t>
            </a:r>
            <a:r>
              <a:rPr lang="en-US" dirty="0"/>
              <a:t>:</a:t>
            </a:r>
            <a:r>
              <a:rPr lang="en-US" i="1" dirty="0" smtClean="0"/>
              <a:t> </a:t>
            </a:r>
          </a:p>
          <a:p>
            <a:pPr marL="109537" indent="0">
              <a:buNone/>
            </a:pPr>
            <a:r>
              <a:rPr lang="en-US" i="1" dirty="0"/>
              <a:t> </a:t>
            </a:r>
            <a:r>
              <a:rPr lang="en-US" dirty="0" smtClean="0"/>
              <a:t>1.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 is true and the test </a:t>
            </a:r>
            <a:r>
              <a:rPr lang="en-US" u="sng" dirty="0" smtClean="0"/>
              <a:t>correctly</a:t>
            </a:r>
            <a:r>
              <a:rPr lang="en-US" dirty="0" smtClean="0"/>
              <a:t> fails to reject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 </a:t>
            </a:r>
            <a:r>
              <a:rPr lang="en-US" dirty="0" smtClean="0"/>
              <a:t>2.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 is false and the test </a:t>
            </a:r>
            <a:r>
              <a:rPr lang="en-US" u="sng" dirty="0" smtClean="0"/>
              <a:t>correctly</a:t>
            </a:r>
            <a:r>
              <a:rPr lang="en-US" dirty="0" smtClean="0"/>
              <a:t> rejects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endParaRPr lang="en-US" dirty="0" smtClean="0"/>
          </a:p>
          <a:p>
            <a:pPr marL="571500" indent="-461963" eaLnBrk="1" hangingPunct="1">
              <a:buFont typeface="Wingdings 3" pitchFamily="-72" charset="2"/>
              <a:buNone/>
            </a:pPr>
            <a:r>
              <a:rPr lang="en-US" i="1" dirty="0" smtClean="0"/>
              <a:t> </a:t>
            </a:r>
            <a:r>
              <a:rPr lang="en-US" dirty="0" smtClean="0"/>
              <a:t>3.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 is true and the test incorrectly rejects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  (called Type I error)</a:t>
            </a:r>
          </a:p>
          <a:p>
            <a:pPr marL="571500" indent="-461963" eaLnBrk="1" hangingPunct="1">
              <a:buFont typeface="Wingdings 3" pitchFamily="-72" charset="2"/>
              <a:buNone/>
            </a:pPr>
            <a:r>
              <a:rPr lang="en-US" i="1" dirty="0" smtClean="0"/>
              <a:t> </a:t>
            </a:r>
            <a:r>
              <a:rPr lang="en-US" dirty="0" smtClean="0"/>
              <a:t>4.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 is false and the test incorrectly fails to reject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 smtClean="0"/>
              <a:t> (called Type II error)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+mj-lt"/>
              </a:rPr>
              <a:t>Understanding Potential Errors in Hypothesis Testing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3511</Words>
  <Application>Microsoft Macintosh PowerPoint</Application>
  <PresentationFormat>On-screen Show (4:3)</PresentationFormat>
  <Paragraphs>327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Concourse</vt:lpstr>
      <vt:lpstr>Chapter 7 Statistical Inference</vt:lpstr>
      <vt:lpstr>Statistical Inference</vt:lpstr>
      <vt:lpstr>Hypothesis Testing</vt:lpstr>
      <vt:lpstr>Example 7.1: A Legal Analogy for Hypothesis Testing</vt:lpstr>
      <vt:lpstr>Hypothesis Testing Procedure</vt:lpstr>
      <vt:lpstr>One-Sample Hypothesis Tests</vt:lpstr>
      <vt:lpstr>Determining the Proper Form of Hypotheses</vt:lpstr>
      <vt:lpstr>Example 7.2: Formulating a One-Sample Test of Hypothesis</vt:lpstr>
      <vt:lpstr>Understanding Potential Errors in Hypothesis Testing</vt:lpstr>
      <vt:lpstr>Terminology</vt:lpstr>
      <vt:lpstr>Example 7.3: How β Depends on the True Population Mean</vt:lpstr>
      <vt:lpstr>Example 7.3: How β Depends on the True Population Mean</vt:lpstr>
      <vt:lpstr>Improving the Power of the Test</vt:lpstr>
      <vt:lpstr>Selecting the Test Statistic</vt:lpstr>
      <vt:lpstr>Example 7.4 Computing the Test Statistic</vt:lpstr>
      <vt:lpstr>Drawing a Conclusion</vt:lpstr>
      <vt:lpstr>Rejection Regions</vt:lpstr>
      <vt:lpstr>Example 7.5: Finding the Critical Value and Drawing a Conclusion</vt:lpstr>
      <vt:lpstr>Example 7.6: Conducting a Two-Tailed Hypothesis Test for the Mean</vt:lpstr>
      <vt:lpstr>p-Values</vt:lpstr>
      <vt:lpstr>Finding p-Values</vt:lpstr>
      <vt:lpstr>Example 7.7: Using p-Values</vt:lpstr>
      <vt:lpstr>One-Sample Tests for Proportions</vt:lpstr>
      <vt:lpstr>Example 7.8: One-Sample Test for the Proportion</vt:lpstr>
      <vt:lpstr>Example 7.8 Continued</vt:lpstr>
      <vt:lpstr>Two-Sample Hypothesis Tests</vt:lpstr>
      <vt:lpstr>Two-Sample Hypothesis Tests</vt:lpstr>
      <vt:lpstr>Two-Sample Hypothesis Tests</vt:lpstr>
      <vt:lpstr>Excel Analysis Toolpak Procedures for Two-Sample Hypothesis Tests</vt:lpstr>
      <vt:lpstr>Two-Sample Tests for Difference in Means</vt:lpstr>
      <vt:lpstr>Example 7.9: Comparing Supplier Performance</vt:lpstr>
      <vt:lpstr>Selecting the Proper Excel Procedure</vt:lpstr>
      <vt:lpstr>Intepreting Excel Output</vt:lpstr>
      <vt:lpstr>Example 7.10: Testing the Hypotheses for Supplier Lead-Time Performance</vt:lpstr>
      <vt:lpstr>Example 7.10 Continued</vt:lpstr>
      <vt:lpstr>Two-Sample Test for Means with Paired Samples</vt:lpstr>
      <vt:lpstr>Example 7.11 Using the Paired Two-Sample Test for Means</vt:lpstr>
      <vt:lpstr>Example 7.11 Continued</vt:lpstr>
      <vt:lpstr>Test for Equality of Variances</vt:lpstr>
      <vt:lpstr>F-Distribution</vt:lpstr>
      <vt:lpstr>Conducting the F-Test</vt:lpstr>
      <vt:lpstr>Example 7.12: Applying the F-Test for Equality of Variances</vt:lpstr>
      <vt:lpstr>Analysis of Variance (ANOVA)</vt:lpstr>
      <vt:lpstr>Example 7.13: Difference in Insurance Survey Data</vt:lpstr>
      <vt:lpstr>Example 7.14: Applying the Excel ANOVA Tool</vt:lpstr>
      <vt:lpstr>Example 7.14: Continued</vt:lpstr>
      <vt:lpstr>Assumptions of ANOVA</vt:lpstr>
      <vt:lpstr>Chi-Square Test for Independence</vt:lpstr>
      <vt:lpstr>Example 7.15: Independence and Marketing Strategy</vt:lpstr>
      <vt:lpstr>Chi-Square Test Calculations</vt:lpstr>
      <vt:lpstr>Example 7.16: Computing Expected Frequencies</vt:lpstr>
      <vt:lpstr>Chi-Square Test Calculations</vt:lpstr>
      <vt:lpstr>Chi-Square Distribution</vt:lpstr>
      <vt:lpstr>Chi-Square Test Calculations (continued)</vt:lpstr>
      <vt:lpstr>Example 7.17: Conducting the Chi-Square Test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Binod</cp:lastModifiedBy>
  <cp:revision>235</cp:revision>
  <dcterms:created xsi:type="dcterms:W3CDTF">2011-11-27T17:51:45Z</dcterms:created>
  <dcterms:modified xsi:type="dcterms:W3CDTF">2016-02-03T11:57:53Z</dcterms:modified>
</cp:coreProperties>
</file>