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5" r:id="rId2"/>
  </p:sldMasterIdLst>
  <p:notesMasterIdLst>
    <p:notesMasterId r:id="rId39"/>
  </p:notesMasterIdLst>
  <p:handoutMasterIdLst>
    <p:handoutMasterId r:id="rId40"/>
  </p:handoutMasterIdLst>
  <p:sldIdLst>
    <p:sldId id="394" r:id="rId3"/>
    <p:sldId id="266" r:id="rId4"/>
    <p:sldId id="267" r:id="rId5"/>
    <p:sldId id="371" r:id="rId6"/>
    <p:sldId id="346" r:id="rId7"/>
    <p:sldId id="372" r:id="rId8"/>
    <p:sldId id="390" r:id="rId9"/>
    <p:sldId id="374" r:id="rId10"/>
    <p:sldId id="348" r:id="rId11"/>
    <p:sldId id="375" r:id="rId12"/>
    <p:sldId id="365" r:id="rId13"/>
    <p:sldId id="349" r:id="rId14"/>
    <p:sldId id="350" r:id="rId15"/>
    <p:sldId id="376" r:id="rId16"/>
    <p:sldId id="351" r:id="rId17"/>
    <p:sldId id="391" r:id="rId18"/>
    <p:sldId id="377" r:id="rId19"/>
    <p:sldId id="392" r:id="rId20"/>
    <p:sldId id="352" r:id="rId21"/>
    <p:sldId id="353" r:id="rId22"/>
    <p:sldId id="380" r:id="rId23"/>
    <p:sldId id="354" r:id="rId24"/>
    <p:sldId id="379" r:id="rId25"/>
    <p:sldId id="393" r:id="rId26"/>
    <p:sldId id="355" r:id="rId27"/>
    <p:sldId id="356" r:id="rId28"/>
    <p:sldId id="381" r:id="rId29"/>
    <p:sldId id="357" r:id="rId30"/>
    <p:sldId id="383" r:id="rId31"/>
    <p:sldId id="358" r:id="rId32"/>
    <p:sldId id="359" r:id="rId33"/>
    <p:sldId id="360" r:id="rId34"/>
    <p:sldId id="361" r:id="rId35"/>
    <p:sldId id="384" r:id="rId36"/>
    <p:sldId id="362" r:id="rId37"/>
    <p:sldId id="36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6E32AF-EDF7-4107-B124-3AC307CF44F4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01CD72-F1BB-494F-8687-49B39D88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20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ECBF54-2561-43E6-A162-17051C52E1CB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7A1935-5D13-445E-A190-657F9056A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5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B618C6E-E0FF-4DDE-9C68-D9DE6D1E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1040-2D01-4700-87F2-D89F5D03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A2C8-1153-45FE-B59F-C061FC44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8CB0C51-0DBF-43EC-92B9-15DF01E9A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7F305063-6559-41D5-816A-DFE327EC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E50DE5C-582D-4C77-B12D-BCBFC01CC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CE1AADF-D2AD-418D-8952-7774EC78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8761599-092B-4350-8095-0B10EE65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6-</a:t>
            </a:r>
            <a:fld id="{6925FCBE-92C1-453E-A1FC-A09BE3E77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5D526D1-B312-4CDD-B87E-E094AA3A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38381B6-EDD9-4D52-BF61-1564F782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0AFC6F3-26A4-4801-A5CD-1E710E8A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E854292-383C-4BBD-97B3-7D4133CC3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926C321-4B0A-4C5C-AA24-AECA56F8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9BB6EA8-FB50-421D-9781-02C6EFA3B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A60BBF0-3C42-4A83-AE0F-A5C8D3E4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04C6F74-DEB5-4E29-8C6A-F344D0A5C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7ADA-49BD-4023-B63F-7618F663C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E5D9-F301-480F-84F0-D0398659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2F0F-B4DC-4C6C-B4F2-BE489584E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154905C-C4A2-4BFE-9CC0-0A712843C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FFDA-3A40-4ECF-8458-0C973BF94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E1CA-9C91-4355-8707-74A6F0AD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0985DD76-BE77-471E-B922-8A886FA91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9" r:id="rId4"/>
    <p:sldLayoutId id="2147483890" r:id="rId5"/>
    <p:sldLayoutId id="2147483891" r:id="rId6"/>
    <p:sldLayoutId id="2147483884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0ECCB390-0B60-4837-A038-837BC098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218258"/>
          </a:xfrm>
        </p:spPr>
        <p:txBody>
          <a:bodyPr>
            <a:normAutofit/>
          </a:bodyPr>
          <a:lstStyle/>
          <a:p>
            <a:r>
              <a:rPr lang="en-US" dirty="0" smtClean="0"/>
              <a:t>Chapter 6</a:t>
            </a:r>
            <a:br>
              <a:rPr lang="en-US" dirty="0" smtClean="0"/>
            </a:br>
            <a:r>
              <a:rPr lang="en-US" dirty="0" smtClean="0"/>
              <a:t>Sampling and Estimation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492895"/>
            <a:ext cx="5688632" cy="3648769"/>
          </a:xfrm>
          <a:prstGeom prst="rect">
            <a:avLst/>
          </a:prstGeom>
        </p:spPr>
      </p:pic>
      <p:pic>
        <p:nvPicPr>
          <p:cNvPr id="6" name="Picture 5" descr="Cover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6" y="116632"/>
            <a:ext cx="1754491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2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6.3: Experiment Results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5892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average of all the sample means</a:t>
            </a:r>
          </a:p>
          <a:p>
            <a:r>
              <a:rPr lang="en-US" dirty="0"/>
              <a:t>is quite close the true population mean of 5.0.</a:t>
            </a:r>
          </a:p>
        </p:txBody>
      </p:sp>
      <p:pic>
        <p:nvPicPr>
          <p:cNvPr id="2" name="Picture 1" descr="BA2-Figure-6.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803300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340"/>
          </a:xfrm>
        </p:spPr>
        <p:txBody>
          <a:bodyPr/>
          <a:lstStyle/>
          <a:p>
            <a:r>
              <a:rPr lang="en-US" sz="2400" dirty="0" smtClean="0"/>
              <a:t>Repeat the sampling experiment for samples of size 25, 100, and 500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6.3: Other Sample Sizes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32856"/>
            <a:ext cx="25922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As </a:t>
            </a:r>
            <a:r>
              <a:rPr lang="en-US" sz="1700" dirty="0"/>
              <a:t>the sample</a:t>
            </a:r>
          </a:p>
          <a:p>
            <a:r>
              <a:rPr lang="en-US" sz="1700" dirty="0"/>
              <a:t>size </a:t>
            </a:r>
            <a:r>
              <a:rPr lang="en-US" sz="1700" dirty="0" smtClean="0"/>
              <a:t>increases, </a:t>
            </a:r>
            <a:r>
              <a:rPr lang="en-US" sz="1700" dirty="0"/>
              <a:t>the average of the </a:t>
            </a:r>
            <a:r>
              <a:rPr lang="en-US" sz="1700" dirty="0" smtClean="0"/>
              <a:t>sample </a:t>
            </a:r>
            <a:r>
              <a:rPr lang="en-US" sz="1700" dirty="0"/>
              <a:t>means </a:t>
            </a:r>
            <a:r>
              <a:rPr lang="en-US" sz="1700" dirty="0" smtClean="0"/>
              <a:t>are all </a:t>
            </a:r>
            <a:r>
              <a:rPr lang="en-US" sz="1700" dirty="0"/>
              <a:t>still close to the expected value of 5; however, the standard</a:t>
            </a:r>
          </a:p>
          <a:p>
            <a:r>
              <a:rPr lang="en-US" sz="1700" dirty="0"/>
              <a:t>deviation of the </a:t>
            </a:r>
            <a:r>
              <a:rPr lang="en-US" sz="1700" dirty="0" smtClean="0"/>
              <a:t>sample </a:t>
            </a:r>
            <a:r>
              <a:rPr lang="en-US" sz="1700" dirty="0"/>
              <a:t>means becomes </a:t>
            </a:r>
            <a:r>
              <a:rPr lang="en-US" sz="1700" dirty="0" smtClean="0"/>
              <a:t>smaller,</a:t>
            </a:r>
            <a:endParaRPr lang="en-US" sz="1700" dirty="0"/>
          </a:p>
          <a:p>
            <a:r>
              <a:rPr lang="en-US" sz="1700" dirty="0" smtClean="0"/>
              <a:t>meaning </a:t>
            </a:r>
            <a:r>
              <a:rPr lang="en-US" sz="1700" dirty="0"/>
              <a:t>that the means </a:t>
            </a:r>
            <a:r>
              <a:rPr lang="en-US" sz="1700" dirty="0" smtClean="0"/>
              <a:t>of samples </a:t>
            </a:r>
            <a:r>
              <a:rPr lang="en-US" sz="1700" dirty="0"/>
              <a:t>are clustered closer together around the true </a:t>
            </a:r>
            <a:r>
              <a:rPr lang="en-US" sz="1700" dirty="0" smtClean="0"/>
              <a:t>expected value. The distributions become normal.</a:t>
            </a:r>
            <a:endParaRPr lang="en-US" sz="1700" dirty="0"/>
          </a:p>
        </p:txBody>
      </p:sp>
      <p:pic>
        <p:nvPicPr>
          <p:cNvPr id="6" name="Picture 5" descr="BA2-Figure-6.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212976"/>
            <a:ext cx="5436096" cy="2980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50270"/>
            <a:ext cx="4248472" cy="138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the empirical rule for 3 standard deviations away from the mean, ~99.7% of sample means should be between: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[2.55, 7.45] for </a:t>
            </a:r>
            <a:r>
              <a:rPr lang="en-US" sz="2400" i="1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 = 10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[3.65, 6.35] for </a:t>
            </a:r>
            <a:r>
              <a:rPr lang="en-US" sz="2400" i="1" dirty="0">
                <a:ea typeface="+mn-ea"/>
                <a:cs typeface="+mn-cs"/>
              </a:rPr>
              <a:t>n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= 25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[4.09, 5.91] </a:t>
            </a:r>
            <a:r>
              <a:rPr lang="en-US" sz="2400" dirty="0">
                <a:ea typeface="+mn-ea"/>
                <a:cs typeface="+mn-cs"/>
              </a:rPr>
              <a:t>for </a:t>
            </a:r>
            <a:r>
              <a:rPr lang="en-US" sz="2400" i="1" dirty="0">
                <a:ea typeface="+mn-ea"/>
                <a:cs typeface="+mn-cs"/>
              </a:rPr>
              <a:t>n</a:t>
            </a:r>
            <a:r>
              <a:rPr lang="en-US" sz="2400" dirty="0">
                <a:ea typeface="+mn-ea"/>
                <a:cs typeface="+mn-cs"/>
              </a:rPr>
              <a:t> = </a:t>
            </a:r>
            <a:r>
              <a:rPr lang="en-US" sz="2400" dirty="0" smtClean="0">
                <a:ea typeface="+mn-ea"/>
                <a:cs typeface="+mn-cs"/>
              </a:rPr>
              <a:t>100</a:t>
            </a:r>
            <a:endParaRPr lang="en-US" sz="2400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[4.76, 5.24] </a:t>
            </a:r>
            <a:r>
              <a:rPr lang="en-US" sz="2400" dirty="0">
                <a:ea typeface="+mn-ea"/>
                <a:cs typeface="+mn-cs"/>
              </a:rPr>
              <a:t>for </a:t>
            </a:r>
            <a:r>
              <a:rPr lang="en-US" sz="2400" i="1" dirty="0">
                <a:ea typeface="+mn-ea"/>
                <a:cs typeface="+mn-cs"/>
              </a:rPr>
              <a:t>n</a:t>
            </a:r>
            <a:r>
              <a:rPr lang="en-US" sz="2400" dirty="0">
                <a:ea typeface="+mn-ea"/>
                <a:cs typeface="+mn-cs"/>
              </a:rPr>
              <a:t> = </a:t>
            </a:r>
            <a:r>
              <a:rPr lang="en-US" sz="2400" dirty="0" smtClean="0">
                <a:ea typeface="+mn-ea"/>
                <a:cs typeface="+mn-cs"/>
              </a:rPr>
              <a:t>500</a:t>
            </a:r>
            <a:endParaRPr lang="en-US" sz="2400" dirty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As the sample size increases, the sampling error decreases.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6.4: Estimating Sampling Error Using the Empirical Rules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636912"/>
            <a:ext cx="4636427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sampling </a:t>
            </a:r>
            <a:r>
              <a:rPr lang="en-US" sz="2400" b="1" dirty="0"/>
              <a:t>distribution of the </a:t>
            </a:r>
            <a:r>
              <a:rPr lang="en-US" sz="2400" b="1" dirty="0" smtClean="0"/>
              <a:t>mean</a:t>
            </a:r>
            <a:r>
              <a:rPr lang="en-US" sz="2400" b="1" dirty="0"/>
              <a:t> </a:t>
            </a:r>
            <a:r>
              <a:rPr lang="en-US" sz="2400" dirty="0" smtClean="0"/>
              <a:t>is the distribution of the </a:t>
            </a:r>
            <a:r>
              <a:rPr lang="en-US" sz="2400" dirty="0"/>
              <a:t>means of all </a:t>
            </a:r>
            <a:r>
              <a:rPr lang="en-US" sz="2400" dirty="0" smtClean="0"/>
              <a:t>possible </a:t>
            </a:r>
            <a:r>
              <a:rPr lang="en-US" sz="2400" dirty="0"/>
              <a:t>samples of a fixed size</a:t>
            </a:r>
            <a:r>
              <a:rPr lang="en-US" sz="2400" i="1" dirty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from some </a:t>
            </a:r>
            <a:r>
              <a:rPr lang="en-US" sz="2400" dirty="0" smtClean="0"/>
              <a:t>population.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standard deviation of the sampling distribution of the </a:t>
            </a:r>
            <a:r>
              <a:rPr lang="en-US" sz="2400" dirty="0" smtClean="0"/>
              <a:t>mean is </a:t>
            </a:r>
            <a:r>
              <a:rPr lang="en-US" sz="2400" dirty="0"/>
              <a:t>called the </a:t>
            </a:r>
            <a:r>
              <a:rPr lang="en-US" sz="2400" b="1" dirty="0" smtClean="0"/>
              <a:t>standard error </a:t>
            </a:r>
            <a:r>
              <a:rPr lang="en-US" sz="2400" b="1" dirty="0"/>
              <a:t>of the </a:t>
            </a:r>
            <a:r>
              <a:rPr lang="en-US" sz="2400" b="1" dirty="0" smtClean="0"/>
              <a:t>mean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increases, the </a:t>
            </a:r>
            <a:r>
              <a:rPr lang="en-US" sz="2400" dirty="0" smtClean="0"/>
              <a:t>standard error decreases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Larger </a:t>
            </a:r>
            <a:r>
              <a:rPr lang="en-US" sz="2000" dirty="0"/>
              <a:t>sample sizes have less sampling </a:t>
            </a:r>
            <a:r>
              <a:rPr lang="en-US" sz="2000" dirty="0" smtClean="0"/>
              <a:t>error.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01008"/>
            <a:ext cx="8026400" cy="7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uniformly distributed population, we found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i="1" baseline="30000" dirty="0" smtClean="0">
                <a:latin typeface="Book Antiqua" pitchFamily="-72" charset="0"/>
              </a:rPr>
              <a:t>2</a:t>
            </a:r>
            <a:r>
              <a:rPr lang="en-US" dirty="0" smtClean="0">
                <a:latin typeface="Book Antiqua" pitchFamily="-72" charset="0"/>
              </a:rPr>
              <a:t> </a:t>
            </a:r>
            <a:r>
              <a:rPr lang="en-US" dirty="0" smtClean="0"/>
              <a:t>= 8.333 and, therefore, </a:t>
            </a:r>
            <a:r>
              <a:rPr lang="en-US" i="1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Book Antiqua" pitchFamily="-72" charset="0"/>
              </a:rPr>
              <a:t> </a:t>
            </a:r>
            <a:r>
              <a:rPr lang="en-US" dirty="0" smtClean="0"/>
              <a:t>= 2.89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6.5: Computing the Standard Error of the Mean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2492896"/>
            <a:ext cx="7313953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29000"/>
            <a:ext cx="4896544" cy="181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19663"/>
          </a:xfrm>
        </p:spPr>
        <p:txBody>
          <a:bodyPr>
            <a:normAutofit/>
          </a:bodyPr>
          <a:lstStyle/>
          <a:p>
            <a:pPr marL="10972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1. If the sample size is large enough, then the sampling distribution of the mean is: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- approximately normally distributed </a:t>
            </a:r>
            <a:r>
              <a:rPr lang="en-US" sz="2400" i="1" dirty="0" smtClean="0">
                <a:ea typeface="+mn-ea"/>
                <a:cs typeface="+mn-cs"/>
              </a:rPr>
              <a:t>regardless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>
                <a:ea typeface="+mn-ea"/>
                <a:cs typeface="+mn-cs"/>
              </a:rPr>
              <a:t> </a:t>
            </a:r>
            <a:r>
              <a:rPr lang="en-US" sz="2400" i="1" dirty="0" smtClean="0">
                <a:ea typeface="+mn-ea"/>
                <a:cs typeface="+mn-cs"/>
              </a:rPr>
              <a:t>     </a:t>
            </a:r>
            <a:r>
              <a:rPr lang="en-US" sz="2400" dirty="0" smtClean="0">
                <a:ea typeface="+mn-ea"/>
                <a:cs typeface="+mn-cs"/>
              </a:rPr>
              <a:t> of the distribution of the population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- has a mean equal to the population mean</a:t>
            </a:r>
            <a:endParaRPr lang="en-US" sz="2400" u="sng" dirty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2. If the population is normally distributed, then the sampling distribution is also normally distributed  for </a:t>
            </a:r>
            <a:r>
              <a:rPr lang="en-US" sz="2400" i="1" dirty="0" smtClean="0">
                <a:ea typeface="+mn-ea"/>
                <a:cs typeface="+mn-cs"/>
              </a:rPr>
              <a:t>any</a:t>
            </a:r>
            <a:r>
              <a:rPr lang="en-US" sz="2400" dirty="0" smtClean="0">
                <a:ea typeface="+mn-ea"/>
                <a:cs typeface="+mn-cs"/>
              </a:rPr>
              <a:t> sample size.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central limit theorem allows us to use the theory we learned </a:t>
            </a:r>
            <a:r>
              <a:rPr lang="en-US" sz="2000" dirty="0" smtClean="0"/>
              <a:t>about calculating </a:t>
            </a:r>
            <a:r>
              <a:rPr lang="en-US" sz="2000" dirty="0"/>
              <a:t>probabilities for normal distributions to draw conclusions about sample means.</a:t>
            </a:r>
            <a:endParaRPr lang="en-US" sz="2000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Central Limit Theorem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key to applying sampling distribution of the mean correctly is to understand </a:t>
            </a:r>
            <a:r>
              <a:rPr lang="en-US" dirty="0" smtClean="0"/>
              <a:t>whether the </a:t>
            </a:r>
            <a:r>
              <a:rPr lang="en-US" dirty="0"/>
              <a:t>probability that you wish to compute relates to an </a:t>
            </a:r>
            <a:r>
              <a:rPr lang="en-US" u="sng" dirty="0"/>
              <a:t>individual observation </a:t>
            </a:r>
            <a:r>
              <a:rPr lang="en-US" dirty="0"/>
              <a:t>or to </a:t>
            </a:r>
            <a:r>
              <a:rPr lang="en-US" dirty="0" smtClean="0"/>
              <a:t>the </a:t>
            </a:r>
            <a:r>
              <a:rPr lang="en-US" u="sng" dirty="0" smtClean="0"/>
              <a:t>mean </a:t>
            </a:r>
            <a:r>
              <a:rPr lang="en-US" u="sng" dirty="0"/>
              <a:t>of a sample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it relates to the mean of a sample, then you must use the </a:t>
            </a:r>
            <a:r>
              <a:rPr lang="en-US" dirty="0" smtClean="0"/>
              <a:t>sampling distribution </a:t>
            </a:r>
            <a:r>
              <a:rPr lang="en-US" dirty="0"/>
              <a:t>of the mean, whose standard deviation is the standard </a:t>
            </a:r>
            <a:r>
              <a:rPr lang="en-US" dirty="0" smtClean="0"/>
              <a:t>error, </a:t>
            </a:r>
            <a:r>
              <a:rPr lang="en-US" u="sng" dirty="0" smtClean="0"/>
              <a:t>not</a:t>
            </a:r>
            <a:r>
              <a:rPr lang="en-US" dirty="0" smtClean="0"/>
              <a:t> the standard deviation of the population.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the Sampling Distribution of the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141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The purchase order amounts for books on a publisher’s Web site is normally distributed with a mean of $36 and </a:t>
            </a:r>
            <a:r>
              <a:rPr lang="en-US" sz="2000" dirty="0" smtClean="0">
                <a:solidFill>
                  <a:srgbClr val="000000"/>
                </a:solidFill>
              </a:rPr>
              <a:t>a standard deviation of $8.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Find the probability that: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 smtClean="0"/>
              <a:t>   a) someone’s purchase amount exceeds $40.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 smtClean="0"/>
              <a:t>		Use the population standard deviation: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>   </a:t>
            </a:r>
            <a:r>
              <a:rPr lang="en-US" sz="1800" dirty="0" smtClean="0"/>
              <a:t>		</a:t>
            </a:r>
            <a:r>
              <a:rPr lang="en-US" sz="1800" i="1" dirty="0" smtClean="0"/>
              <a:t>P</a:t>
            </a:r>
            <a:r>
              <a:rPr lang="en-US" sz="1800" i="1" dirty="0"/>
              <a:t>(x</a:t>
            </a:r>
            <a:r>
              <a:rPr lang="en-US" sz="1800" dirty="0"/>
              <a:t> &gt; 40) = 1− NORM.DIST(40, 36, 8, </a:t>
            </a:r>
            <a:r>
              <a:rPr lang="en-US" sz="1800" dirty="0" smtClean="0"/>
              <a:t>TRUE) = </a:t>
            </a:r>
            <a:r>
              <a:rPr lang="en-US" sz="1800" dirty="0"/>
              <a:t>0.3085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endParaRPr lang="en-US" sz="2000" dirty="0"/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 smtClean="0"/>
              <a:t>	b) the </a:t>
            </a:r>
            <a:r>
              <a:rPr lang="en-US" sz="2000" u="sng" dirty="0" smtClean="0"/>
              <a:t>mean</a:t>
            </a:r>
            <a:r>
              <a:rPr lang="en-US" sz="2000" dirty="0" smtClean="0"/>
              <a:t> purchase amount for 16 customers exceeds $40.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 smtClean="0"/>
              <a:t>  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 smtClean="0"/>
              <a:t>		Use the standard error of the mean:</a:t>
            </a: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800" i="1" dirty="0" smtClean="0"/>
              <a:t>  	 P</a:t>
            </a:r>
            <a:r>
              <a:rPr lang="en-US" sz="1800" i="1" dirty="0"/>
              <a:t>(x</a:t>
            </a:r>
            <a:r>
              <a:rPr lang="en-US" sz="1800" dirty="0"/>
              <a:t> &gt; 40) = 1− NORM.DIST(40, 36, 2, </a:t>
            </a:r>
            <a:r>
              <a:rPr lang="en-US" sz="1800" dirty="0" smtClean="0"/>
              <a:t>TRUE) = </a:t>
            </a:r>
            <a:r>
              <a:rPr lang="en-US" sz="1800" dirty="0"/>
              <a:t>0.0228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 3" pitchFamily="-72" charset="2"/>
              <a:buNone/>
            </a:pP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6.6: Using the Standard Error in Probability Calculations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15862" y="3908786"/>
            <a:ext cx="504056" cy="50405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27984" y="5613510"/>
            <a:ext cx="504056" cy="50405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84166"/>
          </a:xfrm>
        </p:spPr>
        <p:txBody>
          <a:bodyPr/>
          <a:lstStyle/>
          <a:p>
            <a:r>
              <a:rPr lang="en-US" sz="2400" dirty="0"/>
              <a:t> An </a:t>
            </a:r>
            <a:r>
              <a:rPr lang="en-US" sz="2400" b="1" dirty="0"/>
              <a:t>interval </a:t>
            </a:r>
            <a:r>
              <a:rPr lang="en-US" sz="2400" b="1" dirty="0" smtClean="0"/>
              <a:t>estimate </a:t>
            </a:r>
            <a:r>
              <a:rPr lang="en-US" sz="2400" dirty="0" smtClean="0"/>
              <a:t>provides </a:t>
            </a:r>
            <a:r>
              <a:rPr lang="en-US" sz="2400" dirty="0"/>
              <a:t>a range for a population characteristic based on a sample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Intervals </a:t>
            </a:r>
            <a:r>
              <a:rPr lang="en-US" sz="2000" dirty="0"/>
              <a:t>specify a range of plausible values for the characteristic of </a:t>
            </a:r>
            <a:r>
              <a:rPr lang="en-US" sz="2000" dirty="0" smtClean="0"/>
              <a:t>interest and </a:t>
            </a:r>
            <a:r>
              <a:rPr lang="en-US" sz="2000" dirty="0"/>
              <a:t>a way of assessing “how plausible” they are. </a:t>
            </a:r>
            <a:endParaRPr lang="en-US" sz="2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general, a 100(1 - </a:t>
            </a:r>
            <a:r>
              <a:rPr lang="en-US" sz="2400" i="1" dirty="0">
                <a:latin typeface="Symbol" charset="2"/>
                <a:cs typeface="Symbol" charset="2"/>
              </a:rPr>
              <a:t>a</a:t>
            </a:r>
            <a:r>
              <a:rPr lang="en-US" sz="2400" dirty="0"/>
              <a:t>)% </a:t>
            </a:r>
            <a:r>
              <a:rPr lang="en-US" sz="2400" b="1" dirty="0" smtClean="0"/>
              <a:t>probability interval </a:t>
            </a:r>
            <a:r>
              <a:rPr lang="en-US" sz="2400" dirty="0" smtClean="0"/>
              <a:t>is </a:t>
            </a:r>
            <a:r>
              <a:rPr lang="en-US" sz="2400" dirty="0"/>
              <a:t>any interval [</a:t>
            </a:r>
            <a:r>
              <a:rPr lang="en-US" sz="2400" i="1" dirty="0"/>
              <a:t>A, </a:t>
            </a:r>
            <a:r>
              <a:rPr lang="en-US" sz="2400" i="1" dirty="0" smtClean="0"/>
              <a:t>B</a:t>
            </a:r>
            <a:r>
              <a:rPr lang="en-US" sz="2400" dirty="0" smtClean="0"/>
              <a:t>] </a:t>
            </a:r>
            <a:r>
              <a:rPr lang="en-US" sz="2400" dirty="0"/>
              <a:t>such that the probability of falling between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B</a:t>
            </a:r>
            <a:r>
              <a:rPr lang="en-US" sz="2400" dirty="0" smtClean="0"/>
              <a:t> is 1 </a:t>
            </a:r>
            <a:r>
              <a:rPr lang="en-US" sz="2400" dirty="0"/>
              <a:t>- </a:t>
            </a:r>
            <a:r>
              <a:rPr lang="en-US" sz="2400" i="1" dirty="0">
                <a:latin typeface="Symbol" charset="2"/>
                <a:cs typeface="Symbol" charset="2"/>
              </a:rPr>
              <a:t>a</a:t>
            </a:r>
            <a:r>
              <a:rPr lang="en-US" sz="2400" dirty="0"/>
              <a:t>.  </a:t>
            </a:r>
            <a:endParaRPr lang="en-US" sz="2400" dirty="0" smtClean="0"/>
          </a:p>
          <a:p>
            <a:pPr lvl="1"/>
            <a:r>
              <a:rPr lang="en-US" sz="2000" dirty="0" smtClean="0"/>
              <a:t>Probability </a:t>
            </a:r>
            <a:r>
              <a:rPr lang="en-US" sz="2000" dirty="0"/>
              <a:t>intervals are often centered on the mean or median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Example: in a </a:t>
            </a:r>
            <a:r>
              <a:rPr lang="en-US" sz="2000" dirty="0"/>
              <a:t>normal distribution, the mean plus or minus 1 standard deviation describes an </a:t>
            </a:r>
            <a:r>
              <a:rPr lang="en-US" sz="2000" dirty="0" smtClean="0"/>
              <a:t>approximate 68</a:t>
            </a:r>
            <a:r>
              <a:rPr lang="en-US" sz="2000" dirty="0"/>
              <a:t>% probability interval around the mean.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71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Gallup poll might report that 56% of voters support a certain candidate with a margin of error of ± 3%.</a:t>
            </a:r>
          </a:p>
          <a:p>
            <a:pPr lvl="1"/>
            <a:r>
              <a:rPr lang="en-US" dirty="0" smtClean="0"/>
              <a:t>We would have a lot of confidence that the candidate would win since the interval estimate is [53%, 59%]</a:t>
            </a:r>
          </a:p>
          <a:p>
            <a:r>
              <a:rPr lang="en-US" dirty="0" smtClean="0"/>
              <a:t>Suppose the poll reported a 52% level of support with a ± 4% margin of error. </a:t>
            </a:r>
          </a:p>
          <a:p>
            <a:pPr lvl="1"/>
            <a:r>
              <a:rPr lang="en-US" dirty="0" smtClean="0"/>
              <a:t>We would be less confident in predicting a win for the candidate since the interval estimate is [48%, 56%].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6.7: Interval Estimates in the News 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Sampling is the foundation of statistical analysis.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ea typeface="+mn-ea"/>
                <a:cs typeface="+mn-cs"/>
              </a:rPr>
              <a:t>Sampling plan </a:t>
            </a:r>
            <a:r>
              <a:rPr lang="en-US" sz="2400" dirty="0" smtClean="0">
                <a:ea typeface="+mn-ea"/>
                <a:cs typeface="+mn-cs"/>
              </a:rPr>
              <a:t>- a description of the approach that is used to obtain samples from a population prior to any data collection activity.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A sampling plan states: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- its objectives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- target population</a:t>
            </a:r>
          </a:p>
          <a:p>
            <a:pPr marL="571500" indent="-461963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- population frame (the list from which the sample is   selected)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- operational procedures for collecting data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- statistical tools for data analysis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Statistical Sampling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77200" cy="4525962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confidence interval </a:t>
            </a:r>
            <a:r>
              <a:rPr lang="en-US" sz="2400" dirty="0"/>
              <a:t>is a range of values between which the value of the population </a:t>
            </a:r>
            <a:r>
              <a:rPr lang="en-US" sz="2400" dirty="0" smtClean="0"/>
              <a:t>parameter is </a:t>
            </a:r>
            <a:r>
              <a:rPr lang="en-US" sz="2400" dirty="0"/>
              <a:t>believed to be, along with a probability that the interval correctly estimates </a:t>
            </a:r>
            <a:r>
              <a:rPr lang="en-US" sz="2400" dirty="0" smtClean="0"/>
              <a:t>the true </a:t>
            </a:r>
            <a:r>
              <a:rPr lang="en-US" sz="2400" dirty="0"/>
              <a:t>(unknown) population parameter.</a:t>
            </a:r>
            <a:endParaRPr lang="en-US" sz="24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probability is called the </a:t>
            </a:r>
            <a:r>
              <a:rPr lang="en-US" sz="2000" b="1" dirty="0"/>
              <a:t>level of </a:t>
            </a:r>
            <a:r>
              <a:rPr lang="en-US" sz="2000" b="1" dirty="0" smtClean="0"/>
              <a:t>confidence</a:t>
            </a:r>
            <a:r>
              <a:rPr lang="en-US" sz="2000" dirty="0" smtClean="0"/>
              <a:t>, denoted by </a:t>
            </a:r>
            <a:r>
              <a:rPr lang="en-US" sz="2000" dirty="0"/>
              <a:t>1 - </a:t>
            </a:r>
            <a:r>
              <a:rPr lang="en-US" sz="2000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, </a:t>
            </a:r>
            <a:r>
              <a:rPr lang="en-US" sz="2000" dirty="0" smtClean="0"/>
              <a:t>where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is a number between 0 and 1.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level of confidence is </a:t>
            </a:r>
            <a:r>
              <a:rPr lang="en-US" sz="2000" dirty="0" smtClean="0"/>
              <a:t>usually expressed </a:t>
            </a:r>
            <a:r>
              <a:rPr lang="en-US" sz="2000" dirty="0"/>
              <a:t>as a percent; common values are 90%, 95%, or 99%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For a 95% confidence interval, if </a:t>
            </a:r>
            <a:r>
              <a:rPr lang="en-US" sz="2400" dirty="0"/>
              <a:t>we chose 100 different samples, leading to 100 different interval estimates, we would </a:t>
            </a:r>
            <a:r>
              <a:rPr lang="en-US" sz="2400" dirty="0" smtClean="0"/>
              <a:t>expect that </a:t>
            </a:r>
            <a:r>
              <a:rPr lang="en-US" sz="2400" dirty="0"/>
              <a:t>95% of </a:t>
            </a:r>
            <a:r>
              <a:rPr lang="en-US" sz="2400" dirty="0" smtClean="0"/>
              <a:t>them would </a:t>
            </a:r>
            <a:r>
              <a:rPr lang="en-US" sz="2400" dirty="0"/>
              <a:t>contain the true population mean.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410400" cy="47895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Sample mean ± margin of error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Margin of error is: ± </a:t>
            </a:r>
            <a:r>
              <a:rPr lang="en-US" sz="2400" i="1" dirty="0" smtClean="0">
                <a:ea typeface="+mn-ea"/>
                <a:cs typeface="+mn-cs"/>
              </a:rPr>
              <a:t>z</a:t>
            </a:r>
            <a:r>
              <a:rPr lang="el-GR" sz="2400" i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4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sz="2400" baseline="-250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(standard error) 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</a:rPr>
              <a:t>z</a:t>
            </a:r>
            <a:r>
              <a:rPr lang="el-GR" sz="2000" i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sz="2000" baseline="-25000" dirty="0"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is the value of the standard normal random variable for an upper tail area of </a:t>
            </a:r>
            <a:r>
              <a:rPr lang="el-GR" sz="2000" i="1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(or a lower tail area of 1 − </a:t>
            </a:r>
            <a:r>
              <a:rPr lang="el-GR" sz="20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sz="2000" dirty="0" smtClean="0">
                <a:ea typeface="+mn-ea"/>
              </a:rPr>
              <a:t>).</a:t>
            </a:r>
          </a:p>
          <a:p>
            <a:pPr lvl="1"/>
            <a:r>
              <a:rPr lang="en-US" sz="2000" i="1" dirty="0"/>
              <a:t>z</a:t>
            </a:r>
            <a:r>
              <a:rPr lang="el-GR" sz="2000" i="1" baseline="-25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2000" baseline="-25000" dirty="0"/>
              <a:t> </a:t>
            </a:r>
            <a:r>
              <a:rPr lang="en-US" sz="2000" dirty="0" smtClean="0"/>
              <a:t>is computed as =NORM.S.INV</a:t>
            </a:r>
            <a:r>
              <a:rPr lang="en-US" sz="2000" dirty="0"/>
              <a:t>(1 </a:t>
            </a:r>
            <a:r>
              <a:rPr lang="en-US" sz="2000" dirty="0" smtClean="0"/>
              <a:t>– </a:t>
            </a:r>
            <a:r>
              <a:rPr lang="en-US" sz="2000" i="1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/2)</a:t>
            </a:r>
            <a:endParaRPr lang="en-US" sz="2000" dirty="0"/>
          </a:p>
          <a:p>
            <a:pPr lvl="1"/>
            <a:r>
              <a:rPr lang="en-US" sz="2000" dirty="0" smtClean="0"/>
              <a:t>Example: </a:t>
            </a:r>
            <a:r>
              <a:rPr lang="en-US" sz="2000" dirty="0"/>
              <a:t>if </a:t>
            </a:r>
            <a:r>
              <a:rPr lang="en-US" sz="2000" i="1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 = 0.05  (for a 95% </a:t>
            </a:r>
            <a:r>
              <a:rPr lang="en-US" sz="2000" dirty="0" smtClean="0"/>
              <a:t>confidence interval</a:t>
            </a:r>
            <a:r>
              <a:rPr lang="en-US" sz="2000" dirty="0"/>
              <a:t>), then </a:t>
            </a:r>
            <a:r>
              <a:rPr lang="en-US" sz="2000" dirty="0" smtClean="0"/>
              <a:t>NORM.S.INV(0.975) </a:t>
            </a:r>
            <a:r>
              <a:rPr lang="en-US" sz="2000" dirty="0"/>
              <a:t>= 1.96;  </a:t>
            </a:r>
            <a:endParaRPr lang="en-US" sz="2000" dirty="0" smtClean="0"/>
          </a:p>
          <a:p>
            <a:pPr lvl="1"/>
            <a:r>
              <a:rPr lang="en-US" sz="2000" dirty="0" smtClean="0"/>
              <a:t>Example: if </a:t>
            </a:r>
            <a:r>
              <a:rPr lang="en-US" sz="2000" i="1" dirty="0">
                <a:latin typeface="Symbol" charset="2"/>
                <a:cs typeface="Symbol" charset="2"/>
              </a:rPr>
              <a:t>a</a:t>
            </a:r>
            <a:r>
              <a:rPr lang="en-US" sz="2000" dirty="0"/>
              <a:t> = 0.10  (for a 90% confidence interval)</a:t>
            </a:r>
            <a:r>
              <a:rPr lang="en-US" sz="2000" dirty="0" smtClean="0"/>
              <a:t>, then NORM.S.INV(0.95) </a:t>
            </a:r>
            <a:r>
              <a:rPr lang="en-US" sz="2000" dirty="0"/>
              <a:t>= 1.645,</a:t>
            </a:r>
            <a:endParaRPr lang="en-US" sz="2000" dirty="0" smtClean="0">
              <a:ea typeface="+mn-ea"/>
              <a:cs typeface="+mn-cs"/>
            </a:endParaRPr>
          </a:p>
          <a:p>
            <a:r>
              <a:rPr lang="en-US" sz="2000" dirty="0" smtClean="0"/>
              <a:t>The margin of error can also be computed by </a:t>
            </a:r>
            <a:r>
              <a:rPr lang="en-US" sz="2000" dirty="0" smtClean="0">
                <a:solidFill>
                  <a:schemeClr val="accent4"/>
                </a:solidFill>
              </a:rPr>
              <a:t>=CONFIDENCE.NORM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i="1" dirty="0">
                <a:solidFill>
                  <a:schemeClr val="accent4"/>
                </a:solidFill>
              </a:rPr>
              <a:t>alpha</a:t>
            </a:r>
            <a:r>
              <a:rPr lang="en-US" sz="2000" i="1" dirty="0" smtClean="0">
                <a:solidFill>
                  <a:schemeClr val="accent4"/>
                </a:solidFill>
              </a:rPr>
              <a:t>, </a:t>
            </a:r>
            <a:r>
              <a:rPr lang="en-US" sz="2000" i="1" dirty="0" err="1" smtClean="0">
                <a:solidFill>
                  <a:schemeClr val="accent4"/>
                </a:solidFill>
              </a:rPr>
              <a:t>standard_deviation</a:t>
            </a:r>
            <a:r>
              <a:rPr lang="en-US" sz="2000" i="1" dirty="0">
                <a:solidFill>
                  <a:schemeClr val="accent4"/>
                </a:solidFill>
              </a:rPr>
              <a:t>, </a:t>
            </a:r>
            <a:r>
              <a:rPr lang="en-US" sz="2000" i="1" dirty="0" smtClean="0">
                <a:solidFill>
                  <a:schemeClr val="accent4"/>
                </a:solidFill>
              </a:rPr>
              <a:t>size</a:t>
            </a:r>
            <a:r>
              <a:rPr lang="en-US" sz="2000" dirty="0" smtClean="0">
                <a:solidFill>
                  <a:schemeClr val="accent4"/>
                </a:solidFill>
              </a:rPr>
              <a:t>)</a:t>
            </a:r>
            <a:r>
              <a:rPr lang="en-US" sz="2000" dirty="0"/>
              <a:t>.</a:t>
            </a:r>
            <a:endParaRPr lang="en-US" sz="20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 for the Mean with Known Population Standard Deviation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8453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production process fills bottles of liquid detergent.  The standard deviation in filling volumes is constant at 15 </a:t>
            </a:r>
            <a:r>
              <a:rPr lang="en-US" sz="2400" dirty="0" err="1" smtClean="0"/>
              <a:t>mls</a:t>
            </a:r>
            <a:r>
              <a:rPr lang="en-US" sz="2400" dirty="0" smtClean="0"/>
              <a:t>. A sample of 25 bottles revealed a mean filling volume of 796 </a:t>
            </a:r>
            <a:r>
              <a:rPr lang="en-US" sz="2400" dirty="0" err="1" smtClean="0"/>
              <a:t>mls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95% confidence interval estimate of the mean filling volume for the population 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6.8: Computing a Confidence Interval with a Known Standard Deviation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005064"/>
            <a:ext cx="5693664" cy="103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worksheet </a:t>
            </a:r>
            <a:r>
              <a:rPr lang="en-US" sz="2400" i="1" dirty="0"/>
              <a:t>Population Mean Sigma Known </a:t>
            </a:r>
            <a:r>
              <a:rPr lang="en-US" sz="2400" dirty="0"/>
              <a:t>in </a:t>
            </a:r>
            <a:r>
              <a:rPr lang="en-US" sz="2400" dirty="0" smtClean="0"/>
              <a:t>the Excel </a:t>
            </a:r>
            <a:r>
              <a:rPr lang="en-US" sz="2400" dirty="0"/>
              <a:t>workbook </a:t>
            </a:r>
            <a:r>
              <a:rPr lang="en-US" sz="2400" i="1" dirty="0"/>
              <a:t>Confidence Intervals </a:t>
            </a:r>
            <a:r>
              <a:rPr lang="en-US" sz="2400" dirty="0"/>
              <a:t>computes this </a:t>
            </a:r>
            <a:r>
              <a:rPr lang="en-US" sz="2400" dirty="0" smtClean="0"/>
              <a:t>interval using </a:t>
            </a:r>
            <a:r>
              <a:rPr lang="en-US" sz="2400" dirty="0"/>
              <a:t>the CONFIDENCE.NORM function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Excel Workbook for Confidence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6.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780928"/>
            <a:ext cx="700162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</a:t>
            </a:r>
            <a:r>
              <a:rPr lang="en-US" sz="2400" dirty="0"/>
              <a:t>the level of confidence, 1 - </a:t>
            </a:r>
            <a:r>
              <a:rPr lang="en-US" sz="2400" i="1" dirty="0">
                <a:latin typeface="Symbol" charset="2"/>
                <a:cs typeface="Symbol" charset="2"/>
              </a:rPr>
              <a:t>a</a:t>
            </a:r>
            <a:r>
              <a:rPr lang="en-US" sz="2400" dirty="0"/>
              <a:t>, </a:t>
            </a:r>
            <a:r>
              <a:rPr lang="en-US" sz="2400" dirty="0" smtClean="0"/>
              <a:t>decreases</a:t>
            </a:r>
            <a:r>
              <a:rPr lang="en-US" sz="2400" dirty="0"/>
              <a:t>,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sz="2400" baseline="-25000" dirty="0" smtClean="0"/>
              <a:t>/2  </a:t>
            </a:r>
            <a:r>
              <a:rPr lang="en-US" sz="2400" dirty="0"/>
              <a:t>decreases, and the confidence </a:t>
            </a:r>
            <a:r>
              <a:rPr lang="en-US" sz="2400" dirty="0" smtClean="0"/>
              <a:t>interval becomes </a:t>
            </a:r>
            <a:r>
              <a:rPr lang="en-US" sz="2400" dirty="0"/>
              <a:t>narrower. </a:t>
            </a:r>
            <a:endParaRPr lang="en-US" sz="24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example, a 90% confidence interval will be narrower than </a:t>
            </a:r>
            <a:r>
              <a:rPr lang="en-US" sz="2000" dirty="0" smtClean="0"/>
              <a:t>a 95</a:t>
            </a:r>
            <a:r>
              <a:rPr lang="en-US" sz="2000" dirty="0"/>
              <a:t>% confidence interval. Similarly, a 99% confidence interval will be wider than a 95</a:t>
            </a:r>
            <a:r>
              <a:rPr lang="en-US" sz="2000" dirty="0" smtClean="0"/>
              <a:t>% confidence </a:t>
            </a:r>
            <a:r>
              <a:rPr lang="en-US" sz="2000" dirty="0"/>
              <a:t>interval. </a:t>
            </a:r>
            <a:endParaRPr lang="en-US" sz="2000" dirty="0" smtClean="0"/>
          </a:p>
          <a:p>
            <a:r>
              <a:rPr lang="en-US" sz="2400" dirty="0" smtClean="0"/>
              <a:t>Essentially</a:t>
            </a:r>
            <a:r>
              <a:rPr lang="en-US" sz="2400" dirty="0"/>
              <a:t>, you must trade off a higher level of accuracy with the </a:t>
            </a:r>
            <a:r>
              <a:rPr lang="en-US" sz="2400" dirty="0" smtClean="0"/>
              <a:t>risk that </a:t>
            </a:r>
            <a:r>
              <a:rPr lang="en-US" sz="2400" dirty="0"/>
              <a:t>the confidence interval does not contain the true </a:t>
            </a:r>
            <a:r>
              <a:rPr lang="en-US" sz="2400" dirty="0" smtClean="0"/>
              <a:t>mean.</a:t>
            </a:r>
          </a:p>
          <a:p>
            <a:pPr lvl="1"/>
            <a:r>
              <a:rPr lang="en-US" sz="2000" dirty="0" smtClean="0"/>
              <a:t>To reduce </a:t>
            </a:r>
            <a:r>
              <a:rPr lang="en-US" sz="2000" dirty="0"/>
              <a:t>the risk, you should consider increasing the sample size.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26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t-</a:t>
            </a:r>
            <a:r>
              <a:rPr lang="en-US" sz="2400" dirty="0"/>
              <a:t>distribution is </a:t>
            </a:r>
            <a:r>
              <a:rPr lang="en-US" sz="2400" dirty="0" smtClean="0"/>
              <a:t>a </a:t>
            </a:r>
            <a:r>
              <a:rPr lang="en-US" sz="2400" dirty="0"/>
              <a:t>family of probability </a:t>
            </a:r>
            <a:r>
              <a:rPr lang="en-US" sz="2400" dirty="0" smtClean="0"/>
              <a:t>distributions with </a:t>
            </a:r>
            <a:r>
              <a:rPr lang="en-US" sz="2400" dirty="0"/>
              <a:t>a shape similar to the standard normal distribution. Different </a:t>
            </a:r>
            <a:r>
              <a:rPr lang="en-US" sz="2400" dirty="0" smtClean="0"/>
              <a:t>t-distributions are </a:t>
            </a:r>
            <a:r>
              <a:rPr lang="en-US" sz="2400" dirty="0"/>
              <a:t>distinguished by an additional parameter, </a:t>
            </a:r>
            <a:r>
              <a:rPr lang="en-US" sz="2400" b="1" dirty="0"/>
              <a:t>degrees of freedom (</a:t>
            </a:r>
            <a:r>
              <a:rPr lang="en-US" sz="2400" b="1" dirty="0" err="1"/>
              <a:t>df</a:t>
            </a:r>
            <a:r>
              <a:rPr lang="en-US" sz="2400" b="1" dirty="0" smtClean="0"/>
              <a:t>)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/>
              <a:t>the </a:t>
            </a:r>
            <a:r>
              <a:rPr lang="en-US" sz="2000" dirty="0" smtClean="0"/>
              <a:t>number of </a:t>
            </a:r>
            <a:r>
              <a:rPr lang="en-US" sz="2000" dirty="0"/>
              <a:t>degrees of freedom increases, the </a:t>
            </a:r>
            <a:r>
              <a:rPr lang="en-US" sz="2000" dirty="0" smtClean="0"/>
              <a:t>t-</a:t>
            </a:r>
            <a:r>
              <a:rPr lang="en-US" sz="2000" dirty="0"/>
              <a:t>distribution converges to the standard </a:t>
            </a:r>
            <a:r>
              <a:rPr lang="en-US" sz="2000" dirty="0" smtClean="0"/>
              <a:t>normal distribution</a:t>
            </a:r>
            <a:endParaRPr lang="en-US" sz="2000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t-Distribution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717032"/>
            <a:ext cx="562682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4571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where </a:t>
            </a:r>
            <a:r>
              <a:rPr lang="en-US" sz="2400" i="1" dirty="0" smtClean="0">
                <a:ea typeface="+mn-ea"/>
                <a:cs typeface="+mn-cs"/>
              </a:rPr>
              <a:t>t</a:t>
            </a:r>
            <a:r>
              <a:rPr lang="el-GR" sz="2400" i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4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lang="en-US" sz="2400" baseline="-25000" dirty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</a:rPr>
              <a:t>is the value of the </a:t>
            </a:r>
            <a:r>
              <a:rPr lang="en-US" sz="2400" i="1" dirty="0" smtClean="0">
                <a:ea typeface="+mn-ea"/>
                <a:cs typeface="+mn-cs"/>
              </a:rPr>
              <a:t>t</a:t>
            </a:r>
            <a:r>
              <a:rPr lang="en-US" sz="2400" dirty="0" smtClean="0">
                <a:ea typeface="+mn-ea"/>
                <a:cs typeface="+mn-cs"/>
              </a:rPr>
              <a:t>-distribution with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   df</a:t>
            </a:r>
            <a:r>
              <a:rPr lang="en-US" sz="2400" dirty="0" smtClean="0">
                <a:ea typeface="+mn-ea"/>
                <a:cs typeface="+mn-cs"/>
              </a:rPr>
              <a:t> = </a:t>
            </a:r>
            <a:r>
              <a:rPr lang="en-US" sz="2400" i="1" dirty="0" smtClean="0">
                <a:ea typeface="+mn-ea"/>
                <a:cs typeface="+mn-cs"/>
              </a:rPr>
              <a:t>n </a:t>
            </a:r>
            <a:r>
              <a:rPr lang="en-US" sz="2400" dirty="0">
                <a:ea typeface="+mn-ea"/>
                <a:cs typeface="+mn-cs"/>
              </a:rPr>
              <a:t>− </a:t>
            </a:r>
            <a:r>
              <a:rPr lang="en-US" sz="2400" dirty="0" smtClean="0">
                <a:ea typeface="+mn-ea"/>
                <a:cs typeface="+mn-cs"/>
              </a:rPr>
              <a:t>1 for </a:t>
            </a:r>
            <a:r>
              <a:rPr lang="en-US" sz="2400" dirty="0">
                <a:ea typeface="+mn-ea"/>
                <a:cs typeface="+mn-cs"/>
              </a:rPr>
              <a:t>an upper tail area of </a:t>
            </a:r>
            <a:r>
              <a:rPr lang="el-GR" sz="2400" i="1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/2.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t</a:t>
            </a:r>
            <a:r>
              <a:rPr lang="en-US" sz="2400" dirty="0" smtClean="0">
                <a:ea typeface="+mn-ea"/>
                <a:cs typeface="+mn-cs"/>
              </a:rPr>
              <a:t> values are found </a:t>
            </a:r>
            <a:r>
              <a:rPr lang="en-US" sz="2400" dirty="0">
                <a:ea typeface="+mn-ea"/>
                <a:cs typeface="+mn-cs"/>
              </a:rPr>
              <a:t>in Table 2 of Appendix </a:t>
            </a:r>
            <a:r>
              <a:rPr lang="en-US" sz="2400" dirty="0" smtClean="0">
                <a:ea typeface="+mn-ea"/>
                <a:cs typeface="+mn-cs"/>
              </a:rPr>
              <a:t>A or with the Excel function</a:t>
            </a:r>
            <a:r>
              <a:rPr lang="fi-FI" sz="2400" dirty="0" smtClean="0"/>
              <a:t> T.INV</a:t>
            </a:r>
            <a:r>
              <a:rPr lang="fi-FI" sz="2400" dirty="0"/>
              <a:t>(1 </a:t>
            </a:r>
            <a:r>
              <a:rPr lang="fi-FI" sz="2400" dirty="0" smtClean="0"/>
              <a:t>– </a:t>
            </a:r>
            <a:r>
              <a:rPr lang="fi-FI" sz="2400" i="1" dirty="0" smtClean="0">
                <a:latin typeface="Symbol" charset="2"/>
                <a:cs typeface="Symbol" charset="2"/>
              </a:rPr>
              <a:t>a</a:t>
            </a:r>
            <a:r>
              <a:rPr lang="fi-FI" sz="2400" dirty="0" smtClean="0"/>
              <a:t>/2</a:t>
            </a:r>
            <a:r>
              <a:rPr lang="fi-FI" sz="2400" dirty="0"/>
              <a:t>, n </a:t>
            </a:r>
            <a:r>
              <a:rPr lang="fi-FI" sz="2400" dirty="0" smtClean="0"/>
              <a:t>– </a:t>
            </a:r>
            <a:r>
              <a:rPr lang="fi-FI" sz="2400" dirty="0"/>
              <a:t>1</a:t>
            </a:r>
            <a:r>
              <a:rPr lang="fi-FI" sz="2400" dirty="0" smtClean="0"/>
              <a:t>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The Excel function </a:t>
            </a:r>
          </a:p>
          <a:p>
            <a:pPr marL="347663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39639D"/>
                </a:solidFill>
              </a:rPr>
              <a:t>=CONFIDENCE.T</a:t>
            </a:r>
            <a:r>
              <a:rPr lang="en-US" sz="2400" dirty="0">
                <a:solidFill>
                  <a:srgbClr val="39639D"/>
                </a:solidFill>
              </a:rPr>
              <a:t>(</a:t>
            </a:r>
            <a:r>
              <a:rPr lang="en-US" sz="2400" i="1" dirty="0">
                <a:solidFill>
                  <a:srgbClr val="39639D"/>
                </a:solidFill>
              </a:rPr>
              <a:t>alpha, </a:t>
            </a:r>
            <a:r>
              <a:rPr lang="en-US" sz="2400" i="1" dirty="0" err="1">
                <a:solidFill>
                  <a:srgbClr val="39639D"/>
                </a:solidFill>
              </a:rPr>
              <a:t>standard_deviation</a:t>
            </a:r>
            <a:r>
              <a:rPr lang="en-US" sz="2400" i="1" dirty="0">
                <a:solidFill>
                  <a:srgbClr val="39639D"/>
                </a:solidFill>
              </a:rPr>
              <a:t>, </a:t>
            </a:r>
            <a:r>
              <a:rPr lang="en-US" sz="2400" i="1" dirty="0" smtClean="0">
                <a:solidFill>
                  <a:srgbClr val="39639D"/>
                </a:solidFill>
              </a:rPr>
              <a:t>size</a:t>
            </a:r>
            <a:r>
              <a:rPr lang="en-US" sz="2400" dirty="0" smtClean="0">
                <a:solidFill>
                  <a:srgbClr val="39639D"/>
                </a:solidFill>
              </a:rPr>
              <a:t>) </a:t>
            </a:r>
          </a:p>
          <a:p>
            <a:pPr marL="347663" indent="0" fontAlgn="auto">
              <a:spcAft>
                <a:spcPts val="0"/>
              </a:spcAft>
              <a:buNone/>
              <a:defRPr/>
            </a:pPr>
            <a:r>
              <a:rPr lang="en-US" sz="2400" dirty="0" smtClean="0"/>
              <a:t>can </a:t>
            </a:r>
            <a:r>
              <a:rPr lang="en-US" sz="2400" dirty="0"/>
              <a:t>be used to </a:t>
            </a:r>
            <a:r>
              <a:rPr lang="en-US" sz="2400" dirty="0" smtClean="0"/>
              <a:t>compute the margin of error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 for the Mean with Unknown Population Standard Deviation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1628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04825" y="1484784"/>
            <a:ext cx="8229600" cy="4323879"/>
          </a:xfrm>
        </p:spPr>
        <p:txBody>
          <a:bodyPr/>
          <a:lstStyle/>
          <a:p>
            <a:r>
              <a:rPr lang="en-US" sz="2000" dirty="0" smtClean="0"/>
              <a:t>Excel file </a:t>
            </a:r>
            <a:r>
              <a:rPr lang="en-US" sz="2000" i="1" dirty="0" smtClean="0"/>
              <a:t>Credit Approval Decisions. </a:t>
            </a:r>
            <a:r>
              <a:rPr lang="en-US" sz="2000" dirty="0" smtClean="0"/>
              <a:t>Find a 95% confidence interval estimate of the mean revolving balance of homeowner applicants (first, sort the data by homeowner). </a:t>
            </a:r>
          </a:p>
          <a:p>
            <a:r>
              <a:rPr lang="en-US" sz="2000" dirty="0" smtClean="0"/>
              <a:t>Sample mean = $12,630.37; </a:t>
            </a:r>
            <a:r>
              <a:rPr lang="en-US" sz="2000" i="1" dirty="0" smtClean="0"/>
              <a:t>s</a:t>
            </a:r>
            <a:r>
              <a:rPr lang="en-US" sz="2000" dirty="0" smtClean="0"/>
              <a:t> = $5393.38; standard error = $1037.96; t</a:t>
            </a:r>
            <a:r>
              <a:rPr lang="en-US" sz="2000" baseline="-25000" dirty="0" smtClean="0"/>
              <a:t>0.025, 26</a:t>
            </a:r>
            <a:r>
              <a:rPr lang="en-US" sz="2000" dirty="0" smtClean="0"/>
              <a:t> = 2.056.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6.9: Computing a Confidence Interval with Unknown Standard Deviation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00506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12,630.37 ± 2.056(5393.38/√27)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6370712" cy="621258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05064"/>
            <a:ext cx="3839534" cy="186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Confidence Interval for a Proportion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19256" cy="454015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unbiased estimator of a population </a:t>
            </a:r>
            <a:r>
              <a:rPr lang="en-US" dirty="0" smtClean="0"/>
              <a:t>proportion 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(</a:t>
            </a:r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the number pi = 3.14159 …) is the statistic </a:t>
            </a:r>
            <a:r>
              <a:rPr lang="en-US" i="1" dirty="0"/>
              <a:t>pˆ </a:t>
            </a:r>
            <a:r>
              <a:rPr lang="en-US" i="1" dirty="0" smtClean="0"/>
              <a:t>= </a:t>
            </a:r>
            <a:r>
              <a:rPr lang="en-US" i="1" dirty="0"/>
              <a:t>x / n</a:t>
            </a:r>
            <a:r>
              <a:rPr lang="en-US" dirty="0"/>
              <a:t>  (the sample </a:t>
            </a:r>
            <a:r>
              <a:rPr lang="en-US" dirty="0" smtClean="0"/>
              <a:t>proportion), where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the number in the sample having the desired characteristic and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sample </a:t>
            </a:r>
            <a:r>
              <a:rPr lang="en-US" dirty="0"/>
              <a:t>size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100(1 – </a:t>
            </a:r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)% </a:t>
            </a:r>
            <a:r>
              <a:rPr lang="en-US" dirty="0"/>
              <a:t>confidence interval for the proportion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581128"/>
            <a:ext cx="71755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556792"/>
            <a:ext cx="8229600" cy="41121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+mn-ea"/>
                <a:cs typeface="+mn-cs"/>
              </a:rPr>
              <a:t>Excel file </a:t>
            </a:r>
            <a:r>
              <a:rPr lang="en-US" sz="2400" i="1" dirty="0" smtClean="0">
                <a:ea typeface="+mn-ea"/>
                <a:cs typeface="+mn-cs"/>
              </a:rPr>
              <a:t>Insurance Survey</a:t>
            </a:r>
            <a:r>
              <a:rPr lang="en-US" sz="2400" dirty="0" smtClean="0">
                <a:ea typeface="+mn-ea"/>
                <a:cs typeface="+mn-cs"/>
              </a:rPr>
              <a:t>. </a:t>
            </a:r>
            <a:r>
              <a:rPr lang="en-US" sz="2400" dirty="0" smtClean="0"/>
              <a:t>We </a:t>
            </a:r>
            <a:r>
              <a:rPr lang="en-US" sz="2400" dirty="0"/>
              <a:t>are </a:t>
            </a:r>
            <a:r>
              <a:rPr lang="en-US" sz="2400" dirty="0" smtClean="0"/>
              <a:t>interested in </a:t>
            </a:r>
            <a:r>
              <a:rPr lang="en-US" sz="2400" dirty="0"/>
              <a:t>the proportion of individuals </a:t>
            </a:r>
            <a:r>
              <a:rPr lang="en-US" sz="2400" dirty="0" smtClean="0"/>
              <a:t>who </a:t>
            </a:r>
            <a:r>
              <a:rPr lang="en-US" sz="2400" dirty="0"/>
              <a:t>would be willing to pay a lower premium for a higher </a:t>
            </a:r>
            <a:r>
              <a:rPr lang="en-US" sz="2400" dirty="0" smtClean="0"/>
              <a:t>deductible for </a:t>
            </a:r>
            <a:r>
              <a:rPr lang="en-US" sz="2400" dirty="0"/>
              <a:t>their health insurance</a:t>
            </a:r>
            <a:r>
              <a:rPr lang="en-US" sz="2400" dirty="0" smtClean="0"/>
              <a:t>.</a:t>
            </a:r>
            <a:endParaRPr lang="en-US" sz="2400" dirty="0">
              <a:ea typeface="+mn-ea"/>
              <a:cs typeface="+mn-cs"/>
            </a:endParaRPr>
          </a:p>
          <a:p>
            <a:pPr lvl="1"/>
            <a:r>
              <a:rPr lang="en-US" sz="2000" dirty="0" smtClean="0">
                <a:ea typeface="+mn-ea"/>
                <a:cs typeface="+mn-cs"/>
              </a:rPr>
              <a:t>Sample proportion = 6/24 = 0.25.</a:t>
            </a:r>
          </a:p>
          <a:p>
            <a:r>
              <a:rPr lang="en-US" sz="2400" dirty="0" smtClean="0">
                <a:ea typeface="+mn-ea"/>
                <a:cs typeface="+mn-cs"/>
              </a:rPr>
              <a:t>Confidence interval: </a:t>
            </a: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6.10: Computing a Confidence Interval for a Proportion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941168"/>
            <a:ext cx="5547360" cy="816864"/>
          </a:xfrm>
          <a:prstGeom prst="rect">
            <a:avLst/>
          </a:prstGeom>
        </p:spPr>
      </p:pic>
      <p:pic>
        <p:nvPicPr>
          <p:cNvPr id="8" name="Picture 7" descr="BA2-Figure-6.10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356992"/>
            <a:ext cx="3188280" cy="2412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05064"/>
            <a:ext cx="526505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en-US" sz="2400" dirty="0" smtClean="0"/>
              <a:t>A company wants to understand how golfers might respond to a membership program that provides discounts at golf courses.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000" u="sng" dirty="0"/>
              <a:t>Objective</a:t>
            </a:r>
            <a:r>
              <a:rPr lang="en-US" sz="2000" dirty="0"/>
              <a:t> - estimate the proportion of golfers who would join the program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Target population</a:t>
            </a:r>
            <a:r>
              <a:rPr lang="en-US" sz="2000" dirty="0"/>
              <a:t> - golfers over 25 years old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Population frame</a:t>
            </a:r>
            <a:r>
              <a:rPr lang="en-US" sz="2000" dirty="0"/>
              <a:t> - golfers who purchased equipment at particular stores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Operational procedures</a:t>
            </a:r>
            <a:r>
              <a:rPr lang="en-US" sz="2000" dirty="0"/>
              <a:t> - e-mail link to survey or direct-mail questionnaire</a:t>
            </a:r>
          </a:p>
          <a:p>
            <a:pPr lvl="1">
              <a:lnSpc>
                <a:spcPct val="90000"/>
              </a:lnSpc>
            </a:pPr>
            <a:r>
              <a:rPr lang="en-US" sz="2000" u="sng" dirty="0"/>
              <a:t>Statistical tools</a:t>
            </a:r>
            <a:r>
              <a:rPr lang="en-US" sz="2000" dirty="0"/>
              <a:t> - PivotTables to summarize data by demographic groups and estimate likelihood of joining the program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6.1: A Sampling Plan for a Market Research Study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In Example 6.8, the </a:t>
            </a:r>
            <a:r>
              <a:rPr lang="en-US" sz="2400" dirty="0">
                <a:ea typeface="+mn-ea"/>
                <a:cs typeface="+mn-cs"/>
              </a:rPr>
              <a:t>required volume for the bottle-filling </a:t>
            </a:r>
            <a:r>
              <a:rPr lang="en-US" sz="2400" dirty="0" smtClean="0">
                <a:ea typeface="+mn-ea"/>
                <a:cs typeface="+mn-cs"/>
              </a:rPr>
              <a:t>process is </a:t>
            </a:r>
            <a:r>
              <a:rPr lang="en-US" sz="2400" dirty="0">
                <a:ea typeface="+mn-ea"/>
                <a:cs typeface="+mn-cs"/>
              </a:rPr>
              <a:t>800 and the sample mean is 796 </a:t>
            </a:r>
            <a:r>
              <a:rPr lang="en-US" sz="2400" dirty="0" err="1" smtClean="0">
                <a:ea typeface="+mn-ea"/>
                <a:cs typeface="+mn-cs"/>
              </a:rPr>
              <a:t>mls</a:t>
            </a:r>
            <a:r>
              <a:rPr lang="en-US" sz="2400" dirty="0" smtClean="0">
                <a:ea typeface="+mn-ea"/>
                <a:cs typeface="+mn-cs"/>
              </a:rPr>
              <a:t>.  We obtained a confidence interval [790.12, 801.88]. Should machine adjustments be made?</a:t>
            </a:r>
            <a:endParaRPr lang="en-US" sz="2400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6.11: Drawing a Conclusion about a Population Mean Using a Confidence Interval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56992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</a:t>
            </a:r>
            <a:r>
              <a:rPr lang="en-US" dirty="0" smtClean="0"/>
              <a:t>the sample </a:t>
            </a:r>
            <a:r>
              <a:rPr lang="en-US" dirty="0"/>
              <a:t>mean is less than 800, the sample does not </a:t>
            </a:r>
            <a:r>
              <a:rPr lang="en-US" dirty="0" smtClean="0"/>
              <a:t>provide sufficient </a:t>
            </a:r>
            <a:r>
              <a:rPr lang="en-US" dirty="0"/>
              <a:t>evidence to draw that conclusion that the </a:t>
            </a:r>
            <a:r>
              <a:rPr lang="en-US" dirty="0" smtClean="0"/>
              <a:t>population mean </a:t>
            </a:r>
            <a:r>
              <a:rPr lang="en-US" dirty="0"/>
              <a:t>is less than 800 because 800 is contained </a:t>
            </a:r>
            <a:r>
              <a:rPr lang="en-US" dirty="0" smtClean="0"/>
              <a:t>within the </a:t>
            </a:r>
            <a:r>
              <a:rPr lang="en-US" dirty="0"/>
              <a:t>confidence interval.</a:t>
            </a: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356992"/>
            <a:ext cx="5159880" cy="2182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dirty="0"/>
              <a:t>exit poll of 1,300 voters found that </a:t>
            </a:r>
            <a:r>
              <a:rPr lang="en-US" sz="2000" dirty="0" smtClean="0"/>
              <a:t>692 voted </a:t>
            </a:r>
            <a:r>
              <a:rPr lang="en-US" sz="2000" dirty="0"/>
              <a:t>for a particular candidate in a two-person race. </a:t>
            </a:r>
            <a:r>
              <a:rPr lang="en-US" sz="2000" dirty="0" smtClean="0"/>
              <a:t>This represents </a:t>
            </a:r>
            <a:r>
              <a:rPr lang="en-US" sz="2000" dirty="0"/>
              <a:t>a proportion of 53.23% of the sample. </a:t>
            </a:r>
            <a:r>
              <a:rPr lang="en-US" sz="2000" dirty="0" smtClean="0"/>
              <a:t>Could we </a:t>
            </a:r>
            <a:r>
              <a:rPr lang="en-US" sz="2000" dirty="0"/>
              <a:t>conclude that the candidate will likely win the election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A 95% confidence interval for the proportion is [</a:t>
            </a:r>
            <a:r>
              <a:rPr lang="en-US" sz="2000" dirty="0" smtClean="0"/>
              <a:t>0.505, 0.559</a:t>
            </a:r>
            <a:r>
              <a:rPr lang="en-US" sz="2000" dirty="0"/>
              <a:t>]. This suggests that the population </a:t>
            </a:r>
            <a:r>
              <a:rPr lang="en-US" sz="2000" dirty="0" smtClean="0"/>
              <a:t>proportion of </a:t>
            </a:r>
            <a:r>
              <a:rPr lang="en-US" sz="2000" dirty="0"/>
              <a:t>voters who favor this candidate is highly likely to </a:t>
            </a:r>
            <a:r>
              <a:rPr lang="en-US" sz="2000" dirty="0" smtClean="0"/>
              <a:t>exceed 50</a:t>
            </a:r>
            <a:r>
              <a:rPr lang="en-US" sz="2000" dirty="0"/>
              <a:t>%, so it is safe to predict the winner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the sample </a:t>
            </a:r>
            <a:r>
              <a:rPr lang="en-US" sz="2000" dirty="0"/>
              <a:t>proportion </a:t>
            </a:r>
            <a:r>
              <a:rPr lang="en-US" sz="2000" dirty="0" smtClean="0"/>
              <a:t>is 0.515,the confidence interval </a:t>
            </a:r>
            <a:r>
              <a:rPr lang="en-US" sz="2000" dirty="0"/>
              <a:t>for the population proportion is [</a:t>
            </a:r>
            <a:r>
              <a:rPr lang="en-US" sz="2000" dirty="0" smtClean="0"/>
              <a:t>0.488, 0.543</a:t>
            </a:r>
            <a:r>
              <a:rPr lang="en-US" sz="2000" dirty="0"/>
              <a:t>]. Even though the sample proportion is larger </a:t>
            </a:r>
            <a:r>
              <a:rPr lang="en-US" sz="2000" dirty="0" smtClean="0"/>
              <a:t>than 50</a:t>
            </a:r>
            <a:r>
              <a:rPr lang="en-US" sz="2000" dirty="0"/>
              <a:t>%, the sampling error is large, and the confidence </a:t>
            </a:r>
            <a:r>
              <a:rPr lang="en-US" sz="2000" dirty="0" smtClean="0"/>
              <a:t>interval suggests </a:t>
            </a:r>
            <a:r>
              <a:rPr lang="en-US" sz="2000" dirty="0"/>
              <a:t>that it is reasonably likely that the true </a:t>
            </a:r>
            <a:r>
              <a:rPr lang="en-US" sz="2000" dirty="0" smtClean="0"/>
              <a:t>population proportion </a:t>
            </a:r>
            <a:r>
              <a:rPr lang="en-US" sz="2000" dirty="0"/>
              <a:t>could be less than 50%</a:t>
            </a:r>
            <a:r>
              <a:rPr lang="en-US" sz="2000" dirty="0" smtClean="0"/>
              <a:t>, so you cannot predict the winner.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6.12: Using a Confidence Interval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to Predict Election Returns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prediction </a:t>
            </a:r>
            <a:r>
              <a:rPr lang="en-US" b="1" dirty="0" smtClean="0"/>
              <a:t>interval </a:t>
            </a:r>
            <a:r>
              <a:rPr lang="en-US" dirty="0"/>
              <a:t>is one that provides a range for predicting the value of a new observation from the </a:t>
            </a:r>
            <a:r>
              <a:rPr lang="en-US" dirty="0" smtClean="0"/>
              <a:t>same population.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confidence interval </a:t>
            </a:r>
            <a:r>
              <a:rPr lang="en-US" dirty="0" smtClean="0"/>
              <a:t>is associated </a:t>
            </a:r>
            <a:r>
              <a:rPr lang="en-US" dirty="0"/>
              <a:t>with the sampling </a:t>
            </a:r>
            <a:r>
              <a:rPr lang="en-US" dirty="0" smtClean="0"/>
              <a:t>distribution </a:t>
            </a:r>
            <a:r>
              <a:rPr lang="en-US" dirty="0"/>
              <a:t>of a statistic, but a prediction interval is </a:t>
            </a:r>
            <a:r>
              <a:rPr lang="en-US" dirty="0" smtClean="0"/>
              <a:t>associated with </a:t>
            </a:r>
            <a:r>
              <a:rPr lang="en-US" dirty="0"/>
              <a:t>the distribution of the random variable </a:t>
            </a:r>
            <a:r>
              <a:rPr lang="en-US" dirty="0" smtClean="0"/>
              <a:t>itself.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100(1 </a:t>
            </a:r>
            <a:r>
              <a:rPr lang="en-US" dirty="0" smtClean="0"/>
              <a:t>–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)% </a:t>
            </a:r>
            <a:r>
              <a:rPr lang="en-US" dirty="0"/>
              <a:t>prediction </a:t>
            </a:r>
            <a:r>
              <a:rPr lang="en-US" dirty="0" smtClean="0"/>
              <a:t>interval for </a:t>
            </a:r>
            <a:r>
              <a:rPr lang="en-US" dirty="0"/>
              <a:t>a new observation is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Prediction Intervals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013176"/>
            <a:ext cx="69977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584176"/>
          </a:xfrm>
        </p:spPr>
        <p:txBody>
          <a:bodyPr>
            <a:normAutofit/>
          </a:bodyPr>
          <a:lstStyle/>
          <a:p>
            <a:pPr marL="227013" indent="-227013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Compute a 95% prediction interval for the revolving balances of customers (</a:t>
            </a:r>
            <a:r>
              <a:rPr lang="en-US" i="1" dirty="0" smtClean="0">
                <a:ea typeface="+mn-ea"/>
                <a:cs typeface="+mn-cs"/>
              </a:rPr>
              <a:t>Credit Approval Decisions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6.13: Computing a Prediction Interval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36912"/>
            <a:ext cx="6133604" cy="79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17032"/>
            <a:ext cx="47244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Confidence Intervals and 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340"/>
          </a:xfrm>
        </p:spPr>
        <p:txBody>
          <a:bodyPr/>
          <a:lstStyle/>
          <a:p>
            <a:r>
              <a:rPr lang="en-US" sz="2400" dirty="0" smtClean="0"/>
              <a:t>We can </a:t>
            </a:r>
            <a:r>
              <a:rPr lang="en-US" sz="2400" dirty="0"/>
              <a:t>determine the </a:t>
            </a:r>
            <a:r>
              <a:rPr lang="en-US" sz="2400" dirty="0" smtClean="0"/>
              <a:t>appropriate sample </a:t>
            </a:r>
            <a:r>
              <a:rPr lang="en-US" sz="2400" dirty="0"/>
              <a:t>size needed to estimate the population parameter within a specified level </a:t>
            </a:r>
            <a:r>
              <a:rPr lang="en-US" sz="2400" dirty="0" smtClean="0"/>
              <a:t>of precision (± </a:t>
            </a:r>
            <a:r>
              <a:rPr lang="en-US" sz="2400" i="1" dirty="0" smtClean="0"/>
              <a:t>E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Sample size for the mean: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Sample size for the proportion: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the sample </a:t>
            </a:r>
            <a:r>
              <a:rPr lang="en-US" sz="2000" dirty="0" smtClean="0"/>
              <a:t>proportion from </a:t>
            </a:r>
            <a:r>
              <a:rPr lang="en-US" sz="2000" dirty="0"/>
              <a:t>a preliminary sample as an estimate of </a:t>
            </a:r>
            <a:r>
              <a:rPr lang="en-US" sz="2000" i="1" dirty="0">
                <a:latin typeface="Symbol" charset="2"/>
                <a:cs typeface="Symbol" charset="2"/>
              </a:rPr>
              <a:t>p</a:t>
            </a:r>
            <a:r>
              <a:rPr lang="en-US" sz="2000" dirty="0"/>
              <a:t> </a:t>
            </a:r>
            <a:r>
              <a:rPr lang="en-US" sz="2000" dirty="0" smtClean="0"/>
              <a:t>or set p = 0.5 for a conservative estimate to guarantee the required precision.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4896544" cy="722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149080"/>
            <a:ext cx="4968552" cy="64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2-Figure-6.1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52936"/>
            <a:ext cx="4896544" cy="2112049"/>
          </a:xfrm>
          <a:prstGeom prst="rect">
            <a:avLst/>
          </a:prstGeom>
        </p:spPr>
      </p:pic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457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In Example 6.8, the sampling error was ± 5.88 </a:t>
            </a:r>
            <a:r>
              <a:rPr lang="en-US" sz="2400" dirty="0" err="1" smtClean="0"/>
              <a:t>mls</a:t>
            </a:r>
            <a:r>
              <a:rPr lang="en-US" sz="24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What is sample size is needed to reduce the margin of error to at most 3 </a:t>
            </a:r>
            <a:r>
              <a:rPr lang="en-US" sz="2400" dirty="0" err="1" smtClean="0"/>
              <a:t>mls</a:t>
            </a:r>
            <a:r>
              <a:rPr lang="en-US" sz="2400" dirty="0" smtClean="0"/>
              <a:t>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6.14: Sample Size Determination for the Mean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0664" name="TextBox 3"/>
          <p:cNvSpPr txBox="1">
            <a:spLocks noChangeArrowheads="1"/>
          </p:cNvSpPr>
          <p:nvPr/>
        </p:nvSpPr>
        <p:spPr bwMode="auto">
          <a:xfrm>
            <a:off x="1259632" y="4365104"/>
            <a:ext cx="1947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Round up to </a:t>
            </a:r>
          </a:p>
          <a:p>
            <a:r>
              <a:rPr lang="en-US" sz="2400" dirty="0"/>
              <a:t>97 samples</a:t>
            </a:r>
            <a:r>
              <a:rPr lang="en-US" dirty="0"/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300192" y="450912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433" y="2931552"/>
            <a:ext cx="2816352" cy="135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6.15: Sample-Size Determination for a Proportion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099990"/>
          </a:xfrm>
        </p:spPr>
        <p:txBody>
          <a:bodyPr/>
          <a:lstStyle/>
          <a:p>
            <a:r>
              <a:rPr lang="en-US" dirty="0"/>
              <a:t>For the voting example we discussed, suppose that </a:t>
            </a:r>
            <a:r>
              <a:rPr lang="en-US" dirty="0" smtClean="0"/>
              <a:t>we wish </a:t>
            </a:r>
            <a:r>
              <a:rPr lang="en-US" dirty="0"/>
              <a:t>to determine the number of voters to poll to </a:t>
            </a:r>
            <a:r>
              <a:rPr lang="en-US" dirty="0" smtClean="0"/>
              <a:t>ensure a </a:t>
            </a:r>
            <a:r>
              <a:rPr lang="en-US" dirty="0"/>
              <a:t>sampling error of at most </a:t>
            </a:r>
            <a:r>
              <a:rPr lang="en-US" dirty="0" smtClean="0"/>
              <a:t>± 2</a:t>
            </a:r>
            <a:r>
              <a:rPr lang="en-US" dirty="0"/>
              <a:t>%</a:t>
            </a:r>
            <a:r>
              <a:rPr lang="en-US" dirty="0" smtClean="0"/>
              <a:t>. With no information, use </a:t>
            </a:r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= 0.5:</a:t>
            </a:r>
            <a:endParaRPr lang="en-US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29000"/>
            <a:ext cx="3681984" cy="139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Subjective Methods</a:t>
            </a:r>
          </a:p>
          <a:p>
            <a:pPr marL="621348" lvl="1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ea typeface="+mn-ea"/>
              </a:rPr>
              <a:t>J</a:t>
            </a:r>
            <a:r>
              <a:rPr lang="en-US" b="1" dirty="0" smtClean="0">
                <a:ea typeface="+mn-ea"/>
              </a:rPr>
              <a:t>udgment sampling </a:t>
            </a:r>
            <a:r>
              <a:rPr lang="en-US" dirty="0" smtClean="0">
                <a:ea typeface="+mn-ea"/>
                <a:cs typeface="+mn-cs"/>
              </a:rPr>
              <a:t>– expert judgment is used to select the sample</a:t>
            </a:r>
            <a:endParaRPr lang="en-US" dirty="0">
              <a:ea typeface="+mn-ea"/>
            </a:endParaRPr>
          </a:p>
          <a:p>
            <a:pPr marL="621348" lvl="1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Convenience sampling </a:t>
            </a:r>
            <a:r>
              <a:rPr lang="en-US" dirty="0" smtClean="0">
                <a:ea typeface="+mn-ea"/>
                <a:cs typeface="+mn-cs"/>
              </a:rPr>
              <a:t>– samples are selected based on the ease with which the data can be collected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Probabilistic Sampling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ea typeface="+mn-ea"/>
              </a:rPr>
              <a:t>S</a:t>
            </a:r>
            <a:r>
              <a:rPr lang="en-US" b="1" dirty="0" smtClean="0">
                <a:ea typeface="+mn-ea"/>
              </a:rPr>
              <a:t>imple random sampling </a:t>
            </a:r>
            <a:r>
              <a:rPr lang="en-US" dirty="0" smtClean="0">
                <a:ea typeface="+mn-ea"/>
                <a:cs typeface="+mn-cs"/>
              </a:rPr>
              <a:t>involves selecting items from a population so that every subset of a given size has an equal chance of being selected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Methods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787208" cy="452596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Sales Transactions </a:t>
            </a:r>
            <a:r>
              <a:rPr lang="en-US" sz="2400" dirty="0" smtClean="0">
                <a:ea typeface="+mn-ea"/>
                <a:cs typeface="+mn-cs"/>
              </a:rPr>
              <a:t>database</a:t>
            </a:r>
          </a:p>
          <a:p>
            <a:pPr marL="109728" indent="0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   Data &gt; Data Analysis &gt;</a:t>
            </a:r>
            <a:r>
              <a:rPr lang="en-US" sz="2400" i="1" dirty="0">
                <a:ea typeface="+mn-ea"/>
                <a:cs typeface="+mn-cs"/>
              </a:rPr>
              <a:t> </a:t>
            </a:r>
            <a:r>
              <a:rPr lang="en-US" sz="2400" i="1" dirty="0" smtClean="0">
                <a:ea typeface="+mn-ea"/>
                <a:cs typeface="+mn-cs"/>
              </a:rPr>
              <a:t>Sampling</a:t>
            </a:r>
            <a:endParaRPr lang="en-US" sz="2400" i="1" dirty="0">
              <a:ea typeface="+mn-ea"/>
              <a:cs typeface="+mn-cs"/>
            </a:endParaRPr>
          </a:p>
          <a:p>
            <a:pPr marL="621348" lvl="1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Periodic</a:t>
            </a:r>
            <a:r>
              <a:rPr lang="en-US" sz="2000" dirty="0" smtClean="0">
                <a:ea typeface="+mn-ea"/>
                <a:cs typeface="+mn-cs"/>
              </a:rPr>
              <a:t> selects every </a:t>
            </a:r>
            <a:r>
              <a:rPr lang="en-US" sz="2000" i="1" dirty="0" smtClean="0">
                <a:ea typeface="+mn-ea"/>
                <a:cs typeface="+mn-cs"/>
              </a:rPr>
              <a:t>n</a:t>
            </a:r>
            <a:r>
              <a:rPr lang="en-US" sz="2000" baseline="30000" dirty="0" smtClean="0">
                <a:ea typeface="+mn-ea"/>
                <a:cs typeface="+mn-cs"/>
              </a:rPr>
              <a:t>th</a:t>
            </a:r>
            <a:r>
              <a:rPr lang="en-US" sz="2000" dirty="0" smtClean="0">
                <a:ea typeface="+mn-ea"/>
                <a:cs typeface="+mn-cs"/>
              </a:rPr>
              <a:t> number </a:t>
            </a:r>
          </a:p>
          <a:p>
            <a:pPr marL="621348" lvl="1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Random</a:t>
            </a:r>
            <a:r>
              <a:rPr lang="en-US" sz="2000" dirty="0" smtClean="0">
                <a:ea typeface="+mn-ea"/>
                <a:cs typeface="+mn-cs"/>
              </a:rPr>
              <a:t> selects a simple random sample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6.2: Simple Random Sampling with Excel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 is done </a:t>
            </a:r>
            <a:r>
              <a:rPr lang="en-US" i="1" dirty="0"/>
              <a:t>with replacement </a:t>
            </a:r>
            <a:r>
              <a:rPr lang="en-US" dirty="0"/>
              <a:t>so duplicates may occur.</a:t>
            </a:r>
          </a:p>
          <a:p>
            <a:endParaRPr lang="en-US" dirty="0"/>
          </a:p>
        </p:txBody>
      </p:sp>
      <p:pic>
        <p:nvPicPr>
          <p:cNvPr id="7" name="Picture 6" descr="BA2-Figure-6.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140968"/>
            <a:ext cx="3318272" cy="2799792"/>
          </a:xfrm>
          <a:prstGeom prst="rect">
            <a:avLst/>
          </a:prstGeom>
        </p:spPr>
      </p:pic>
      <p:pic>
        <p:nvPicPr>
          <p:cNvPr id="8" name="Picture 7" descr="BA2-Figure-6.2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52736"/>
            <a:ext cx="2014036" cy="38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ea typeface="+mn-ea"/>
                <a:cs typeface="+mn-cs"/>
              </a:rPr>
              <a:t>Systematic (periodic) sampling </a:t>
            </a:r>
            <a:r>
              <a:rPr lang="en-US" dirty="0" smtClean="0">
                <a:ea typeface="+mn-ea"/>
                <a:cs typeface="+mn-cs"/>
              </a:rPr>
              <a:t>– </a:t>
            </a:r>
            <a:r>
              <a:rPr lang="en-US" dirty="0" smtClean="0"/>
              <a:t>a sampling plan that </a:t>
            </a:r>
            <a:r>
              <a:rPr lang="en-US" dirty="0"/>
              <a:t>selects every </a:t>
            </a:r>
            <a:r>
              <a:rPr lang="en-US" i="1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item from </a:t>
            </a:r>
            <a:r>
              <a:rPr lang="en-US" dirty="0"/>
              <a:t>the </a:t>
            </a:r>
            <a:r>
              <a:rPr lang="en-US" dirty="0" smtClean="0"/>
              <a:t>population.</a:t>
            </a:r>
            <a:endParaRPr lang="en-US" dirty="0"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ea typeface="+mn-ea"/>
                <a:cs typeface="+mn-cs"/>
              </a:rPr>
              <a:t>Stratified sampling </a:t>
            </a:r>
            <a:r>
              <a:rPr lang="en-US" dirty="0" smtClean="0">
                <a:ea typeface="+mn-ea"/>
                <a:cs typeface="+mn-cs"/>
              </a:rPr>
              <a:t>– </a:t>
            </a:r>
            <a:r>
              <a:rPr lang="en-US" dirty="0" smtClean="0"/>
              <a:t>applies </a:t>
            </a:r>
            <a:r>
              <a:rPr lang="en-US" dirty="0"/>
              <a:t>to populations that are </a:t>
            </a:r>
            <a:r>
              <a:rPr lang="en-US" dirty="0" smtClean="0"/>
              <a:t>divided into </a:t>
            </a:r>
            <a:r>
              <a:rPr lang="en-US" dirty="0"/>
              <a:t>natural subsets (called </a:t>
            </a:r>
            <a:r>
              <a:rPr lang="en-US" b="1" dirty="0" smtClean="0"/>
              <a:t>strata</a:t>
            </a:r>
            <a:r>
              <a:rPr lang="en-US" dirty="0" smtClean="0"/>
              <a:t>) </a:t>
            </a:r>
            <a:r>
              <a:rPr lang="en-US" dirty="0"/>
              <a:t>and allocates the appropriate proportion </a:t>
            </a:r>
            <a:r>
              <a:rPr lang="en-US" dirty="0" smtClean="0"/>
              <a:t>of samples </a:t>
            </a:r>
            <a:r>
              <a:rPr lang="en-US" dirty="0"/>
              <a:t>to each stratum.</a:t>
            </a: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ea typeface="+mn-ea"/>
                <a:cs typeface="+mn-cs"/>
              </a:rPr>
              <a:t>Cluster sampling </a:t>
            </a:r>
            <a:r>
              <a:rPr lang="en-US" dirty="0" smtClean="0">
                <a:ea typeface="+mn-ea"/>
                <a:cs typeface="+mn-cs"/>
              </a:rPr>
              <a:t>-</a:t>
            </a:r>
            <a:r>
              <a:rPr lang="en-US" dirty="0"/>
              <a:t> based on dividing a population into </a:t>
            </a:r>
            <a:r>
              <a:rPr lang="en-US" dirty="0" smtClean="0"/>
              <a:t>subgroups (</a:t>
            </a:r>
            <a:r>
              <a:rPr lang="en-US" dirty="0"/>
              <a:t>clusters), sampling a set of clusters, and (usually) conducting a </a:t>
            </a:r>
            <a:r>
              <a:rPr lang="en-US" dirty="0" smtClean="0"/>
              <a:t>complete census </a:t>
            </a:r>
            <a:r>
              <a:rPr lang="en-US" dirty="0"/>
              <a:t>within the clusters sampled</a:t>
            </a:r>
            <a:endParaRPr lang="en-US" dirty="0" smtClean="0"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ea typeface="+mn-ea"/>
                <a:cs typeface="+mn-cs"/>
              </a:rPr>
              <a:t>Sampling from a continuous process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Select </a:t>
            </a:r>
            <a:r>
              <a:rPr lang="en-US" dirty="0"/>
              <a:t>a time </a:t>
            </a:r>
            <a:r>
              <a:rPr lang="en-US" dirty="0" smtClean="0"/>
              <a:t>at random</a:t>
            </a:r>
            <a:r>
              <a:rPr lang="en-US" dirty="0"/>
              <a:t>; then select the next n  items produced after that time.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Select</a:t>
            </a:r>
            <a:r>
              <a:rPr lang="en-US" dirty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times at random; then select the next item produced after each of these times.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Additional Probabilistic Sampling Methods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Estimation</a:t>
            </a:r>
            <a:r>
              <a:rPr lang="en-US" sz="2400" dirty="0" smtClean="0"/>
              <a:t> </a:t>
            </a:r>
            <a:r>
              <a:rPr lang="en-US" sz="2400" dirty="0"/>
              <a:t>involves assessing the value of an unknown population </a:t>
            </a:r>
            <a:r>
              <a:rPr lang="en-US" sz="2400" dirty="0" smtClean="0"/>
              <a:t>parameter using sample data</a:t>
            </a:r>
          </a:p>
          <a:p>
            <a:r>
              <a:rPr lang="en-US" sz="2400" b="1" dirty="0" smtClean="0"/>
              <a:t>Estimators </a:t>
            </a:r>
            <a:r>
              <a:rPr lang="en-US" sz="2400" dirty="0"/>
              <a:t>are the measures used to estimate population </a:t>
            </a:r>
            <a:r>
              <a:rPr lang="en-US" sz="2400" dirty="0" smtClean="0"/>
              <a:t>parameters</a:t>
            </a:r>
          </a:p>
          <a:p>
            <a:pPr lvl="1"/>
            <a:r>
              <a:rPr lang="en-US" sz="2000" dirty="0" smtClean="0"/>
              <a:t>E.g., sample mean, sample variance, sample proportion</a:t>
            </a:r>
          </a:p>
          <a:p>
            <a:r>
              <a:rPr lang="en-US" sz="2400" dirty="0" smtClean="0"/>
              <a:t>A </a:t>
            </a:r>
            <a:r>
              <a:rPr lang="en-US" sz="2400" b="1" dirty="0"/>
              <a:t>point </a:t>
            </a:r>
            <a:r>
              <a:rPr lang="en-US" sz="2400" b="1" dirty="0" smtClean="0"/>
              <a:t>estimate </a:t>
            </a:r>
            <a:r>
              <a:rPr lang="en-US" sz="2400" dirty="0"/>
              <a:t>is a single number derived from sample data that is </a:t>
            </a:r>
            <a:r>
              <a:rPr lang="en-US" sz="2400" dirty="0" smtClean="0"/>
              <a:t>used to </a:t>
            </a:r>
            <a:r>
              <a:rPr lang="en-US" sz="2400" dirty="0"/>
              <a:t>estimate the value of a population parameter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the expected value </a:t>
            </a:r>
            <a:r>
              <a:rPr lang="en-US" sz="2400" dirty="0" smtClean="0"/>
              <a:t>of an </a:t>
            </a:r>
            <a:r>
              <a:rPr lang="en-US" sz="2400" dirty="0"/>
              <a:t>estimator equals the population parameter it is intended to estimate, the estimator </a:t>
            </a:r>
            <a:r>
              <a:rPr lang="en-US" sz="2400" dirty="0" smtClean="0"/>
              <a:t>is said </a:t>
            </a:r>
            <a:r>
              <a:rPr lang="en-US" sz="2400" dirty="0"/>
              <a:t>to be</a:t>
            </a:r>
            <a:r>
              <a:rPr lang="en-US" sz="2400" b="1" dirty="0"/>
              <a:t> </a:t>
            </a:r>
            <a:r>
              <a:rPr lang="en-US" sz="2400" b="1" dirty="0" smtClean="0"/>
              <a:t>unbiased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Population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1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Sampling (statistical) error </a:t>
            </a:r>
            <a:r>
              <a:rPr lang="en-US" dirty="0" smtClean="0"/>
              <a:t>occurs because samples are only a subset of the total population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Sampling </a:t>
            </a:r>
            <a:r>
              <a:rPr lang="en-US" sz="2400" dirty="0"/>
              <a:t>error is inherent in any sampling process, and although </a:t>
            </a:r>
            <a:r>
              <a:rPr lang="en-US" sz="2400" dirty="0" smtClean="0"/>
              <a:t>it </a:t>
            </a:r>
            <a:r>
              <a:rPr lang="en-US" sz="2400" dirty="0" smtClean="0">
                <a:cs typeface="+mn-cs"/>
              </a:rPr>
              <a:t>can </a:t>
            </a:r>
            <a:r>
              <a:rPr lang="en-US" sz="2400" dirty="0">
                <a:cs typeface="+mn-cs"/>
              </a:rPr>
              <a:t>be minimized, it cannot be totally avoided.</a:t>
            </a:r>
          </a:p>
          <a:p>
            <a:pPr>
              <a:spcBef>
                <a:spcPts val="0"/>
              </a:spcBef>
            </a:pPr>
            <a:r>
              <a:rPr lang="en-US" b="1" dirty="0" err="1" smtClean="0"/>
              <a:t>Nonsampling</a:t>
            </a:r>
            <a:r>
              <a:rPr lang="en-US" b="1" dirty="0" smtClean="0"/>
              <a:t> error </a:t>
            </a:r>
            <a:r>
              <a:rPr lang="en-US" dirty="0" smtClean="0"/>
              <a:t>occurs when the sample does not represent the target population adequately </a:t>
            </a:r>
            <a:r>
              <a:rPr lang="en-US" dirty="0"/>
              <a:t>.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Nonsampling</a:t>
            </a:r>
            <a:r>
              <a:rPr lang="en-US" dirty="0" smtClean="0"/>
              <a:t> error usually results from a poor sample design or inadequate data reliability.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Sampling Error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population is uniformly distributed between 0 and 10.</a:t>
            </a:r>
          </a:p>
          <a:p>
            <a:pPr lvl="1"/>
            <a:r>
              <a:rPr lang="en-US" dirty="0" smtClean="0"/>
              <a:t>Mean = (0 + 10)/2 = 5</a:t>
            </a:r>
          </a:p>
          <a:p>
            <a:pPr lvl="1"/>
            <a:r>
              <a:rPr lang="en-US" dirty="0" smtClean="0"/>
              <a:t>Variance = (10 − 0)</a:t>
            </a:r>
            <a:r>
              <a:rPr lang="en-US" baseline="30000" dirty="0" smtClean="0"/>
              <a:t>2</a:t>
            </a:r>
            <a:r>
              <a:rPr lang="en-US" dirty="0" smtClean="0"/>
              <a:t>/12 = 8.333</a:t>
            </a:r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Generate 25 samples of size 10 from this population.  </a:t>
            </a:r>
          </a:p>
          <a:p>
            <a:pPr lvl="1"/>
            <a:r>
              <a:rPr lang="en-US" dirty="0" smtClean="0"/>
              <a:t>Compute the mean of each sample.</a:t>
            </a:r>
          </a:p>
          <a:p>
            <a:pPr lvl="1"/>
            <a:r>
              <a:rPr lang="en-US" dirty="0" smtClean="0"/>
              <a:t>Prepare a histogram of the 250 observations,</a:t>
            </a:r>
          </a:p>
          <a:p>
            <a:pPr lvl="1"/>
            <a:r>
              <a:rPr lang="en-US" dirty="0" smtClean="0"/>
              <a:t>Prepare </a:t>
            </a:r>
            <a:r>
              <a:rPr lang="en-US" dirty="0"/>
              <a:t>a histogram of the 25 sample means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Repeat for larger sample sizes and draw comparative conclusions.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6.3: A Sampling Experiment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2540</Words>
  <Application>Microsoft Macintosh PowerPoint</Application>
  <PresentationFormat>On-screen Show (4:3)</PresentationFormat>
  <Paragraphs>193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Custom Design</vt:lpstr>
      <vt:lpstr>Concourse</vt:lpstr>
      <vt:lpstr>Chapter 6 Sampling and Estimation</vt:lpstr>
      <vt:lpstr>Statistical Sampling</vt:lpstr>
      <vt:lpstr>Example 6.1: A Sampling Plan for a Market Research Study</vt:lpstr>
      <vt:lpstr>Sampling Methods</vt:lpstr>
      <vt:lpstr>Example 6.2: Simple Random Sampling with Excel</vt:lpstr>
      <vt:lpstr>Additional Probabilistic Sampling Methods</vt:lpstr>
      <vt:lpstr>Estimating Population Parameters</vt:lpstr>
      <vt:lpstr>Sampling Error</vt:lpstr>
      <vt:lpstr>Example 6.3: A Sampling Experiment</vt:lpstr>
      <vt:lpstr>Example 6.3: Experiment Results</vt:lpstr>
      <vt:lpstr>Example 6.3: Other Sample Sizes</vt:lpstr>
      <vt:lpstr>Example 6.4: Estimating Sampling Error Using the Empirical Rules</vt:lpstr>
      <vt:lpstr>Sampling Distributions</vt:lpstr>
      <vt:lpstr>Example 6.5: Computing the Standard Error of the Mean</vt:lpstr>
      <vt:lpstr>Central Limit Theorem</vt:lpstr>
      <vt:lpstr>Applying the Sampling Distribution of the Mean</vt:lpstr>
      <vt:lpstr>Example 6.6: Using the Standard Error in Probability Calculations </vt:lpstr>
      <vt:lpstr>Interval Estimates</vt:lpstr>
      <vt:lpstr>Example 6.7: Interval Estimates in the News </vt:lpstr>
      <vt:lpstr>Confidence Intervals</vt:lpstr>
      <vt:lpstr>Confidence Interval for the Mean with Known Population Standard Deviation</vt:lpstr>
      <vt:lpstr>Example 6.8: Computing a Confidence Interval with a Known Standard Deviation</vt:lpstr>
      <vt:lpstr>Excel Workbook for Confidence Intervals</vt:lpstr>
      <vt:lpstr>Confidence Interval Properties</vt:lpstr>
      <vt:lpstr>The t-Distribution</vt:lpstr>
      <vt:lpstr>Confidence Interval for the Mean with Unknown Population Standard Deviation</vt:lpstr>
      <vt:lpstr>Example 6.9: Computing a Confidence Interval with Unknown Standard Deviation</vt:lpstr>
      <vt:lpstr>Confidence Interval for a Proportion</vt:lpstr>
      <vt:lpstr>Example 6.10: Computing a Confidence Interval for a Proportion</vt:lpstr>
      <vt:lpstr>Example 6.11: Drawing a Conclusion about a Population Mean Using a Confidence Interval</vt:lpstr>
      <vt:lpstr>Example 6.12: Using a Confidence Interval  to Predict Election Returns</vt:lpstr>
      <vt:lpstr>Prediction Intervals</vt:lpstr>
      <vt:lpstr>Example 6.13: Computing a Prediction Interval</vt:lpstr>
      <vt:lpstr>Confidence Intervals and Sample Size</vt:lpstr>
      <vt:lpstr>Example 6.14: Sample Size Determination for the Mean</vt:lpstr>
      <vt:lpstr>Example 6.15: Sample-Size Determination for a Proportion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Binod</cp:lastModifiedBy>
  <cp:revision>208</cp:revision>
  <cp:lastPrinted>2012-01-26T23:58:36Z</cp:lastPrinted>
  <dcterms:created xsi:type="dcterms:W3CDTF">2011-11-27T17:51:45Z</dcterms:created>
  <dcterms:modified xsi:type="dcterms:W3CDTF">2016-02-03T11:57:44Z</dcterms:modified>
</cp:coreProperties>
</file>