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5" r:id="rId1"/>
  </p:sldMasterIdLst>
  <p:notesMasterIdLst>
    <p:notesMasterId r:id="rId100"/>
  </p:notesMasterIdLst>
  <p:handoutMasterIdLst>
    <p:handoutMasterId r:id="rId101"/>
  </p:handoutMasterIdLst>
  <p:sldIdLst>
    <p:sldId id="403" r:id="rId2"/>
    <p:sldId id="365" r:id="rId3"/>
    <p:sldId id="267" r:id="rId4"/>
    <p:sldId id="346" r:id="rId5"/>
    <p:sldId id="280" r:id="rId6"/>
    <p:sldId id="347" r:id="rId7"/>
    <p:sldId id="370" r:id="rId8"/>
    <p:sldId id="281" r:id="rId9"/>
    <p:sldId id="371" r:id="rId10"/>
    <p:sldId id="282" r:id="rId11"/>
    <p:sldId id="372" r:id="rId12"/>
    <p:sldId id="283" r:id="rId13"/>
    <p:sldId id="373" r:id="rId14"/>
    <p:sldId id="284" r:id="rId15"/>
    <p:sldId id="374" r:id="rId16"/>
    <p:sldId id="375" r:id="rId17"/>
    <p:sldId id="376" r:id="rId18"/>
    <p:sldId id="378" r:id="rId19"/>
    <p:sldId id="377" r:id="rId20"/>
    <p:sldId id="379" r:id="rId21"/>
    <p:sldId id="380" r:id="rId22"/>
    <p:sldId id="286" r:id="rId23"/>
    <p:sldId id="285" r:id="rId24"/>
    <p:sldId id="381" r:id="rId25"/>
    <p:sldId id="287" r:id="rId26"/>
    <p:sldId id="382" r:id="rId27"/>
    <p:sldId id="405" r:id="rId28"/>
    <p:sldId id="288" r:id="rId29"/>
    <p:sldId id="383" r:id="rId30"/>
    <p:sldId id="289" r:id="rId31"/>
    <p:sldId id="384" r:id="rId32"/>
    <p:sldId id="290" r:id="rId33"/>
    <p:sldId id="268" r:id="rId34"/>
    <p:sldId id="291" r:id="rId35"/>
    <p:sldId id="385" r:id="rId36"/>
    <p:sldId id="292" r:id="rId37"/>
    <p:sldId id="386" r:id="rId38"/>
    <p:sldId id="348" r:id="rId39"/>
    <p:sldId id="387" r:id="rId40"/>
    <p:sldId id="271" r:id="rId41"/>
    <p:sldId id="388" r:id="rId42"/>
    <p:sldId id="269" r:id="rId43"/>
    <p:sldId id="350" r:id="rId44"/>
    <p:sldId id="294" r:id="rId45"/>
    <p:sldId id="389" r:id="rId46"/>
    <p:sldId id="295" r:id="rId47"/>
    <p:sldId id="296" r:id="rId48"/>
    <p:sldId id="390" r:id="rId49"/>
    <p:sldId id="297" r:id="rId50"/>
    <p:sldId id="298" r:id="rId51"/>
    <p:sldId id="391" r:id="rId52"/>
    <p:sldId id="299" r:id="rId53"/>
    <p:sldId id="300" r:id="rId54"/>
    <p:sldId id="351" r:id="rId55"/>
    <p:sldId id="301" r:id="rId56"/>
    <p:sldId id="352" r:id="rId57"/>
    <p:sldId id="302" r:id="rId58"/>
    <p:sldId id="320" r:id="rId59"/>
    <p:sldId id="303" r:id="rId60"/>
    <p:sldId id="353" r:id="rId61"/>
    <p:sldId id="304" r:id="rId62"/>
    <p:sldId id="354" r:id="rId63"/>
    <p:sldId id="404" r:id="rId64"/>
    <p:sldId id="305" r:id="rId65"/>
    <p:sldId id="323" r:id="rId66"/>
    <p:sldId id="392" r:id="rId67"/>
    <p:sldId id="393" r:id="rId68"/>
    <p:sldId id="394" r:id="rId69"/>
    <p:sldId id="306" r:id="rId70"/>
    <p:sldId id="327" r:id="rId71"/>
    <p:sldId id="395" r:id="rId72"/>
    <p:sldId id="396" r:id="rId73"/>
    <p:sldId id="307" r:id="rId74"/>
    <p:sldId id="397" r:id="rId75"/>
    <p:sldId id="308" r:id="rId76"/>
    <p:sldId id="333" r:id="rId77"/>
    <p:sldId id="398" r:id="rId78"/>
    <p:sldId id="309" r:id="rId79"/>
    <p:sldId id="310" r:id="rId80"/>
    <p:sldId id="334" r:id="rId81"/>
    <p:sldId id="336" r:id="rId82"/>
    <p:sldId id="311" r:id="rId83"/>
    <p:sldId id="358" r:id="rId84"/>
    <p:sldId id="312" r:id="rId85"/>
    <p:sldId id="399" r:id="rId86"/>
    <p:sldId id="359" r:id="rId87"/>
    <p:sldId id="400" r:id="rId88"/>
    <p:sldId id="360" r:id="rId89"/>
    <p:sldId id="314" r:id="rId90"/>
    <p:sldId id="361" r:id="rId91"/>
    <p:sldId id="363" r:id="rId92"/>
    <p:sldId id="341" r:id="rId93"/>
    <p:sldId id="401" r:id="rId94"/>
    <p:sldId id="316" r:id="rId95"/>
    <p:sldId id="364" r:id="rId96"/>
    <p:sldId id="318" r:id="rId97"/>
    <p:sldId id="342" r:id="rId98"/>
    <p:sldId id="402" r:id="rId9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pitchFamily="-72" charset="0"/>
        <a:ea typeface="ＭＳ Ｐゴシック" pitchFamily="-72" charset="-128"/>
        <a:cs typeface="ＭＳ Ｐゴシック" pitchFamily="-72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75" d="100"/>
        <a:sy n="175" d="100"/>
      </p:scale>
      <p:origin x="0" y="8864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notesMaster" Target="notesMasters/notesMaster1.xml"/><Relationship Id="rId105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8A2E4C1E-36F5-4416-8D90-EE45FED29D01}" type="datetimeFigureOut">
              <a:rPr lang="en-US"/>
              <a:pPr>
                <a:defRPr/>
              </a:pPr>
              <a:t>2/3/2016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9D8F3FEA-D7BB-4389-84DF-0AEEF6CC54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4967209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6F66E36D-87C1-45B6-95AD-4826CFB9092B}" type="datetimeFigureOut">
              <a:rPr lang="en-US"/>
              <a:pPr>
                <a:defRPr/>
              </a:pPr>
              <a:t>2/3/2016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2041E025-D529-4B16-B117-0BBD9CB66F2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6218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ＭＳ Ｐゴシック" pitchFamily="-72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72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4953000" y="6408738"/>
            <a:ext cx="2590800" cy="365125"/>
          </a:xfrm>
          <a:prstGeom prst="rect">
            <a:avLst/>
          </a:prstGeo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8305800" y="6408738"/>
            <a:ext cx="7080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DD2F42C3-225F-4295-B62B-76C6B8C44E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0"/>
          </p:nvPr>
        </p:nvSpPr>
        <p:spPr>
          <a:xfrm>
            <a:off x="4379913" y="6408738"/>
            <a:ext cx="3087687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2013 Pearson Education, Inc. publishing as Prentice Hall</a:t>
            </a:r>
            <a:endParaRPr lang="en-US" dirty="0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1"/>
          </p:nvPr>
        </p:nvSpPr>
        <p:spPr>
          <a:xfrm>
            <a:off x="8382000" y="6408738"/>
            <a:ext cx="631825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5-</a:t>
            </a:r>
            <a:fld id="{4BC33828-29F5-40A1-8775-04825303F5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500063" y="5945188"/>
            <a:ext cx="4940300" cy="9207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75" y="5938838"/>
            <a:ext cx="3690938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>
              <a:latin typeface="+mn-lt"/>
              <a:ea typeface="+mn-ea"/>
              <a:cs typeface="+mn-cs"/>
            </a:endParaRPr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033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8" r:id="rId1"/>
    <p:sldLayoutId id="2147483867" r:id="rId2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ＭＳ Ｐゴシック" pitchFamily="-72" charset="-128"/>
          <a:cs typeface="ＭＳ Ｐゴシック" pitchFamily="-72" charset="-128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Arial" pitchFamily="-72" charset="0"/>
          <a:ea typeface="ＭＳ Ｐゴシック" pitchFamily="-72" charset="-128"/>
          <a:cs typeface="ＭＳ Ｐゴシック" pitchFamily="-72" charset="-128"/>
        </a:defRPr>
      </a:lvl9pPr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-72" charset="2"/>
        <a:buChar char=""/>
        <a:defRPr sz="2700" kern="1200">
          <a:solidFill>
            <a:schemeClr val="tx1"/>
          </a:solidFill>
          <a:latin typeface="+mn-lt"/>
          <a:ea typeface="ＭＳ Ｐゴシック" pitchFamily="-72" charset="-128"/>
          <a:cs typeface="ＭＳ Ｐゴシック" pitchFamily="-72" charset="-128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-72" charset="0"/>
        <a:buChar char="◦"/>
        <a:defRPr sz="23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-72" charset="2"/>
        <a:buChar char=""/>
        <a:defRPr sz="21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sz="1900"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-72" charset="2"/>
        <a:buChar char=""/>
        <a:defRPr kern="1200">
          <a:solidFill>
            <a:schemeClr val="tx1"/>
          </a:solidFill>
          <a:latin typeface="+mn-lt"/>
          <a:ea typeface="ＭＳ Ｐゴシック" pitchFamily="-72" charset="-128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6.png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75856" y="274638"/>
            <a:ext cx="5410944" cy="2218258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Chapter 5</a:t>
            </a:r>
            <a:br>
              <a:rPr lang="en-US" dirty="0" smtClean="0"/>
            </a:br>
            <a:r>
              <a:rPr lang="en-US" dirty="0" smtClean="0"/>
              <a:t>Probability Distributions and Data Modeling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7784" y="2636912"/>
            <a:ext cx="5184576" cy="3652665"/>
          </a:xfrm>
          <a:prstGeom prst="rect">
            <a:avLst/>
          </a:prstGeom>
        </p:spPr>
      </p:pic>
      <p:pic>
        <p:nvPicPr>
          <p:cNvPr id="6" name="Picture 5" descr="Cover Graphic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0506" y="116632"/>
            <a:ext cx="1754491" cy="2237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8550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Dice example</a:t>
            </a:r>
            <a:r>
              <a:rPr lang="en-US" dirty="0" smtClean="0">
                <a:ea typeface="+mn-ea"/>
                <a:cs typeface="+mn-cs"/>
              </a:rPr>
              <a:t>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A = </a:t>
            </a:r>
            <a:r>
              <a:rPr lang="en-US" dirty="0" smtClean="0">
                <a:ea typeface="+mn-ea"/>
                <a:cs typeface="+mn-cs"/>
              </a:rPr>
              <a:t>{7, 11}  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P(A)</a:t>
            </a:r>
            <a:r>
              <a:rPr lang="en-US" dirty="0" smtClean="0">
                <a:ea typeface="+mn-ea"/>
                <a:cs typeface="+mn-cs"/>
              </a:rPr>
              <a:t> = 8/36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i="1" baseline="30000" dirty="0" smtClean="0">
                <a:ea typeface="+mn-ea"/>
                <a:cs typeface="+mn-cs"/>
              </a:rPr>
              <a:t>c </a:t>
            </a:r>
            <a:r>
              <a:rPr lang="en-US" dirty="0" smtClean="0">
                <a:ea typeface="+mn-ea"/>
                <a:cs typeface="+mn-cs"/>
              </a:rPr>
              <a:t>= {2, 3, 4, 5, 6, 8, 9, 10, 12}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Using Rule 2:</a:t>
            </a:r>
          </a:p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P(A</a:t>
            </a:r>
            <a:r>
              <a:rPr lang="en-US" i="1" baseline="30000" dirty="0" smtClean="0">
                <a:ea typeface="+mn-ea"/>
                <a:cs typeface="+mn-cs"/>
              </a:rPr>
              <a:t>c</a:t>
            </a:r>
            <a:r>
              <a:rPr lang="en-US" i="1" dirty="0">
                <a:ea typeface="+mn-ea"/>
                <a:cs typeface="+mn-cs"/>
              </a:rPr>
              <a:t>)</a:t>
            </a:r>
            <a:r>
              <a:rPr lang="en-US" dirty="0">
                <a:ea typeface="+mn-ea"/>
                <a:cs typeface="+mn-cs"/>
              </a:rPr>
              <a:t> = </a:t>
            </a:r>
            <a:r>
              <a:rPr lang="en-US" dirty="0" smtClean="0">
                <a:ea typeface="+mn-ea"/>
                <a:cs typeface="+mn-cs"/>
              </a:rPr>
              <a:t>1 </a:t>
            </a:r>
            <a:r>
              <a:rPr lang="en-US" dirty="0" smtClean="0">
                <a:latin typeface="Cambria Math"/>
                <a:ea typeface="Cambria Math"/>
                <a:cs typeface="+mn-cs"/>
              </a:rPr>
              <a:t>−</a:t>
            </a:r>
            <a:r>
              <a:rPr lang="en-US" dirty="0" smtClean="0">
                <a:ea typeface="+mn-ea"/>
                <a:cs typeface="+mn-cs"/>
              </a:rPr>
              <a:t> 8/36 = 28/36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5.4: Computing the Probability of the Complement of an Event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300192" y="1484784"/>
            <a:ext cx="1872208" cy="362012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The union  of two events contains all outcomes that belong to </a:t>
            </a:r>
            <a:r>
              <a:rPr lang="en-US" u="sng" dirty="0"/>
              <a:t>either</a:t>
            </a:r>
            <a:r>
              <a:rPr lang="en-US" dirty="0"/>
              <a:t> of the two events</a:t>
            </a:r>
            <a:r>
              <a:rPr lang="en-US" dirty="0" smtClean="0"/>
              <a:t>.</a:t>
            </a:r>
          </a:p>
          <a:p>
            <a:pPr lvl="1"/>
            <a:r>
              <a:rPr lang="en-US" dirty="0" smtClean="0"/>
              <a:t>If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and </a:t>
            </a:r>
            <a:r>
              <a:rPr lang="en-US" i="1" dirty="0" smtClean="0"/>
              <a:t>B</a:t>
            </a:r>
            <a:r>
              <a:rPr lang="en-US" dirty="0" smtClean="0"/>
              <a:t> </a:t>
            </a:r>
            <a:r>
              <a:rPr lang="en-US" dirty="0"/>
              <a:t>are two events, the probability </a:t>
            </a:r>
            <a:r>
              <a:rPr lang="en-US" dirty="0" smtClean="0"/>
              <a:t>that some </a:t>
            </a:r>
            <a:r>
              <a:rPr lang="en-US" dirty="0"/>
              <a:t>outcome in either </a:t>
            </a:r>
            <a:r>
              <a:rPr lang="en-US" i="1" dirty="0" smtClean="0"/>
              <a:t>A</a:t>
            </a:r>
            <a:r>
              <a:rPr lang="en-US" dirty="0" smtClean="0"/>
              <a:t> </a:t>
            </a:r>
            <a:r>
              <a:rPr lang="en-US" dirty="0"/>
              <a:t>or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that is, the union of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B</a:t>
            </a:r>
            <a:r>
              <a:rPr lang="en-US" dirty="0" smtClean="0"/>
              <a:t>) </a:t>
            </a:r>
            <a:r>
              <a:rPr lang="en-US" dirty="0"/>
              <a:t>occurs is denoted as </a:t>
            </a:r>
            <a:r>
              <a:rPr lang="en-US" i="1" dirty="0" smtClean="0"/>
              <a:t>P(</a:t>
            </a:r>
            <a:r>
              <a:rPr lang="en-US" i="1" dirty="0"/>
              <a:t>A </a:t>
            </a:r>
            <a:r>
              <a:rPr lang="en-US" i="1" dirty="0" smtClean="0"/>
              <a:t>or B)</a:t>
            </a:r>
            <a:r>
              <a:rPr lang="en-US" dirty="0" smtClean="0"/>
              <a:t>.</a:t>
            </a:r>
          </a:p>
          <a:p>
            <a:r>
              <a:rPr lang="en-US" dirty="0" smtClean="0"/>
              <a:t>Two </a:t>
            </a:r>
            <a:r>
              <a:rPr lang="en-US" dirty="0"/>
              <a:t>events are mutually exclusive </a:t>
            </a:r>
            <a:r>
              <a:rPr lang="en-US" dirty="0" smtClean="0"/>
              <a:t>if </a:t>
            </a:r>
            <a:r>
              <a:rPr lang="en-US" dirty="0"/>
              <a:t>they have no outcomes in common. </a:t>
            </a:r>
            <a:endParaRPr lang="en-US" dirty="0" smtClean="0"/>
          </a:p>
          <a:p>
            <a:r>
              <a:rPr lang="en-US" u="sng" dirty="0" smtClean="0"/>
              <a:t>Rule </a:t>
            </a:r>
            <a:r>
              <a:rPr lang="en-US" u="sng" dirty="0"/>
              <a:t>3</a:t>
            </a:r>
            <a:r>
              <a:rPr lang="en-US" dirty="0"/>
              <a:t>. If events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mutually exclusive, then </a:t>
            </a:r>
            <a:r>
              <a:rPr lang="en-US" i="1" dirty="0"/>
              <a:t>P(A or B) = </a:t>
            </a:r>
            <a:r>
              <a:rPr lang="en-US" i="1" dirty="0" smtClean="0"/>
              <a:t>P(</a:t>
            </a:r>
            <a:r>
              <a:rPr lang="en-US" i="1" dirty="0"/>
              <a:t>A) + P(B)</a:t>
            </a:r>
            <a:r>
              <a:rPr lang="en-US" dirty="0"/>
              <a:t>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 of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3815570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788" y="1447800"/>
            <a:ext cx="8229600" cy="47117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Dice Example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= {7, 11}:  </a:t>
            </a:r>
            <a:r>
              <a:rPr lang="en-US" i="1" dirty="0" smtClean="0">
                <a:ea typeface="+mn-ea"/>
                <a:cs typeface="+mn-cs"/>
              </a:rPr>
              <a:t>P(A)</a:t>
            </a:r>
            <a:r>
              <a:rPr lang="en-US" dirty="0" smtClean="0">
                <a:ea typeface="+mn-ea"/>
                <a:cs typeface="+mn-cs"/>
              </a:rPr>
              <a:t> = 8/36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= {2, 3, 12}: </a:t>
            </a:r>
            <a:r>
              <a:rPr lang="en-US" i="1" dirty="0" smtClean="0">
                <a:ea typeface="+mn-ea"/>
                <a:cs typeface="+mn-cs"/>
              </a:rPr>
              <a:t>P(B)</a:t>
            </a:r>
            <a:r>
              <a:rPr lang="en-US" dirty="0" smtClean="0">
                <a:ea typeface="+mn-ea"/>
                <a:cs typeface="+mn-cs"/>
              </a:rPr>
              <a:t> = 4/36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P(A </a:t>
            </a:r>
            <a:r>
              <a:rPr lang="en-US" dirty="0" smtClean="0">
                <a:ea typeface="+mn-ea"/>
                <a:cs typeface="+mn-cs"/>
              </a:rPr>
              <a:t>or</a:t>
            </a:r>
            <a:r>
              <a:rPr lang="en-US" i="1" dirty="0" smtClean="0">
                <a:ea typeface="+mn-ea"/>
                <a:cs typeface="+mn-cs"/>
              </a:rPr>
              <a:t> B) </a:t>
            </a:r>
            <a:r>
              <a:rPr lang="en-US" dirty="0" smtClean="0">
                <a:ea typeface="+mn-ea"/>
                <a:cs typeface="+mn-cs"/>
              </a:rPr>
              <a:t>= Union of events </a:t>
            </a: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and </a:t>
            </a:r>
            <a:r>
              <a:rPr lang="en-US" i="1" dirty="0" smtClean="0">
                <a:ea typeface="+mn-ea"/>
                <a:cs typeface="+mn-cs"/>
              </a:rPr>
              <a:t>B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            = P(A) + P(B)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                 </a:t>
            </a:r>
            <a:r>
              <a:rPr lang="en-US" dirty="0" smtClean="0">
                <a:ea typeface="+mn-ea"/>
                <a:cs typeface="+mn-cs"/>
              </a:rPr>
              <a:t>= 8/36 + 4/36 = 12/36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5.5: Computing the Probability of Mutually Exclusive Events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60232" y="1484783"/>
            <a:ext cx="1944216" cy="37593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600" dirty="0" smtClean="0"/>
              <a:t>The notation </a:t>
            </a:r>
            <a:r>
              <a:rPr lang="en-US" sz="2600" i="1" dirty="0" smtClean="0"/>
              <a:t>(</a:t>
            </a:r>
            <a:r>
              <a:rPr lang="en-US" sz="2600" i="1" dirty="0"/>
              <a:t>A </a:t>
            </a:r>
            <a:r>
              <a:rPr lang="en-US" sz="2600" i="1" dirty="0" smtClean="0"/>
              <a:t>and B) </a:t>
            </a:r>
            <a:r>
              <a:rPr lang="en-US" sz="2600" dirty="0"/>
              <a:t>represents the intersection of events </a:t>
            </a:r>
            <a:r>
              <a:rPr lang="en-US" sz="2600" i="1" dirty="0" smtClean="0"/>
              <a:t>A</a:t>
            </a:r>
            <a:r>
              <a:rPr lang="en-US" sz="2600" dirty="0" smtClean="0"/>
              <a:t> </a:t>
            </a:r>
            <a:r>
              <a:rPr lang="en-US" sz="2600" dirty="0"/>
              <a:t>and </a:t>
            </a:r>
            <a:r>
              <a:rPr lang="en-US" sz="2600" i="1" dirty="0"/>
              <a:t>B</a:t>
            </a:r>
            <a:r>
              <a:rPr lang="en-US" sz="2600" dirty="0"/>
              <a:t> </a:t>
            </a:r>
            <a:r>
              <a:rPr lang="en-US" sz="2600" dirty="0" smtClean="0"/>
              <a:t>– that </a:t>
            </a:r>
            <a:r>
              <a:rPr lang="en-US" sz="2600" dirty="0"/>
              <a:t>is, all </a:t>
            </a:r>
            <a:r>
              <a:rPr lang="en-US" sz="2600" dirty="0" smtClean="0"/>
              <a:t>outcomes belonging</a:t>
            </a:r>
            <a:r>
              <a:rPr lang="en-US" sz="2600" dirty="0"/>
              <a:t> </a:t>
            </a:r>
            <a:r>
              <a:rPr lang="en-US" sz="2600" dirty="0" smtClean="0"/>
              <a:t>to </a:t>
            </a:r>
            <a:r>
              <a:rPr lang="en-US" sz="2600" dirty="0"/>
              <a:t>both A  and B .</a:t>
            </a:r>
            <a:endParaRPr lang="en-US" sz="2600" u="sng" dirty="0" smtClean="0"/>
          </a:p>
          <a:p>
            <a:r>
              <a:rPr lang="en-US" sz="2600" u="sng" dirty="0" smtClean="0"/>
              <a:t>Rule </a:t>
            </a:r>
            <a:r>
              <a:rPr lang="en-US" sz="2600" u="sng" dirty="0"/>
              <a:t>4</a:t>
            </a:r>
            <a:r>
              <a:rPr lang="en-US" sz="2600" dirty="0"/>
              <a:t>. If two events </a:t>
            </a:r>
            <a:r>
              <a:rPr lang="en-US" sz="2600" i="1" dirty="0"/>
              <a:t>A</a:t>
            </a:r>
            <a:r>
              <a:rPr lang="en-US" sz="2600" dirty="0"/>
              <a:t> and </a:t>
            </a:r>
            <a:r>
              <a:rPr lang="en-US" sz="2600" i="1" dirty="0"/>
              <a:t>B</a:t>
            </a:r>
            <a:r>
              <a:rPr lang="en-US" sz="2600" dirty="0"/>
              <a:t> are not mutually exclusive, then </a:t>
            </a:r>
            <a:r>
              <a:rPr lang="en-US" sz="2600" i="1" dirty="0"/>
              <a:t>P</a:t>
            </a:r>
            <a:r>
              <a:rPr lang="en-US" sz="2600" i="1" dirty="0" smtClean="0"/>
              <a:t>(A </a:t>
            </a:r>
            <a:r>
              <a:rPr lang="en-US" sz="2600" i="1" dirty="0"/>
              <a:t>or B</a:t>
            </a:r>
            <a:r>
              <a:rPr lang="en-US" sz="2600" i="1" dirty="0" smtClean="0"/>
              <a:t>) </a:t>
            </a:r>
            <a:r>
              <a:rPr lang="en-US" sz="2600" dirty="0" smtClean="0"/>
              <a:t>= </a:t>
            </a:r>
            <a:r>
              <a:rPr lang="en-US" sz="2600" i="1" dirty="0" smtClean="0"/>
              <a:t>P(</a:t>
            </a:r>
            <a:r>
              <a:rPr lang="en-US" sz="2600" i="1" dirty="0"/>
              <a:t>A</a:t>
            </a:r>
            <a:r>
              <a:rPr lang="en-US" sz="2600" i="1" dirty="0" smtClean="0"/>
              <a:t>)+ P(B) </a:t>
            </a:r>
            <a:r>
              <a:rPr lang="en-US" sz="2600" i="1" dirty="0"/>
              <a:t>- </a:t>
            </a:r>
            <a:r>
              <a:rPr lang="en-US" sz="2600" i="1" dirty="0" smtClean="0"/>
              <a:t>P(</a:t>
            </a:r>
            <a:r>
              <a:rPr lang="en-US" sz="2600" i="1" dirty="0"/>
              <a:t>A and B).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Non-Mutually Exclusive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86317067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788" y="1447800"/>
            <a:ext cx="8229600" cy="4711700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Dice </a:t>
            </a:r>
            <a:r>
              <a:rPr lang="en-US" u="sng" dirty="0">
                <a:ea typeface="+mn-ea"/>
                <a:cs typeface="+mn-cs"/>
              </a:rPr>
              <a:t>Example</a:t>
            </a:r>
            <a:r>
              <a:rPr lang="en-US" dirty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A</a:t>
            </a:r>
            <a:r>
              <a:rPr lang="en-US" dirty="0">
                <a:ea typeface="+mn-ea"/>
                <a:cs typeface="+mn-cs"/>
              </a:rPr>
              <a:t> = </a:t>
            </a:r>
            <a:r>
              <a:rPr lang="en-US" dirty="0" smtClean="0">
                <a:ea typeface="+mn-ea"/>
                <a:cs typeface="+mn-cs"/>
              </a:rPr>
              <a:t>{</a:t>
            </a:r>
            <a:r>
              <a:rPr lang="en-US" dirty="0">
                <a:ea typeface="+mn-ea"/>
                <a:cs typeface="+mn-cs"/>
              </a:rPr>
              <a:t>2, 3, 12</a:t>
            </a:r>
            <a:r>
              <a:rPr lang="en-US" dirty="0" smtClean="0">
                <a:ea typeface="+mn-ea"/>
                <a:cs typeface="+mn-cs"/>
              </a:rPr>
              <a:t>}: </a:t>
            </a:r>
            <a:r>
              <a:rPr lang="en-US" i="1" dirty="0" smtClean="0">
                <a:ea typeface="+mn-ea"/>
                <a:cs typeface="+mn-cs"/>
              </a:rPr>
              <a:t>P(A)</a:t>
            </a:r>
            <a:r>
              <a:rPr lang="en-US" dirty="0" smtClean="0">
                <a:ea typeface="+mn-ea"/>
                <a:cs typeface="+mn-cs"/>
              </a:rPr>
              <a:t> = 4/36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>
                <a:ea typeface="+mn-ea"/>
                <a:cs typeface="+mn-cs"/>
              </a:rPr>
              <a:t>B</a:t>
            </a:r>
            <a:r>
              <a:rPr lang="en-US" dirty="0">
                <a:ea typeface="+mn-ea"/>
                <a:cs typeface="+mn-cs"/>
              </a:rPr>
              <a:t> = </a:t>
            </a:r>
            <a:r>
              <a:rPr lang="en-US" dirty="0" smtClean="0">
                <a:ea typeface="+mn-ea"/>
                <a:cs typeface="+mn-cs"/>
              </a:rPr>
              <a:t>{even number} : </a:t>
            </a:r>
            <a:r>
              <a:rPr lang="en-US" i="1" dirty="0" smtClean="0">
                <a:ea typeface="+mn-ea"/>
                <a:cs typeface="+mn-cs"/>
              </a:rPr>
              <a:t>P(B)</a:t>
            </a:r>
            <a:r>
              <a:rPr lang="en-US" dirty="0" smtClean="0">
                <a:ea typeface="+mn-ea"/>
                <a:cs typeface="+mn-cs"/>
              </a:rPr>
              <a:t> = 18/36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(A and B) </a:t>
            </a:r>
            <a:r>
              <a:rPr lang="en-US" dirty="0" smtClean="0">
                <a:ea typeface="+mn-ea"/>
                <a:cs typeface="+mn-cs"/>
              </a:rPr>
              <a:t>= {2, 12}: </a:t>
            </a:r>
            <a:r>
              <a:rPr lang="en-US" i="1" dirty="0" smtClean="0">
                <a:ea typeface="+mn-ea"/>
                <a:cs typeface="+mn-cs"/>
              </a:rPr>
              <a:t>P(A and B) </a:t>
            </a:r>
            <a:r>
              <a:rPr lang="en-US" dirty="0" smtClean="0">
                <a:ea typeface="+mn-ea"/>
                <a:cs typeface="+mn-cs"/>
              </a:rPr>
              <a:t>= 2/36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P(A </a:t>
            </a:r>
            <a:r>
              <a:rPr lang="en-US" dirty="0" smtClean="0">
                <a:ea typeface="+mn-ea"/>
                <a:cs typeface="+mn-cs"/>
              </a:rPr>
              <a:t>or</a:t>
            </a:r>
            <a:r>
              <a:rPr lang="en-US" i="1" dirty="0" smtClean="0">
                <a:ea typeface="+mn-ea"/>
                <a:cs typeface="+mn-cs"/>
              </a:rPr>
              <a:t> B) = P(A) + P(B)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− </a:t>
            </a:r>
            <a:r>
              <a:rPr lang="en-US" i="1" dirty="0" smtClean="0">
                <a:ea typeface="+mn-ea"/>
                <a:cs typeface="+mn-cs"/>
              </a:rPr>
              <a:t>P(A </a:t>
            </a:r>
            <a:r>
              <a:rPr lang="en-US" dirty="0" smtClean="0">
                <a:ea typeface="+mn-ea"/>
                <a:cs typeface="+mn-cs"/>
              </a:rPr>
              <a:t>and</a:t>
            </a:r>
            <a:r>
              <a:rPr lang="en-US" i="1" dirty="0" smtClean="0">
                <a:ea typeface="+mn-ea"/>
                <a:cs typeface="+mn-cs"/>
              </a:rPr>
              <a:t> B)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 smtClean="0">
                <a:ea typeface="+mn-ea"/>
                <a:cs typeface="+mn-cs"/>
              </a:rPr>
              <a:t>                   </a:t>
            </a:r>
            <a:r>
              <a:rPr lang="en-US" dirty="0">
                <a:ea typeface="+mn-ea"/>
                <a:cs typeface="+mn-cs"/>
              </a:rPr>
              <a:t>= </a:t>
            </a:r>
            <a:r>
              <a:rPr lang="en-US" dirty="0" smtClean="0">
                <a:ea typeface="+mn-ea"/>
                <a:cs typeface="+mn-cs"/>
              </a:rPr>
              <a:t>4/36 </a:t>
            </a:r>
            <a:r>
              <a:rPr lang="en-US" dirty="0">
                <a:ea typeface="+mn-ea"/>
                <a:cs typeface="+mn-cs"/>
              </a:rPr>
              <a:t>+ </a:t>
            </a:r>
            <a:r>
              <a:rPr lang="en-US" dirty="0" smtClean="0">
                <a:ea typeface="+mn-ea"/>
                <a:cs typeface="+mn-cs"/>
              </a:rPr>
              <a:t>18/36</a:t>
            </a:r>
            <a:r>
              <a:rPr lang="en-US" i="1" dirty="0" smtClean="0">
                <a:latin typeface="Cambria Math"/>
                <a:ea typeface="Cambria Math"/>
                <a:cs typeface="+mn-cs"/>
              </a:rPr>
              <a:t>− </a:t>
            </a:r>
            <a:r>
              <a:rPr lang="en-US" dirty="0" smtClean="0">
                <a:ea typeface="+mn-ea"/>
                <a:cs typeface="+mn-cs"/>
              </a:rPr>
              <a:t>2/36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>
                <a:ea typeface="+mn-ea"/>
                <a:cs typeface="+mn-cs"/>
              </a:rPr>
              <a:t> </a:t>
            </a:r>
            <a:r>
              <a:rPr lang="en-US" dirty="0" smtClean="0">
                <a:ea typeface="+mn-ea"/>
                <a:cs typeface="+mn-cs"/>
              </a:rPr>
              <a:t>                  = 20/36</a:t>
            </a:r>
            <a:endParaRPr lang="en-US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5.6: Computing the Probability of Non-Mutually Exclusive Events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6256" y="1628799"/>
            <a:ext cx="1800200" cy="34808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The probability of the intersection of two events is called a </a:t>
            </a:r>
            <a:r>
              <a:rPr lang="en-US" b="1" dirty="0" smtClean="0"/>
              <a:t>joint probability.</a:t>
            </a:r>
            <a:r>
              <a:rPr lang="en-US" dirty="0" smtClean="0"/>
              <a:t> </a:t>
            </a:r>
          </a:p>
          <a:p>
            <a:r>
              <a:rPr lang="en-US" dirty="0"/>
              <a:t>The probability of an event, irrespective of the outcome of the other joint event, is called a </a:t>
            </a:r>
            <a:r>
              <a:rPr lang="en-US" b="1" dirty="0" smtClean="0"/>
              <a:t>marginal probability.</a:t>
            </a: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 and Marginal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072960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4525962"/>
          </a:xfrm>
        </p:spPr>
        <p:txBody>
          <a:bodyPr/>
          <a:lstStyle/>
          <a:p>
            <a:r>
              <a:rPr lang="en-US" sz="1800" dirty="0" smtClean="0"/>
              <a:t>A sample </a:t>
            </a:r>
            <a:r>
              <a:rPr lang="en-US" sz="1800" dirty="0"/>
              <a:t>of 100 individuals were asked to evaluate their preference for three new proposed energy drinks in a blind taste test. </a:t>
            </a:r>
            <a:endParaRPr lang="en-US" sz="1800" dirty="0" smtClean="0"/>
          </a:p>
          <a:p>
            <a:r>
              <a:rPr lang="en-US" sz="1800" dirty="0" smtClean="0"/>
              <a:t>The </a:t>
            </a:r>
            <a:r>
              <a:rPr lang="en-US" sz="1800" dirty="0"/>
              <a:t>sample space consists of two types of outcomes corresponding to each individual: gender (F = female or M = male) and brand preference (B</a:t>
            </a:r>
            <a:r>
              <a:rPr lang="en-US" sz="1800" baseline="-25000" dirty="0"/>
              <a:t>1</a:t>
            </a:r>
            <a:r>
              <a:rPr lang="en-US" sz="1800" dirty="0"/>
              <a:t>, B</a:t>
            </a:r>
            <a:r>
              <a:rPr lang="en-US" sz="1800" baseline="-25000" dirty="0"/>
              <a:t>2</a:t>
            </a:r>
            <a:r>
              <a:rPr lang="en-US" sz="1800" dirty="0"/>
              <a:t>, or B</a:t>
            </a:r>
            <a:r>
              <a:rPr lang="en-US" sz="1800" baseline="-25000" dirty="0"/>
              <a:t>3</a:t>
            </a:r>
            <a:r>
              <a:rPr lang="en-US" sz="1800" dirty="0"/>
              <a:t>). </a:t>
            </a:r>
            <a:endParaRPr lang="en-US" sz="1800" dirty="0" smtClean="0"/>
          </a:p>
          <a:p>
            <a:r>
              <a:rPr lang="en-US" sz="1800" dirty="0" smtClean="0"/>
              <a:t>Define a </a:t>
            </a:r>
            <a:r>
              <a:rPr lang="en-US" sz="1800" dirty="0"/>
              <a:t>new sample space consisting of the outcomes that reflect the different combinations of outcomes from these two sample spaces. </a:t>
            </a:r>
            <a:endParaRPr lang="en-US" sz="1800" dirty="0" smtClean="0"/>
          </a:p>
          <a:p>
            <a:pPr lvl="1"/>
            <a:r>
              <a:rPr lang="en-US" sz="1400" i="1" dirty="0" smtClean="0"/>
              <a:t>O</a:t>
            </a:r>
            <a:r>
              <a:rPr lang="en-US" sz="1400" i="1" baseline="-25000" dirty="0" smtClean="0"/>
              <a:t>1</a:t>
            </a:r>
            <a:r>
              <a:rPr lang="en-US" sz="1400" dirty="0" smtClean="0"/>
              <a:t> </a:t>
            </a:r>
            <a:r>
              <a:rPr lang="en-US" sz="1400" dirty="0"/>
              <a:t>= the respondent is female and prefers brand 1</a:t>
            </a:r>
          </a:p>
          <a:p>
            <a:pPr lvl="1"/>
            <a:r>
              <a:rPr lang="en-US" sz="1400" i="1" dirty="0"/>
              <a:t>O</a:t>
            </a:r>
            <a:r>
              <a:rPr lang="en-US" sz="1400" i="1" baseline="-25000" dirty="0"/>
              <a:t>2</a:t>
            </a:r>
            <a:r>
              <a:rPr lang="en-US" sz="1400" dirty="0"/>
              <a:t> = the respondent is female and prefers brand 2</a:t>
            </a:r>
          </a:p>
          <a:p>
            <a:pPr lvl="1"/>
            <a:r>
              <a:rPr lang="en-US" sz="1400" i="1" dirty="0"/>
              <a:t>O</a:t>
            </a:r>
            <a:r>
              <a:rPr lang="en-US" sz="1400" i="1" baseline="-25000" dirty="0"/>
              <a:t>3</a:t>
            </a:r>
            <a:r>
              <a:rPr lang="en-US" sz="1400" i="1" dirty="0"/>
              <a:t> </a:t>
            </a:r>
            <a:r>
              <a:rPr lang="en-US" sz="1400" dirty="0"/>
              <a:t>= the respondent is female and prefers brand 3</a:t>
            </a:r>
          </a:p>
          <a:p>
            <a:pPr lvl="1"/>
            <a:r>
              <a:rPr lang="en-US" sz="1400" i="1" dirty="0"/>
              <a:t>O</a:t>
            </a:r>
            <a:r>
              <a:rPr lang="en-US" sz="1400" i="1" baseline="-25000" dirty="0"/>
              <a:t>4</a:t>
            </a:r>
            <a:r>
              <a:rPr lang="en-US" sz="1400" dirty="0"/>
              <a:t> = the respondent is male and prefers brand 1</a:t>
            </a:r>
          </a:p>
          <a:p>
            <a:pPr lvl="1"/>
            <a:r>
              <a:rPr lang="en-US" sz="1400" i="1" dirty="0"/>
              <a:t>O</a:t>
            </a:r>
            <a:r>
              <a:rPr lang="en-US" sz="1400" i="1" baseline="-25000" dirty="0"/>
              <a:t>5</a:t>
            </a:r>
            <a:r>
              <a:rPr lang="en-US" sz="1400" dirty="0"/>
              <a:t> = the respondent is male and prefers brand 2</a:t>
            </a:r>
          </a:p>
          <a:p>
            <a:pPr lvl="1"/>
            <a:r>
              <a:rPr lang="en-US" sz="1400" i="1" dirty="0"/>
              <a:t>O</a:t>
            </a:r>
            <a:r>
              <a:rPr lang="en-US" sz="1400" i="1" baseline="-25000" dirty="0"/>
              <a:t>6</a:t>
            </a:r>
            <a:r>
              <a:rPr lang="en-US" sz="1400" dirty="0"/>
              <a:t> = the respondent is male and prefers brand </a:t>
            </a:r>
            <a:r>
              <a:rPr lang="en-US" sz="1400" dirty="0" smtClean="0"/>
              <a:t>3</a:t>
            </a:r>
          </a:p>
          <a:p>
            <a:r>
              <a:rPr lang="en-US" sz="1800" dirty="0" smtClean="0"/>
              <a:t>The </a:t>
            </a:r>
            <a:r>
              <a:rPr lang="en-US" sz="1800" dirty="0"/>
              <a:t>probability of each of these events is the intersection of the gender and brand preference event. For example, </a:t>
            </a:r>
            <a:r>
              <a:rPr lang="en-US" sz="1800" i="1" dirty="0"/>
              <a:t>P(O</a:t>
            </a:r>
            <a:r>
              <a:rPr lang="en-US" sz="1800" i="1" baseline="-25000" dirty="0"/>
              <a:t>1</a:t>
            </a:r>
            <a:r>
              <a:rPr lang="en-US" sz="1800" i="1" dirty="0"/>
              <a:t>) = P(F and B</a:t>
            </a:r>
            <a:r>
              <a:rPr lang="en-US" sz="1800" i="1" baseline="-25000" dirty="0"/>
              <a:t>1</a:t>
            </a:r>
            <a:r>
              <a:rPr lang="en-US" sz="1800" i="1" dirty="0"/>
              <a:t>) </a:t>
            </a:r>
          </a:p>
          <a:p>
            <a:endParaRPr lang="en-US" sz="1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Application of Joint and Marginal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0608656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2-Figure-5.2-new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4" y="3933056"/>
            <a:ext cx="6012160" cy="22970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Example 5.7: Applying Probability Rules to Joint Events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2811958"/>
          </a:xfrm>
        </p:spPr>
        <p:txBody>
          <a:bodyPr/>
          <a:lstStyle/>
          <a:p>
            <a:r>
              <a:rPr lang="en-US" sz="2400" i="1" dirty="0" smtClean="0"/>
              <a:t>Energy Drink Survey</a:t>
            </a:r>
          </a:p>
          <a:p>
            <a:r>
              <a:rPr lang="en-US" sz="2400" dirty="0"/>
              <a:t>The joint probabilities of gender and brand preference are </a:t>
            </a:r>
            <a:r>
              <a:rPr lang="en-US" sz="2400" dirty="0" smtClean="0"/>
              <a:t>calculated </a:t>
            </a:r>
            <a:r>
              <a:rPr lang="en-US" sz="2400" dirty="0"/>
              <a:t>by dividing the number of respondents corresponding to each of the six outcomes listed above by the total number of respondents, 100. </a:t>
            </a:r>
            <a:endParaRPr lang="en-US" sz="2400" dirty="0" smtClean="0"/>
          </a:p>
          <a:p>
            <a:pPr lvl="1"/>
            <a:r>
              <a:rPr lang="en-US" sz="2000" dirty="0" smtClean="0"/>
              <a:t>E.g.</a:t>
            </a:r>
            <a:r>
              <a:rPr lang="en-US" sz="2000" i="1" dirty="0" smtClean="0"/>
              <a:t>, P</a:t>
            </a:r>
            <a:r>
              <a:rPr lang="en-US" sz="2000" i="1" dirty="0"/>
              <a:t>(F and B</a:t>
            </a:r>
            <a:r>
              <a:rPr lang="en-US" sz="2000" i="1" baseline="-25000" dirty="0"/>
              <a:t>1</a:t>
            </a:r>
            <a:r>
              <a:rPr lang="en-US" sz="2000" i="1" dirty="0"/>
              <a:t>) = P(O</a:t>
            </a:r>
            <a:r>
              <a:rPr lang="en-US" sz="2000" i="1" baseline="-25000" dirty="0"/>
              <a:t>1</a:t>
            </a:r>
            <a:r>
              <a:rPr lang="en-US" sz="2000" i="1" dirty="0"/>
              <a:t>)</a:t>
            </a:r>
            <a:r>
              <a:rPr lang="en-US" sz="2000" dirty="0"/>
              <a:t> = 9/100 = </a:t>
            </a:r>
            <a:r>
              <a:rPr lang="en-US" sz="2000" dirty="0" smtClean="0"/>
              <a:t>0.09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236296" y="4581128"/>
            <a:ext cx="15841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Joint probabilities</a:t>
            </a:r>
          </a:p>
          <a:p>
            <a:endParaRPr lang="en-US" sz="1800" dirty="0" smtClean="0"/>
          </a:p>
          <a:p>
            <a:endParaRPr lang="en-US" sz="18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5724128" y="4941168"/>
            <a:ext cx="1512168" cy="648072"/>
          </a:xfrm>
          <a:prstGeom prst="straightConnector1">
            <a:avLst/>
          </a:prstGeom>
          <a:ln w="26416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375933246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BA2-Figure-5.2-new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55576" y="3933056"/>
            <a:ext cx="6012160" cy="2297029"/>
          </a:xfrm>
          <a:prstGeom prst="rect">
            <a:avLst/>
          </a:prstGeom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5.7: Continued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2811958"/>
          </a:xfrm>
        </p:spPr>
        <p:txBody>
          <a:bodyPr/>
          <a:lstStyle/>
          <a:p>
            <a:r>
              <a:rPr lang="en-US" sz="2400" dirty="0" smtClean="0"/>
              <a:t>The marginal probabilities for gender </a:t>
            </a:r>
            <a:r>
              <a:rPr lang="en-US" sz="2400" dirty="0"/>
              <a:t>and brand preference are </a:t>
            </a:r>
            <a:r>
              <a:rPr lang="en-US" sz="2400" dirty="0" smtClean="0"/>
              <a:t>calculated </a:t>
            </a:r>
            <a:r>
              <a:rPr lang="en-US" sz="2400" dirty="0"/>
              <a:t>by </a:t>
            </a:r>
            <a:r>
              <a:rPr lang="en-US" sz="2400" dirty="0" smtClean="0"/>
              <a:t>adding the joint probabilities across the rows and columns</a:t>
            </a:r>
          </a:p>
          <a:p>
            <a:pPr lvl="1"/>
            <a:r>
              <a:rPr lang="en-US" sz="2000" dirty="0" smtClean="0"/>
              <a:t>E.g.</a:t>
            </a:r>
            <a:r>
              <a:rPr lang="en-US" sz="2000" i="1" dirty="0" smtClean="0"/>
              <a:t>, </a:t>
            </a:r>
            <a:r>
              <a:rPr lang="en-US" sz="2000" dirty="0"/>
              <a:t>the event </a:t>
            </a:r>
            <a:r>
              <a:rPr lang="en-US" sz="2000" i="1" dirty="0"/>
              <a:t>F</a:t>
            </a:r>
            <a:r>
              <a:rPr lang="en-US" sz="2000" dirty="0"/>
              <a:t>, (respondent is female) is comprised of the outcomes </a:t>
            </a:r>
            <a:r>
              <a:rPr lang="en-US" sz="2000" i="1" dirty="0"/>
              <a:t>O</a:t>
            </a:r>
            <a:r>
              <a:rPr lang="en-US" sz="2000" i="1" baseline="-25000" dirty="0"/>
              <a:t>1</a:t>
            </a:r>
            <a:r>
              <a:rPr lang="en-US" sz="2000" i="1" dirty="0"/>
              <a:t>, O</a:t>
            </a:r>
            <a:r>
              <a:rPr lang="en-US" sz="2000" i="1" baseline="-25000" dirty="0"/>
              <a:t>2</a:t>
            </a:r>
            <a:r>
              <a:rPr lang="en-US" sz="2000" dirty="0"/>
              <a:t>, and </a:t>
            </a:r>
            <a:r>
              <a:rPr lang="en-US" sz="2000" i="1" dirty="0"/>
              <a:t>O</a:t>
            </a:r>
            <a:r>
              <a:rPr lang="en-US" sz="2000" i="1" baseline="-25000" dirty="0"/>
              <a:t>3</a:t>
            </a:r>
            <a:r>
              <a:rPr lang="en-US" sz="2000" dirty="0"/>
              <a:t>, and therefore </a:t>
            </a:r>
            <a:r>
              <a:rPr lang="en-US" sz="2000" i="1" dirty="0"/>
              <a:t>P(F) </a:t>
            </a:r>
            <a:r>
              <a:rPr lang="en-US" sz="2000" dirty="0" smtClean="0"/>
              <a:t>= </a:t>
            </a:r>
            <a:r>
              <a:rPr lang="en-US" sz="2000" i="1" dirty="0" smtClean="0"/>
              <a:t>P</a:t>
            </a:r>
            <a:r>
              <a:rPr lang="en-US" sz="2000" i="1" dirty="0"/>
              <a:t>(F and B</a:t>
            </a:r>
            <a:r>
              <a:rPr lang="en-US" sz="2000" i="1" baseline="-25000" dirty="0"/>
              <a:t>1</a:t>
            </a:r>
            <a:r>
              <a:rPr lang="en-US" sz="2000" i="1" dirty="0"/>
              <a:t>) + </a:t>
            </a:r>
            <a:r>
              <a:rPr lang="en-US" sz="2000" i="1" dirty="0" smtClean="0"/>
              <a:t>  P</a:t>
            </a:r>
            <a:r>
              <a:rPr lang="en-US" sz="2000" i="1" dirty="0"/>
              <a:t>(F and B</a:t>
            </a:r>
            <a:r>
              <a:rPr lang="en-US" sz="2000" i="1" baseline="-25000" dirty="0"/>
              <a:t>2</a:t>
            </a:r>
            <a:r>
              <a:rPr lang="en-US" sz="2000" i="1" dirty="0"/>
              <a:t>) + P(F and B</a:t>
            </a:r>
            <a:r>
              <a:rPr lang="en-US" sz="2000" i="1" baseline="-25000" dirty="0"/>
              <a:t>3</a:t>
            </a:r>
            <a:r>
              <a:rPr lang="en-US" sz="2000" i="1" dirty="0"/>
              <a:t>) </a:t>
            </a:r>
            <a:r>
              <a:rPr lang="en-US" sz="2000" dirty="0"/>
              <a:t>= </a:t>
            </a:r>
            <a:r>
              <a:rPr lang="en-US" sz="2000" dirty="0" smtClean="0"/>
              <a:t>0.37 </a:t>
            </a:r>
            <a:endParaRPr lang="en-US" sz="2000" dirty="0"/>
          </a:p>
        </p:txBody>
      </p:sp>
      <p:sp>
        <p:nvSpPr>
          <p:cNvPr id="10" name="TextBox 9"/>
          <p:cNvSpPr txBox="1"/>
          <p:nvPr/>
        </p:nvSpPr>
        <p:spPr>
          <a:xfrm>
            <a:off x="7380312" y="5589240"/>
            <a:ext cx="15841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800" dirty="0" smtClean="0"/>
              <a:t>Marginal probabilities</a:t>
            </a:r>
          </a:p>
        </p:txBody>
      </p:sp>
      <p:cxnSp>
        <p:nvCxnSpPr>
          <p:cNvPr id="15" name="Straight Arrow Connector 14"/>
          <p:cNvCxnSpPr/>
          <p:nvPr/>
        </p:nvCxnSpPr>
        <p:spPr>
          <a:xfrm flipH="1" flipV="1">
            <a:off x="6804248" y="5661248"/>
            <a:ext cx="432048" cy="360040"/>
          </a:xfrm>
          <a:prstGeom prst="straightConnector1">
            <a:avLst/>
          </a:prstGeom>
          <a:ln w="26416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5580112" y="5877272"/>
            <a:ext cx="1656184" cy="288032"/>
          </a:xfrm>
          <a:prstGeom prst="straightConnector1">
            <a:avLst/>
          </a:prstGeom>
          <a:ln w="26416"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4422849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Calculations of marginal probabilities leads to the following probability rule:</a:t>
            </a:r>
          </a:p>
          <a:p>
            <a:endParaRPr lang="en-US" dirty="0"/>
          </a:p>
          <a:p>
            <a:r>
              <a:rPr lang="en-US" u="sng" dirty="0" smtClean="0"/>
              <a:t>Rule </a:t>
            </a:r>
            <a:r>
              <a:rPr lang="en-US" u="sng" dirty="0"/>
              <a:t>5</a:t>
            </a:r>
            <a:r>
              <a:rPr lang="en-US" dirty="0"/>
              <a:t>. If event </a:t>
            </a:r>
            <a:r>
              <a:rPr lang="en-US" i="1" dirty="0"/>
              <a:t>A</a:t>
            </a:r>
            <a:r>
              <a:rPr lang="en-US" dirty="0"/>
              <a:t> is comprised of the outcomes {</a:t>
            </a:r>
            <a:r>
              <a:rPr lang="en-US" i="1" dirty="0"/>
              <a:t>A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A</a:t>
            </a:r>
            <a:r>
              <a:rPr lang="en-US" baseline="-25000" dirty="0"/>
              <a:t>2</a:t>
            </a:r>
            <a:r>
              <a:rPr lang="en-US" dirty="0"/>
              <a:t>, …</a:t>
            </a:r>
            <a:r>
              <a:rPr lang="en-US" i="1" dirty="0"/>
              <a:t>,</a:t>
            </a:r>
            <a:r>
              <a:rPr lang="en-US" dirty="0"/>
              <a:t> </a:t>
            </a:r>
            <a:r>
              <a:rPr lang="en-US" i="1" dirty="0"/>
              <a:t>A</a:t>
            </a:r>
            <a:r>
              <a:rPr lang="en-US" i="1" baseline="-25000" dirty="0"/>
              <a:t>n</a:t>
            </a:r>
            <a:r>
              <a:rPr lang="en-US" dirty="0"/>
              <a:t>} and event </a:t>
            </a:r>
            <a:r>
              <a:rPr lang="en-US" i="1" dirty="0"/>
              <a:t>B</a:t>
            </a:r>
            <a:r>
              <a:rPr lang="en-US" dirty="0"/>
              <a:t> is comprised of the outcomes {</a:t>
            </a:r>
            <a:r>
              <a:rPr lang="en-US" i="1" dirty="0"/>
              <a:t>B</a:t>
            </a:r>
            <a:r>
              <a:rPr lang="en-US" baseline="-25000" dirty="0"/>
              <a:t>1</a:t>
            </a:r>
            <a:r>
              <a:rPr lang="en-US" dirty="0"/>
              <a:t>, </a:t>
            </a:r>
            <a:r>
              <a:rPr lang="en-US" i="1" dirty="0"/>
              <a:t>B</a:t>
            </a:r>
            <a:r>
              <a:rPr lang="en-US" baseline="-25000" dirty="0"/>
              <a:t>2</a:t>
            </a:r>
            <a:r>
              <a:rPr lang="en-US" dirty="0"/>
              <a:t>, …, </a:t>
            </a:r>
            <a:r>
              <a:rPr lang="en-US" i="1" dirty="0" err="1"/>
              <a:t>B</a:t>
            </a:r>
            <a:r>
              <a:rPr lang="en-US" i="1" baseline="-25000" dirty="0" err="1"/>
              <a:t>n</a:t>
            </a:r>
            <a:r>
              <a:rPr lang="en-US" dirty="0"/>
              <a:t>}, then </a:t>
            </a:r>
            <a:endParaRPr lang="en-US" dirty="0" smtClean="0"/>
          </a:p>
          <a:p>
            <a:endParaRPr lang="en-US" dirty="0"/>
          </a:p>
          <a:p>
            <a:pPr marL="109537" indent="0">
              <a:buNone/>
            </a:pPr>
            <a:r>
              <a:rPr lang="en-US" sz="2400" i="1" dirty="0" smtClean="0"/>
              <a:t>   P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i="1" baseline="-25000" dirty="0"/>
              <a:t>i</a:t>
            </a:r>
            <a:r>
              <a:rPr lang="en-US" sz="2400" dirty="0"/>
              <a:t>) =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i="1" baseline="-25000" dirty="0"/>
              <a:t>i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baseline="-25000" dirty="0"/>
              <a:t>1</a:t>
            </a:r>
            <a:r>
              <a:rPr lang="en-US" sz="2400" dirty="0"/>
              <a:t>) +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i="1" baseline="-25000" dirty="0"/>
              <a:t>i</a:t>
            </a:r>
            <a:r>
              <a:rPr lang="en-US" sz="2400" dirty="0"/>
              <a:t> and </a:t>
            </a:r>
            <a:r>
              <a:rPr lang="en-US" sz="2400" i="1" dirty="0"/>
              <a:t>B</a:t>
            </a:r>
            <a:r>
              <a:rPr lang="en-US" sz="2400" baseline="-25000" dirty="0"/>
              <a:t>2</a:t>
            </a:r>
            <a:r>
              <a:rPr lang="en-US" sz="2400" dirty="0"/>
              <a:t>) + … + </a:t>
            </a:r>
            <a:r>
              <a:rPr lang="en-US" sz="2400" i="1" dirty="0"/>
              <a:t>P</a:t>
            </a:r>
            <a:r>
              <a:rPr lang="en-US" sz="2400" dirty="0"/>
              <a:t>(</a:t>
            </a:r>
            <a:r>
              <a:rPr lang="en-US" sz="2400" i="1" dirty="0"/>
              <a:t>A</a:t>
            </a:r>
            <a:r>
              <a:rPr lang="en-US" sz="2400" i="1" baseline="-25000" dirty="0"/>
              <a:t>i</a:t>
            </a:r>
            <a:r>
              <a:rPr lang="en-US" sz="2400" dirty="0"/>
              <a:t> and </a:t>
            </a:r>
            <a:r>
              <a:rPr lang="en-US" sz="2400" i="1" dirty="0" err="1"/>
              <a:t>B</a:t>
            </a:r>
            <a:r>
              <a:rPr lang="en-US" sz="2400" i="1" baseline="-25000" dirty="0" err="1"/>
              <a:t>n</a:t>
            </a:r>
            <a:r>
              <a:rPr lang="en-US" sz="2400" dirty="0"/>
              <a:t>) </a:t>
            </a:r>
          </a:p>
          <a:p>
            <a:endParaRPr lang="en-US" dirty="0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Joint/Marginal Probability Rule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417412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800" b="1" dirty="0" smtClean="0"/>
              <a:t>Probability</a:t>
            </a:r>
            <a:r>
              <a:rPr lang="en-US" sz="2800" dirty="0" smtClean="0"/>
              <a:t> is the likelihood that an outcome occurs.  Probabilities are expressed as values between 0 and 1.</a:t>
            </a:r>
          </a:p>
          <a:p>
            <a:pPr eaLnBrk="1" hangingPunct="1"/>
            <a:r>
              <a:rPr lang="en-US" sz="2800" dirty="0" smtClean="0"/>
              <a:t>An </a:t>
            </a:r>
            <a:r>
              <a:rPr lang="en-US" sz="2800" b="1" dirty="0" smtClean="0"/>
              <a:t>experiment</a:t>
            </a:r>
            <a:r>
              <a:rPr lang="en-US" sz="2800" dirty="0" smtClean="0"/>
              <a:t> is the process that results in an outcome.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outcome</a:t>
            </a:r>
            <a:r>
              <a:rPr lang="en-US" sz="2800" dirty="0" smtClean="0"/>
              <a:t> of an experiment is a result that we observe.</a:t>
            </a:r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b="1" dirty="0" smtClean="0"/>
              <a:t>sample space </a:t>
            </a:r>
            <a:r>
              <a:rPr lang="en-US" sz="2800" dirty="0" smtClean="0"/>
              <a:t>is the collection of all possible outcomes of an experiment.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Basic Concepts of Probability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Example 5.7 Continued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2880320"/>
          </a:xfrm>
        </p:spPr>
        <p:txBody>
          <a:bodyPr/>
          <a:lstStyle/>
          <a:p>
            <a:r>
              <a:rPr lang="en-US" sz="2000" dirty="0"/>
              <a:t>Events </a:t>
            </a:r>
            <a:r>
              <a:rPr lang="en-US" sz="2000" i="1" dirty="0"/>
              <a:t>F</a:t>
            </a:r>
            <a:r>
              <a:rPr lang="en-US" sz="2000" dirty="0"/>
              <a:t> and </a:t>
            </a:r>
            <a:r>
              <a:rPr lang="en-US" sz="2000" i="1" dirty="0"/>
              <a:t>M</a:t>
            </a:r>
            <a:r>
              <a:rPr lang="en-US" sz="2000" dirty="0"/>
              <a:t> are mutually exclusive, as are events </a:t>
            </a:r>
            <a:r>
              <a:rPr lang="en-US" sz="2000" i="1" dirty="0"/>
              <a:t>B</a:t>
            </a:r>
            <a:r>
              <a:rPr lang="en-US" sz="2000" i="1" baseline="-25000" dirty="0"/>
              <a:t>1</a:t>
            </a:r>
            <a:r>
              <a:rPr lang="en-US" sz="2000" i="1" dirty="0"/>
              <a:t>, B</a:t>
            </a:r>
            <a:r>
              <a:rPr lang="en-US" sz="2000" i="1" baseline="-25000" dirty="0"/>
              <a:t>2</a:t>
            </a:r>
            <a:r>
              <a:rPr lang="en-US" sz="2000" dirty="0"/>
              <a:t>, and </a:t>
            </a:r>
            <a:r>
              <a:rPr lang="en-US" sz="2000" i="1" dirty="0"/>
              <a:t>B</a:t>
            </a:r>
            <a:r>
              <a:rPr lang="en-US" sz="2000" i="1" baseline="-25000" dirty="0"/>
              <a:t>3</a:t>
            </a:r>
            <a:r>
              <a:rPr lang="en-US" sz="2000" dirty="0"/>
              <a:t> since a respondent may be only male or female and prefer exactly one of the three brands. </a:t>
            </a:r>
            <a:r>
              <a:rPr lang="en-US" sz="2000" dirty="0" smtClean="0"/>
              <a:t>We </a:t>
            </a:r>
            <a:r>
              <a:rPr lang="en-US" sz="2000" dirty="0"/>
              <a:t>can use Rule 3 to find, for example, </a:t>
            </a:r>
            <a:r>
              <a:rPr lang="en-US" sz="2000" i="1" dirty="0"/>
              <a:t>P(B</a:t>
            </a:r>
            <a:r>
              <a:rPr lang="en-US" sz="2000" i="1" baseline="-25000" dirty="0"/>
              <a:t>1</a:t>
            </a:r>
            <a:r>
              <a:rPr lang="en-US" sz="2000" i="1" dirty="0"/>
              <a:t> or B</a:t>
            </a:r>
            <a:r>
              <a:rPr lang="en-US" sz="2000" i="1" baseline="-25000" dirty="0"/>
              <a:t>2</a:t>
            </a:r>
            <a:r>
              <a:rPr lang="en-US" sz="2000" i="1" dirty="0"/>
              <a:t>) </a:t>
            </a:r>
            <a:r>
              <a:rPr lang="en-US" sz="2000" dirty="0"/>
              <a:t>= 0.34 + 0.23 = 0.57. </a:t>
            </a:r>
            <a:endParaRPr lang="en-US" sz="2000" dirty="0" smtClean="0"/>
          </a:p>
          <a:p>
            <a:r>
              <a:rPr lang="en-US" sz="2000" dirty="0" smtClean="0"/>
              <a:t>Events </a:t>
            </a:r>
            <a:r>
              <a:rPr lang="en-US" sz="2000" i="1" dirty="0"/>
              <a:t>F</a:t>
            </a:r>
            <a:r>
              <a:rPr lang="en-US" sz="2000" dirty="0"/>
              <a:t> and </a:t>
            </a:r>
            <a:r>
              <a:rPr lang="en-US" sz="2000" i="1" dirty="0"/>
              <a:t>B</a:t>
            </a:r>
            <a:r>
              <a:rPr lang="en-US" sz="2000" i="1" baseline="-25000" dirty="0"/>
              <a:t>1</a:t>
            </a:r>
            <a:r>
              <a:rPr lang="en-US" sz="2000" dirty="0"/>
              <a:t>, however, are not mutually exclusive because a respondent can be both female and prefer brand 1. Therefore, using Rule 4, we have </a:t>
            </a:r>
            <a:r>
              <a:rPr lang="en-US" sz="2000" i="1" dirty="0"/>
              <a:t>P(F or B</a:t>
            </a:r>
            <a:r>
              <a:rPr lang="en-US" sz="2000" i="1" baseline="-25000" dirty="0"/>
              <a:t>1</a:t>
            </a:r>
            <a:r>
              <a:rPr lang="en-US" sz="2000" i="1" dirty="0"/>
              <a:t>) = P(F) + P(B</a:t>
            </a:r>
            <a:r>
              <a:rPr lang="en-US" sz="2000" i="1" baseline="-25000" dirty="0"/>
              <a:t>1</a:t>
            </a:r>
            <a:r>
              <a:rPr lang="en-US" sz="2000" i="1" dirty="0"/>
              <a:t>) – P(F and B</a:t>
            </a:r>
            <a:r>
              <a:rPr lang="en-US" sz="2000" i="1" baseline="-25000" dirty="0"/>
              <a:t>1</a:t>
            </a:r>
            <a:r>
              <a:rPr lang="en-US" sz="2000" i="1" dirty="0"/>
              <a:t>) </a:t>
            </a:r>
            <a:r>
              <a:rPr lang="en-US" sz="2000" dirty="0"/>
              <a:t>= 0.37 + 0.34 – 0.09 = 0.62.</a:t>
            </a:r>
          </a:p>
          <a:p>
            <a:endParaRPr lang="en-US" sz="2000" dirty="0"/>
          </a:p>
        </p:txBody>
      </p:sp>
      <p:pic>
        <p:nvPicPr>
          <p:cNvPr id="7" name="Picture 6" descr="BA2-Figure-5.2-new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4077072"/>
            <a:ext cx="6012160" cy="2297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662334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Conditional </a:t>
            </a:r>
            <a:r>
              <a:rPr lang="en-US" dirty="0"/>
              <a:t>probability is the probability of occurrence of one event </a:t>
            </a:r>
            <a:r>
              <a:rPr lang="en-US" i="1" dirty="0"/>
              <a:t>A</a:t>
            </a:r>
            <a:r>
              <a:rPr lang="en-US" dirty="0"/>
              <a:t>, given </a:t>
            </a:r>
            <a:r>
              <a:rPr lang="en-US" dirty="0" smtClean="0"/>
              <a:t>that another </a:t>
            </a:r>
            <a:r>
              <a:rPr lang="en-US" dirty="0"/>
              <a:t>event </a:t>
            </a:r>
            <a:r>
              <a:rPr lang="en-US" i="1" dirty="0"/>
              <a:t>B</a:t>
            </a:r>
            <a:r>
              <a:rPr lang="en-US" dirty="0"/>
              <a:t> is known to be true or has already </a:t>
            </a:r>
            <a:r>
              <a:rPr lang="en-US" dirty="0" smtClean="0"/>
              <a:t>occurred.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9735743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BA2-Figure-5.2-new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555776" y="4005064"/>
            <a:ext cx="6012160" cy="2297029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788" y="1406525"/>
            <a:ext cx="8229600" cy="4525963"/>
          </a:xfrm>
        </p:spPr>
        <p:txBody>
          <a:bodyPr>
            <a:normAutofit/>
          </a:bodyPr>
          <a:lstStyle/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dirty="0" smtClean="0">
                <a:ea typeface="+mn-ea"/>
                <a:cs typeface="+mn-cs"/>
              </a:rPr>
              <a:t>Suppose we know a respondent is male.  What is the probability that he prefers Brand 1?</a:t>
            </a: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ea typeface="+mn-ea"/>
                <a:cs typeface="+mn-cs"/>
              </a:rPr>
              <a:t>Using cross-tabulation</a:t>
            </a:r>
            <a:r>
              <a:rPr lang="en-US" sz="2000" dirty="0" smtClean="0">
                <a:ea typeface="+mn-ea"/>
                <a:cs typeface="+mn-cs"/>
              </a:rPr>
              <a:t>: Of 63 males, 25 prefer Brand 1, so the probability of preferring Brand 1 given that a respondent is male = 25/63</a:t>
            </a:r>
          </a:p>
          <a:p>
            <a:pPr marL="225425" indent="-225425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000" u="sng" dirty="0" smtClean="0">
                <a:ea typeface="+mn-ea"/>
                <a:cs typeface="+mn-cs"/>
              </a:rPr>
              <a:t>Using joint probability table</a:t>
            </a:r>
            <a:r>
              <a:rPr lang="en-US" sz="2000" dirty="0" smtClean="0">
                <a:ea typeface="+mn-ea"/>
                <a:cs typeface="+mn-cs"/>
              </a:rPr>
              <a:t>: </a:t>
            </a:r>
            <a:r>
              <a:rPr lang="en-US" sz="2000" dirty="0" smtClean="0"/>
              <a:t>divide </a:t>
            </a:r>
            <a:r>
              <a:rPr lang="en-US" sz="2000" dirty="0"/>
              <a:t>the joint probability 0.25 (the probability that the respondent is male and prefers brand 1) by the marginal probability 0.63 (the probability that the respondent is male).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5.8 Computing a Conditional Probability in a Cross-Tabulation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9" name="Oval 8"/>
          <p:cNvSpPr/>
          <p:nvPr/>
        </p:nvSpPr>
        <p:spPr>
          <a:xfrm>
            <a:off x="6588224" y="5733256"/>
            <a:ext cx="288032" cy="21602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0" name="Oval 9"/>
          <p:cNvSpPr/>
          <p:nvPr/>
        </p:nvSpPr>
        <p:spPr>
          <a:xfrm>
            <a:off x="8316416" y="5733256"/>
            <a:ext cx="288032" cy="21602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8316416" y="4941168"/>
            <a:ext cx="288032" cy="21602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3" name="Oval 12"/>
          <p:cNvSpPr/>
          <p:nvPr/>
        </p:nvSpPr>
        <p:spPr>
          <a:xfrm>
            <a:off x="6588224" y="4941168"/>
            <a:ext cx="288032" cy="21602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BA2-Figure-5.4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19872" y="4365104"/>
            <a:ext cx="5544616" cy="1922016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5554960" cy="452596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i="1" dirty="0" smtClean="0">
                <a:ea typeface="+mn-ea"/>
                <a:cs typeface="+mn-cs"/>
              </a:rPr>
              <a:t>Apple Purchase History</a:t>
            </a:r>
          </a:p>
          <a:p>
            <a:r>
              <a:rPr lang="en-US" sz="2200" dirty="0"/>
              <a:t>The PivotTable </a:t>
            </a:r>
            <a:r>
              <a:rPr lang="en-US" sz="2200" dirty="0" smtClean="0"/>
              <a:t>shows </a:t>
            </a:r>
            <a:r>
              <a:rPr lang="en-US" sz="2200" dirty="0"/>
              <a:t>the </a:t>
            </a:r>
            <a:r>
              <a:rPr lang="en-US" sz="2200" dirty="0" smtClean="0"/>
              <a:t>count of </a:t>
            </a:r>
            <a:r>
              <a:rPr lang="en-US" sz="2200" dirty="0"/>
              <a:t>the type of second purchase given that each </a:t>
            </a:r>
            <a:r>
              <a:rPr lang="en-US" sz="2200" dirty="0" smtClean="0"/>
              <a:t>product was </a:t>
            </a:r>
            <a:r>
              <a:rPr lang="en-US" sz="2200" dirty="0"/>
              <a:t>purchased first</a:t>
            </a:r>
            <a:r>
              <a:rPr lang="en-US" sz="2200" dirty="0" smtClean="0"/>
              <a:t>.</a:t>
            </a:r>
          </a:p>
          <a:p>
            <a:r>
              <a:rPr lang="en-US" sz="2200" dirty="0" smtClean="0">
                <a:ea typeface="+mn-ea"/>
                <a:cs typeface="+mn-cs"/>
              </a:rPr>
              <a:t>Probability of purchasing an</a:t>
            </a:r>
          </a:p>
          <a:p>
            <a:pPr marL="344488" indent="-23495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   </a:t>
            </a:r>
            <a:r>
              <a:rPr lang="en-US" sz="2200" dirty="0" err="1" smtClean="0">
                <a:ea typeface="+mn-ea"/>
                <a:cs typeface="+mn-cs"/>
              </a:rPr>
              <a:t>iPad</a:t>
            </a:r>
            <a:r>
              <a:rPr lang="en-US" sz="2200" dirty="0" smtClean="0">
                <a:ea typeface="+mn-ea"/>
                <a:cs typeface="+mn-cs"/>
              </a:rPr>
              <a:t> given that a customer already purchased an iMac = 2/13</a:t>
            </a:r>
            <a:endParaRPr lang="en-US" sz="22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5.9: Conditional Probability in Marketing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" name="Oval 5"/>
          <p:cNvSpPr/>
          <p:nvPr/>
        </p:nvSpPr>
        <p:spPr>
          <a:xfrm>
            <a:off x="6444208" y="5229200"/>
            <a:ext cx="263525" cy="21602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1" name="Oval 10"/>
          <p:cNvSpPr/>
          <p:nvPr/>
        </p:nvSpPr>
        <p:spPr>
          <a:xfrm>
            <a:off x="8676456" y="5229200"/>
            <a:ext cx="288032" cy="216024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6" descr="BA2-Figure-5.3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96136" y="1268760"/>
            <a:ext cx="3149352" cy="26691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conditional probability of an event A  given that event B  is known </a:t>
            </a:r>
            <a:r>
              <a:rPr lang="en-US" dirty="0" smtClean="0"/>
              <a:t>to have </a:t>
            </a:r>
            <a:r>
              <a:rPr lang="en-US" dirty="0"/>
              <a:t>occurred </a:t>
            </a:r>
            <a:r>
              <a:rPr lang="en-US" dirty="0" smtClean="0"/>
              <a:t>is</a:t>
            </a:r>
          </a:p>
          <a:p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We </a:t>
            </a:r>
            <a:r>
              <a:rPr lang="en-US" dirty="0"/>
              <a:t>read the notation </a:t>
            </a:r>
            <a:r>
              <a:rPr lang="en-US" i="1" dirty="0" smtClean="0"/>
              <a:t>P(A|B)</a:t>
            </a:r>
            <a:r>
              <a:rPr lang="en-US" dirty="0" smtClean="0"/>
              <a:t> </a:t>
            </a:r>
            <a:r>
              <a:rPr lang="en-US" dirty="0"/>
              <a:t>as “the probability of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smtClean="0"/>
              <a:t>given </a:t>
            </a:r>
            <a:r>
              <a:rPr lang="en-US" i="1" dirty="0" smtClean="0"/>
              <a:t>B</a:t>
            </a:r>
            <a:r>
              <a:rPr lang="en-US" dirty="0" smtClean="0"/>
              <a:t>.</a:t>
            </a:r>
            <a:r>
              <a:rPr lang="en-US" dirty="0"/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Conditional Probability Formula</a:t>
            </a:r>
            <a:endParaRPr lang="en-US" dirty="0"/>
          </a:p>
        </p:txBody>
      </p:sp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492896"/>
            <a:ext cx="6614160" cy="1139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929291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Bef>
                <a:spcPts val="24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000" i="1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24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000" i="1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2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ea typeface="+mn-ea"/>
                <a:cs typeface="+mn-cs"/>
              </a:rPr>
              <a:t>P(B</a:t>
            </a:r>
            <a:r>
              <a:rPr lang="en-US" sz="2000" baseline="-25000" dirty="0" smtClean="0">
                <a:ea typeface="+mn-ea"/>
                <a:cs typeface="+mn-cs"/>
              </a:rPr>
              <a:t>1</a:t>
            </a:r>
            <a:r>
              <a:rPr lang="en-US" sz="2000" i="1" dirty="0" smtClean="0">
                <a:ea typeface="+mn-ea"/>
                <a:cs typeface="+mn-cs"/>
              </a:rPr>
              <a:t>|M)</a:t>
            </a:r>
            <a:r>
              <a:rPr lang="en-US" sz="2000" dirty="0" smtClean="0">
                <a:ea typeface="+mn-ea"/>
                <a:cs typeface="+mn-cs"/>
              </a:rPr>
              <a:t> = </a:t>
            </a:r>
            <a:r>
              <a:rPr lang="en-US" sz="2000" i="1" dirty="0" smtClean="0">
                <a:ea typeface="+mn-ea"/>
                <a:cs typeface="+mn-cs"/>
              </a:rPr>
              <a:t>P(B</a:t>
            </a:r>
            <a:r>
              <a:rPr lang="en-US" sz="2000" baseline="-25000" dirty="0" smtClean="0">
                <a:ea typeface="+mn-ea"/>
                <a:cs typeface="+mn-cs"/>
              </a:rPr>
              <a:t>1 </a:t>
            </a:r>
            <a:r>
              <a:rPr lang="en-US" sz="2000" dirty="0" smtClean="0">
                <a:ea typeface="+mn-ea"/>
                <a:cs typeface="+mn-cs"/>
              </a:rPr>
              <a:t>and </a:t>
            </a:r>
            <a:r>
              <a:rPr lang="en-US" sz="2000" i="1" dirty="0" smtClean="0">
                <a:ea typeface="+mn-ea"/>
                <a:cs typeface="+mn-cs"/>
              </a:rPr>
              <a:t>M)/</a:t>
            </a:r>
            <a:r>
              <a:rPr lang="en-US" sz="2000" i="1" dirty="0">
                <a:ea typeface="+mn-ea"/>
                <a:cs typeface="+mn-cs"/>
              </a:rPr>
              <a:t> </a:t>
            </a:r>
            <a:r>
              <a:rPr lang="en-US" sz="2000" i="1" dirty="0" smtClean="0">
                <a:ea typeface="+mn-ea"/>
                <a:cs typeface="+mn-cs"/>
              </a:rPr>
              <a:t>P(M) </a:t>
            </a:r>
            <a:r>
              <a:rPr lang="en-US" sz="2000" dirty="0" smtClean="0">
                <a:ea typeface="+mn-ea"/>
                <a:cs typeface="+mn-cs"/>
              </a:rPr>
              <a:t>= (0.25)/(0.63) = 0.397</a:t>
            </a:r>
          </a:p>
          <a:p>
            <a:pPr marL="365760" indent="-256032" eaLnBrk="1" fontAlgn="auto" hangingPunct="1">
              <a:spcBef>
                <a:spcPts val="2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/>
              <a:t>P(B</a:t>
            </a:r>
            <a:r>
              <a:rPr lang="en-US" sz="2000" baseline="-25000" dirty="0"/>
              <a:t>1</a:t>
            </a:r>
            <a:r>
              <a:rPr lang="en-US" sz="2000" i="1" dirty="0" smtClean="0"/>
              <a:t>|F)</a:t>
            </a:r>
            <a:r>
              <a:rPr lang="en-US" sz="2000" dirty="0" smtClean="0"/>
              <a:t> </a:t>
            </a:r>
            <a:r>
              <a:rPr lang="en-US" sz="2000" dirty="0"/>
              <a:t>= </a:t>
            </a:r>
            <a:r>
              <a:rPr lang="en-US" sz="2000" i="1" dirty="0"/>
              <a:t>P(B</a:t>
            </a:r>
            <a:r>
              <a:rPr lang="en-US" sz="2000" baseline="-25000" dirty="0"/>
              <a:t>1 </a:t>
            </a:r>
            <a:r>
              <a:rPr lang="en-US" sz="2000" dirty="0"/>
              <a:t>and </a:t>
            </a:r>
            <a:r>
              <a:rPr lang="en-US" sz="2000" i="1" dirty="0" smtClean="0"/>
              <a:t>F)</a:t>
            </a:r>
            <a:r>
              <a:rPr lang="en-US" sz="2000" i="1" dirty="0"/>
              <a:t>/ P</a:t>
            </a:r>
            <a:r>
              <a:rPr lang="en-US" sz="2000" i="1" dirty="0" smtClean="0"/>
              <a:t>(F) </a:t>
            </a:r>
            <a:r>
              <a:rPr lang="en-US" sz="2000" dirty="0"/>
              <a:t>= (</a:t>
            </a:r>
            <a:r>
              <a:rPr lang="en-US" sz="2000" dirty="0" smtClean="0"/>
              <a:t>0.09)</a:t>
            </a:r>
            <a:r>
              <a:rPr lang="en-US" sz="2000" dirty="0"/>
              <a:t>/(</a:t>
            </a:r>
            <a:r>
              <a:rPr lang="en-US" sz="2000" dirty="0" smtClean="0"/>
              <a:t>0.37) </a:t>
            </a:r>
            <a:r>
              <a:rPr lang="en-US" sz="2000" dirty="0"/>
              <a:t>= </a:t>
            </a:r>
            <a:r>
              <a:rPr lang="en-US" sz="2000" dirty="0" smtClean="0"/>
              <a:t>0.243</a:t>
            </a:r>
            <a:endParaRPr lang="en-US" sz="2000" dirty="0"/>
          </a:p>
          <a:p>
            <a:pPr marL="365760" indent="-256032" eaLnBrk="1" fontAlgn="auto" hangingPunct="1">
              <a:spcBef>
                <a:spcPts val="2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Summary of conditional probabilities:</a:t>
            </a:r>
          </a:p>
          <a:p>
            <a:pPr marL="365760" indent="-256032" eaLnBrk="1" fontAlgn="auto" hangingPunct="1">
              <a:spcBef>
                <a:spcPts val="2400"/>
              </a:spcBef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  <a:p>
            <a:pPr marL="365760" indent="-256032" eaLnBrk="1" fontAlgn="auto" hangingPunct="1">
              <a:spcBef>
                <a:spcPts val="24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Applications in marketing and advertising.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5.10: Using the Conditional Probability Formula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1484784"/>
            <a:ext cx="7034784" cy="1085088"/>
          </a:xfrm>
          <a:prstGeom prst="rect">
            <a:avLst/>
          </a:prstGeom>
        </p:spPr>
      </p:pic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51720" y="4365104"/>
            <a:ext cx="4401312" cy="9204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dirty="0" smtClean="0"/>
          </a:p>
          <a:p>
            <a:pPr marL="109537" indent="0">
              <a:buNone/>
            </a:pPr>
            <a:r>
              <a:rPr lang="en-US" dirty="0" smtClean="0"/>
              <a:t> </a:t>
            </a:r>
          </a:p>
          <a:p>
            <a:endParaRPr lang="en-US" i="1" dirty="0"/>
          </a:p>
          <a:p>
            <a:r>
              <a:rPr lang="en-US" i="1" dirty="0" smtClean="0"/>
              <a:t>P(A </a:t>
            </a:r>
            <a:r>
              <a:rPr lang="en-US" i="1" dirty="0"/>
              <a:t>and </a:t>
            </a:r>
            <a:r>
              <a:rPr lang="en-US" i="1" dirty="0" smtClean="0"/>
              <a:t>B) </a:t>
            </a:r>
            <a:r>
              <a:rPr lang="en-US" i="1" dirty="0"/>
              <a:t>=  </a:t>
            </a:r>
            <a:r>
              <a:rPr lang="en-US" i="1" dirty="0" smtClean="0"/>
              <a:t>P(A | B) P(B)</a:t>
            </a:r>
          </a:p>
          <a:p>
            <a:r>
              <a:rPr lang="en-US" i="1" dirty="0" smtClean="0"/>
              <a:t>P(B </a:t>
            </a:r>
            <a:r>
              <a:rPr lang="en-US" i="1" dirty="0"/>
              <a:t>and </a:t>
            </a:r>
            <a:r>
              <a:rPr lang="en-US" i="1" dirty="0" smtClean="0"/>
              <a:t>A) </a:t>
            </a:r>
            <a:r>
              <a:rPr lang="en-US" i="1" dirty="0"/>
              <a:t>=  P</a:t>
            </a:r>
            <a:r>
              <a:rPr lang="en-US" i="1" dirty="0" smtClean="0"/>
              <a:t>(B </a:t>
            </a:r>
            <a:r>
              <a:rPr lang="en-US" i="1" dirty="0"/>
              <a:t>| </a:t>
            </a:r>
            <a:r>
              <a:rPr lang="en-US" i="1" dirty="0" smtClean="0"/>
              <a:t>A) </a:t>
            </a:r>
            <a:r>
              <a:rPr lang="en-US" i="1" dirty="0"/>
              <a:t>P</a:t>
            </a:r>
            <a:r>
              <a:rPr lang="en-US" i="1" dirty="0" smtClean="0"/>
              <a:t>(A)</a:t>
            </a:r>
          </a:p>
          <a:p>
            <a:pPr lvl="1"/>
            <a:r>
              <a:rPr lang="en-US" dirty="0" smtClean="0"/>
              <a:t>Note: </a:t>
            </a:r>
            <a:r>
              <a:rPr lang="en-US" i="1" dirty="0"/>
              <a:t>P(A and B) = P(B and A) </a:t>
            </a:r>
            <a:endParaRPr lang="en-US" i="1" dirty="0" smtClean="0"/>
          </a:p>
          <a:p>
            <a:pPr lvl="1"/>
            <a:endParaRPr lang="en-US" i="1" dirty="0" smtClean="0"/>
          </a:p>
          <a:p>
            <a:r>
              <a:rPr lang="en-US" u="sng" dirty="0" smtClean="0"/>
              <a:t>Multiplication law of probability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Variations of the Conditional Probability Formula </a:t>
            </a:r>
            <a:endParaRPr lang="en-US" dirty="0"/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1556792"/>
            <a:ext cx="5766816" cy="993648"/>
          </a:xfrm>
          <a:prstGeom prst="rect">
            <a:avLst/>
          </a:prstGeom>
        </p:spPr>
      </p:pic>
      <p:pic>
        <p:nvPicPr>
          <p:cNvPr id="9" name="Picture 8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7584" y="5157192"/>
            <a:ext cx="7644384" cy="701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0346591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 Suppose </a:t>
            </a:r>
            <a:r>
              <a:rPr lang="en-US" i="1" dirty="0" smtClean="0"/>
              <a:t>B</a:t>
            </a:r>
            <a:r>
              <a:rPr lang="en-US" i="1" baseline="-25000" dirty="0" smtClean="0"/>
              <a:t>1</a:t>
            </a:r>
            <a:r>
              <a:rPr lang="en-US" i="1" dirty="0" smtClean="0"/>
              <a:t>, B</a:t>
            </a:r>
            <a:r>
              <a:rPr lang="en-US" i="1" baseline="-25000" dirty="0" smtClean="0"/>
              <a:t>2</a:t>
            </a:r>
            <a:r>
              <a:rPr lang="en-US" i="1" dirty="0" smtClean="0"/>
              <a:t>, </a:t>
            </a:r>
            <a:r>
              <a:rPr lang="en-US" i="1" dirty="0"/>
              <a:t>. . . , </a:t>
            </a:r>
            <a:r>
              <a:rPr lang="en-US" i="1" dirty="0" err="1"/>
              <a:t>B</a:t>
            </a:r>
            <a:r>
              <a:rPr lang="en-US" i="1" baseline="-25000" dirty="0" err="1"/>
              <a:t>n</a:t>
            </a:r>
            <a:r>
              <a:rPr lang="en-US" i="1" dirty="0"/>
              <a:t>  </a:t>
            </a:r>
            <a:r>
              <a:rPr lang="en-US" dirty="0"/>
              <a:t>are mutually exclusive events whose union </a:t>
            </a:r>
            <a:r>
              <a:rPr lang="en-US" dirty="0" smtClean="0"/>
              <a:t>comprises the </a:t>
            </a:r>
            <a:r>
              <a:rPr lang="en-US" dirty="0"/>
              <a:t>entire sample space. Then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Extension of the Multiplication Law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73400"/>
            <a:ext cx="9144000" cy="696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3901118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Content Placeholder 1"/>
          <p:cNvSpPr>
            <a:spLocks noGrp="1"/>
          </p:cNvSpPr>
          <p:nvPr>
            <p:ph idx="1"/>
          </p:nvPr>
        </p:nvSpPr>
        <p:spPr>
          <a:xfrm>
            <a:off x="458788" y="1700808"/>
            <a:ext cx="8229600" cy="4395192"/>
          </a:xfrm>
        </p:spPr>
        <p:txBody>
          <a:bodyPr/>
          <a:lstStyle/>
          <a:p>
            <a:pPr eaLnBrk="1" hangingPunct="1"/>
            <a:r>
              <a:rPr lang="en-US" dirty="0" smtClean="0"/>
              <a:t>“Texas Hold ‘</a:t>
            </a:r>
            <a:r>
              <a:rPr lang="en-US" dirty="0" err="1" smtClean="0"/>
              <a:t>Em</a:t>
            </a:r>
            <a:r>
              <a:rPr lang="en-US" dirty="0" smtClean="0"/>
              <a:t>” Poker</a:t>
            </a:r>
          </a:p>
          <a:p>
            <a:pPr eaLnBrk="1" hangingPunct="1"/>
            <a:r>
              <a:rPr lang="en-US" dirty="0" smtClean="0"/>
              <a:t>Probability of pocket aces (two aces in hand)</a:t>
            </a:r>
          </a:p>
          <a:p>
            <a:pPr eaLnBrk="1" hangingPunct="1"/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dirty="0" smtClean="0"/>
              <a:t> = Ace on first card; </a:t>
            </a:r>
            <a:r>
              <a:rPr lang="en-US" i="1" dirty="0" smtClean="0"/>
              <a:t>A</a:t>
            </a:r>
            <a:r>
              <a:rPr lang="en-US" baseline="-25000" dirty="0" smtClean="0"/>
              <a:t>2</a:t>
            </a:r>
            <a:r>
              <a:rPr lang="en-US" dirty="0" smtClean="0"/>
              <a:t> = Ace on second card</a:t>
            </a:r>
          </a:p>
          <a:p>
            <a:pPr eaLnBrk="1" hangingPunct="1"/>
            <a:r>
              <a:rPr lang="en-US" i="1" dirty="0" smtClean="0"/>
              <a:t>P(A</a:t>
            </a:r>
            <a:r>
              <a:rPr lang="en-US" baseline="-25000" dirty="0" smtClean="0"/>
              <a:t>1</a:t>
            </a:r>
            <a:r>
              <a:rPr lang="en-US" dirty="0" smtClean="0"/>
              <a:t> and</a:t>
            </a:r>
            <a:r>
              <a:rPr lang="en-US" i="1" dirty="0" smtClean="0"/>
              <a:t> A</a:t>
            </a:r>
            <a:r>
              <a:rPr lang="en-US" baseline="-25000" dirty="0" smtClean="0"/>
              <a:t>2</a:t>
            </a:r>
            <a:r>
              <a:rPr lang="en-US" i="1" dirty="0" smtClean="0"/>
              <a:t>) </a:t>
            </a:r>
            <a:r>
              <a:rPr lang="en-US" dirty="0" smtClean="0"/>
              <a:t>= </a:t>
            </a:r>
            <a:r>
              <a:rPr lang="en-US" i="1" dirty="0" smtClean="0"/>
              <a:t>P(A</a:t>
            </a:r>
            <a:r>
              <a:rPr lang="en-US" baseline="-25000" dirty="0" smtClean="0"/>
              <a:t>2</a:t>
            </a:r>
            <a:r>
              <a:rPr lang="en-US" dirty="0" smtClean="0"/>
              <a:t>|</a:t>
            </a:r>
            <a:r>
              <a:rPr lang="en-US" i="1" dirty="0" smtClean="0"/>
              <a:t>A</a:t>
            </a:r>
            <a:r>
              <a:rPr lang="en-US" baseline="-25000" dirty="0" smtClean="0"/>
              <a:t>1</a:t>
            </a:r>
            <a:r>
              <a:rPr lang="en-US" i="1" dirty="0" smtClean="0"/>
              <a:t>) P(A</a:t>
            </a:r>
            <a:r>
              <a:rPr lang="en-US" baseline="-25000" dirty="0" smtClean="0"/>
              <a:t>1</a:t>
            </a:r>
            <a:r>
              <a:rPr lang="en-US" i="1" dirty="0" smtClean="0"/>
              <a:t>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dirty="0" smtClean="0"/>
              <a:t>                        = (3/51) (4/52)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dirty="0" smtClean="0"/>
              <a:t>                        = 0.004525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5.11: Using the Multiplication Law of Probability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Two </a:t>
            </a:r>
            <a:r>
              <a:rPr lang="en-US" dirty="0"/>
              <a:t>events </a:t>
            </a:r>
            <a:r>
              <a:rPr lang="en-US" i="1" dirty="0"/>
              <a:t>A</a:t>
            </a:r>
            <a:r>
              <a:rPr lang="en-US" dirty="0"/>
              <a:t> and </a:t>
            </a:r>
            <a:r>
              <a:rPr lang="en-US" i="1" dirty="0"/>
              <a:t>B</a:t>
            </a:r>
            <a:r>
              <a:rPr lang="en-US" dirty="0"/>
              <a:t> are </a:t>
            </a:r>
            <a:r>
              <a:rPr lang="en-US" b="1" dirty="0" smtClean="0"/>
              <a:t>independent</a:t>
            </a:r>
            <a:r>
              <a:rPr lang="en-US" dirty="0" smtClean="0"/>
              <a:t> if </a:t>
            </a:r>
          </a:p>
          <a:p>
            <a:pPr marL="109537" indent="0">
              <a:buNone/>
            </a:pPr>
            <a:r>
              <a:rPr lang="en-US" dirty="0" smtClean="0"/>
              <a:t>   </a:t>
            </a:r>
            <a:r>
              <a:rPr lang="en-US" i="1" dirty="0" smtClean="0"/>
              <a:t>P(A | B) </a:t>
            </a:r>
            <a:r>
              <a:rPr lang="en-US" i="1" dirty="0"/>
              <a:t>= </a:t>
            </a:r>
            <a:r>
              <a:rPr lang="en-US" i="1" dirty="0" smtClean="0"/>
              <a:t>P(A).</a:t>
            </a:r>
          </a:p>
          <a:p>
            <a:r>
              <a:rPr lang="en-US" i="1" dirty="0" smtClean="0"/>
              <a:t>Energy Drink Survey </a:t>
            </a:r>
            <a:r>
              <a:rPr lang="en-US" dirty="0" smtClean="0"/>
              <a:t>example: </a:t>
            </a:r>
            <a:r>
              <a:rPr lang="en-US" dirty="0"/>
              <a:t>the probability of preferring a brand depends on </a:t>
            </a:r>
            <a:r>
              <a:rPr lang="en-US" dirty="0" smtClean="0"/>
              <a:t>gender. </a:t>
            </a:r>
          </a:p>
          <a:p>
            <a:r>
              <a:rPr lang="en-US" dirty="0" smtClean="0"/>
              <a:t>Thus, we </a:t>
            </a:r>
            <a:r>
              <a:rPr lang="en-US" dirty="0"/>
              <a:t>may say that brand preference and gender are not independent.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Independent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31618557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Probabilities </a:t>
            </a:r>
            <a:r>
              <a:rPr lang="en-US" dirty="0">
                <a:ea typeface="+mn-ea"/>
                <a:cs typeface="+mn-cs"/>
              </a:rPr>
              <a:t>may be defined from one of </a:t>
            </a:r>
            <a:r>
              <a:rPr lang="en-US" dirty="0" smtClean="0">
                <a:ea typeface="+mn-ea"/>
                <a:cs typeface="+mn-cs"/>
              </a:rPr>
              <a:t>three </a:t>
            </a:r>
            <a:r>
              <a:rPr lang="en-US" dirty="0">
                <a:ea typeface="+mn-ea"/>
                <a:cs typeface="+mn-cs"/>
              </a:rPr>
              <a:t>perspectives: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Classical definition</a:t>
            </a:r>
            <a:r>
              <a:rPr lang="en-US" dirty="0" smtClean="0">
                <a:ea typeface="+mn-ea"/>
                <a:cs typeface="+mn-cs"/>
              </a:rPr>
              <a:t>: probabilities can be deduced from theoretical arguments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Relative frequency definition</a:t>
            </a:r>
            <a:r>
              <a:rPr lang="en-US" dirty="0" smtClean="0">
                <a:ea typeface="+mn-ea"/>
                <a:cs typeface="+mn-cs"/>
              </a:rPr>
              <a:t>: probabilities are based on empirical data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Subjective definition</a:t>
            </a:r>
            <a:r>
              <a:rPr lang="en-US" dirty="0">
                <a:ea typeface="+mn-ea"/>
                <a:cs typeface="+mn-cs"/>
              </a:rPr>
              <a:t>: probabilities are based </a:t>
            </a:r>
            <a:r>
              <a:rPr lang="en-US" dirty="0" smtClean="0">
                <a:ea typeface="+mn-ea"/>
                <a:cs typeface="+mn-cs"/>
              </a:rPr>
              <a:t>on judgment and experience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Definitions of </a:t>
            </a:r>
            <a:r>
              <a:rPr lang="en-US" sz="3200" dirty="0">
                <a:ea typeface="+mj-ea"/>
                <a:cs typeface="+mj-cs"/>
              </a:rPr>
              <a:t>Probability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347864" y="3861048"/>
            <a:ext cx="4230624" cy="883920"/>
          </a:xfrm>
          <a:prstGeom prst="rect">
            <a:avLst/>
          </a:prstGeom>
        </p:spPr>
      </p:pic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43608" y="2636912"/>
            <a:ext cx="6815328" cy="1048512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788" y="1700808"/>
            <a:ext cx="8229600" cy="4776192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Are Gender and Brand Preference Independent?</a:t>
            </a:r>
          </a:p>
          <a:p>
            <a:pPr marL="365760" indent="-256032" eaLnBrk="1" fontAlgn="auto" hangingPunct="1">
              <a:spcBef>
                <a:spcPts val="6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i="1" dirty="0" smtClean="0">
                <a:ea typeface="+mn-ea"/>
                <a:cs typeface="+mn-cs"/>
              </a:rPr>
              <a:t>P(B</a:t>
            </a:r>
            <a:r>
              <a:rPr lang="en-US" sz="2400" i="1" baseline="-25000" dirty="0" smtClean="0">
                <a:ea typeface="+mn-ea"/>
                <a:cs typeface="+mn-cs"/>
              </a:rPr>
              <a:t>1</a:t>
            </a:r>
            <a:r>
              <a:rPr lang="en-US" sz="2400" i="1" dirty="0" smtClean="0">
                <a:ea typeface="+mn-ea"/>
                <a:cs typeface="+mn-cs"/>
              </a:rPr>
              <a:t>) </a:t>
            </a:r>
            <a:r>
              <a:rPr lang="en-US" sz="2400" dirty="0" smtClean="0">
                <a:ea typeface="+mn-ea"/>
                <a:cs typeface="+mn-cs"/>
              </a:rPr>
              <a:t>= 0.34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i="1" dirty="0"/>
              <a:t>P(B</a:t>
            </a:r>
            <a:r>
              <a:rPr lang="en-US" sz="2400" baseline="-25000" dirty="0"/>
              <a:t>1</a:t>
            </a:r>
            <a:r>
              <a:rPr lang="en-US" sz="2400" i="1" dirty="0"/>
              <a:t>|M</a:t>
            </a:r>
            <a:r>
              <a:rPr lang="en-US" sz="2400" i="1" dirty="0" smtClean="0"/>
              <a:t>)</a:t>
            </a:r>
            <a:r>
              <a:rPr lang="en-US" sz="2400" dirty="0" smtClean="0"/>
              <a:t> = 0.397</a:t>
            </a:r>
            <a:r>
              <a:rPr lang="en-US" sz="2400" i="1" dirty="0" smtClean="0"/>
              <a:t>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Because 0.397 </a:t>
            </a:r>
            <a:r>
              <a:rPr lang="en-US" sz="2400" dirty="0" smtClean="0">
                <a:latin typeface="Cambria Math"/>
                <a:ea typeface="Cambria Math"/>
                <a:cs typeface="+mn-cs"/>
              </a:rPr>
              <a:t>≠ 0</a:t>
            </a:r>
            <a:r>
              <a:rPr lang="en-US" sz="2400" dirty="0" smtClean="0">
                <a:ea typeface="+mn-ea"/>
                <a:cs typeface="+mn-cs"/>
              </a:rPr>
              <a:t>.34, Gender and Brand Preference are not independent.  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5.12: Determining if Two Events are Independent 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10" name="Oval 9"/>
          <p:cNvSpPr/>
          <p:nvPr/>
        </p:nvSpPr>
        <p:spPr>
          <a:xfrm>
            <a:off x="5148064" y="4149080"/>
            <a:ext cx="568772" cy="288032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sp>
        <p:nvSpPr>
          <p:cNvPr id="12" name="Oval 11"/>
          <p:cNvSpPr/>
          <p:nvPr/>
        </p:nvSpPr>
        <p:spPr>
          <a:xfrm>
            <a:off x="4067944" y="3356992"/>
            <a:ext cx="712788" cy="360040"/>
          </a:xfrm>
          <a:prstGeom prst="ellipse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</a:t>
            </a:r>
            <a:r>
              <a:rPr lang="en-US" dirty="0"/>
              <a:t>two events are independent, then we can simplify the </a:t>
            </a:r>
            <a:r>
              <a:rPr lang="en-US" dirty="0" smtClean="0"/>
              <a:t>multiplication law </a:t>
            </a:r>
            <a:r>
              <a:rPr lang="en-US" dirty="0"/>
              <a:t>of probability in equation (5.4</a:t>
            </a:r>
            <a:r>
              <a:rPr lang="en-US" dirty="0" smtClean="0"/>
              <a:t>)</a:t>
            </a:r>
            <a:endParaRPr lang="en-US" dirty="0"/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substituting </a:t>
            </a:r>
            <a:r>
              <a:rPr lang="en-US" i="1" dirty="0"/>
              <a:t>P(A)</a:t>
            </a:r>
            <a:r>
              <a:rPr lang="en-US" dirty="0"/>
              <a:t> for </a:t>
            </a:r>
            <a:r>
              <a:rPr lang="en-US" i="1" dirty="0"/>
              <a:t>P(A | B)</a:t>
            </a:r>
            <a:r>
              <a:rPr lang="en-US" dirty="0"/>
              <a:t>: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Multiplication Law for Independent Events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348763"/>
            <a:ext cx="7632848" cy="73758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576" y="2924944"/>
            <a:ext cx="7632848" cy="5604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36860120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4767262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None/>
              <a:defRPr/>
            </a:pPr>
            <a:r>
              <a:rPr lang="en-US" u="sng" dirty="0" smtClean="0">
                <a:ea typeface="+mn-ea"/>
                <a:cs typeface="+mn-cs"/>
              </a:rPr>
              <a:t>Dice Rolls</a:t>
            </a:r>
            <a:r>
              <a:rPr lang="en-US" dirty="0" smtClean="0">
                <a:ea typeface="+mn-ea"/>
                <a:cs typeface="+mn-cs"/>
              </a:rPr>
              <a:t>: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Rolling pairs of dice are independent events since they do not depend on the previous rolls.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A</a:t>
            </a:r>
            <a:r>
              <a:rPr lang="en-US" dirty="0" smtClean="0">
                <a:ea typeface="+mn-ea"/>
                <a:cs typeface="+mn-cs"/>
              </a:rPr>
              <a:t> = {roll a sum of 6 on first roll}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i="1" dirty="0" smtClean="0">
                <a:ea typeface="+mn-ea"/>
                <a:cs typeface="+mn-cs"/>
              </a:rPr>
              <a:t>B</a:t>
            </a:r>
            <a:r>
              <a:rPr lang="en-US" dirty="0" smtClean="0">
                <a:ea typeface="+mn-ea"/>
                <a:cs typeface="+mn-cs"/>
              </a:rPr>
              <a:t> = {roll a sum of 2, 3, or 12 on second roll}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Using formula (5.5): </a:t>
            </a:r>
            <a:r>
              <a:rPr lang="en-US" i="1" dirty="0" smtClean="0">
                <a:ea typeface="+mn-ea"/>
                <a:cs typeface="+mn-cs"/>
              </a:rPr>
              <a:t>P(A </a:t>
            </a:r>
            <a:r>
              <a:rPr lang="en-US" dirty="0" smtClean="0">
                <a:ea typeface="+mn-ea"/>
                <a:cs typeface="+mn-cs"/>
              </a:rPr>
              <a:t>and </a:t>
            </a:r>
            <a:r>
              <a:rPr lang="en-US" i="1" dirty="0" smtClean="0">
                <a:ea typeface="+mn-ea"/>
                <a:cs typeface="+mn-cs"/>
              </a:rPr>
              <a:t>B) = P(A) P(B)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                    = </a:t>
            </a:r>
            <a:r>
              <a:rPr lang="en-US" dirty="0" smtClean="0">
                <a:ea typeface="+mn-ea"/>
                <a:cs typeface="+mn-cs"/>
              </a:rPr>
              <a:t>(5/36) (4/36) = 0.0154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5.13: Using the Multiplication Law for Independent Events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random variable </a:t>
            </a:r>
            <a:r>
              <a:rPr lang="en-US" dirty="0" smtClean="0"/>
              <a:t>is a numerical description of the outcome of an experiment.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discrete random variable </a:t>
            </a:r>
            <a:r>
              <a:rPr lang="en-US" dirty="0" smtClean="0"/>
              <a:t>is one for which the number of possible outcomes can be counted.</a:t>
            </a:r>
          </a:p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continuous random variable </a:t>
            </a:r>
            <a:r>
              <a:rPr lang="en-US" dirty="0" smtClean="0"/>
              <a:t>has outcomes over one or more continuous intervals of real numbers.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>
                <a:ea typeface="+mj-ea"/>
                <a:cs typeface="+mj-cs"/>
              </a:rPr>
              <a:t>Random </a:t>
            </a:r>
            <a:r>
              <a:rPr lang="en-US" sz="3200" dirty="0" smtClean="0">
                <a:ea typeface="+mj-ea"/>
                <a:cs typeface="+mj-cs"/>
              </a:rPr>
              <a:t>Variables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 typeface="Wingdings 3" pitchFamily="-72" charset="2"/>
              <a:buNone/>
            </a:pPr>
            <a:r>
              <a:rPr lang="en-US" dirty="0" smtClean="0"/>
              <a:t>Examples of </a:t>
            </a:r>
            <a:r>
              <a:rPr lang="en-US" u="sng" dirty="0" smtClean="0"/>
              <a:t>discrete</a:t>
            </a:r>
            <a:r>
              <a:rPr lang="en-US" dirty="0" smtClean="0"/>
              <a:t> random variables: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outcomes of dice rolls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whether a customer likes or dislikes a product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number of hits on a Web site link today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dirty="0" smtClean="0"/>
              <a:t>Examples of </a:t>
            </a:r>
            <a:r>
              <a:rPr lang="en-US" u="sng" dirty="0" smtClean="0"/>
              <a:t>continuous</a:t>
            </a:r>
            <a:r>
              <a:rPr lang="en-US" dirty="0" smtClean="0"/>
              <a:t> random variables: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weekly change in DJIA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daily temperature</a:t>
            </a:r>
          </a:p>
          <a:p>
            <a:pPr eaLnBrk="1" hangingPunct="1">
              <a:spcBef>
                <a:spcPct val="0"/>
              </a:spcBef>
            </a:pPr>
            <a:r>
              <a:rPr lang="en-US" dirty="0" smtClean="0"/>
              <a:t>time between machine failures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5.14: Discrete and Continuous Random Variables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A </a:t>
            </a:r>
            <a:r>
              <a:rPr lang="en-US" b="1" dirty="0" smtClean="0"/>
              <a:t>probability distribution </a:t>
            </a:r>
            <a:r>
              <a:rPr lang="en-US" dirty="0" smtClean="0"/>
              <a:t>is a characterization of the possible values that a random variable may assume along with the probability of assuming these values. </a:t>
            </a:r>
          </a:p>
          <a:p>
            <a:r>
              <a:rPr lang="en-US" dirty="0" smtClean="0"/>
              <a:t>We </a:t>
            </a:r>
            <a:r>
              <a:rPr lang="en-US" dirty="0"/>
              <a:t>may develop a probability distribution using any one of the three </a:t>
            </a:r>
            <a:r>
              <a:rPr lang="en-US" dirty="0" smtClean="0"/>
              <a:t>perspectives of probability: classical, relative frequency, and subjective.</a:t>
            </a:r>
            <a:endParaRPr lang="en-US" u="sng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Probability </a:t>
            </a:r>
            <a:r>
              <a:rPr lang="en-US" sz="3200" dirty="0">
                <a:ea typeface="+mj-ea"/>
                <a:cs typeface="+mj-cs"/>
              </a:rPr>
              <a:t>Distributions</a:t>
            </a:r>
          </a:p>
        </p:txBody>
      </p:sp>
    </p:spTree>
    <p:extLst>
      <p:ext uri="{BB962C8B-B14F-4D97-AF65-F5344CB8AC3E}">
        <p14:creationId xmlns:p14="http://schemas.microsoft.com/office/powerpoint/2010/main" xmlns="" val="3084975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5.14 Probability Distribution of Dice Rolls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 descr="BA2-Figure-5.5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67543" y="1628800"/>
            <a:ext cx="8019015" cy="37444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We </a:t>
            </a:r>
            <a:r>
              <a:rPr lang="en-US" sz="2400" dirty="0"/>
              <a:t>can calculate the relative frequencies from a sample of empirical data </a:t>
            </a:r>
            <a:r>
              <a:rPr lang="en-US" sz="2400" dirty="0" smtClean="0"/>
              <a:t>to develop </a:t>
            </a:r>
            <a:r>
              <a:rPr lang="en-US" sz="2400" dirty="0"/>
              <a:t>a probability distribution. </a:t>
            </a:r>
            <a:r>
              <a:rPr lang="en-US" sz="2400" dirty="0" smtClean="0"/>
              <a:t>Because </a:t>
            </a:r>
            <a:r>
              <a:rPr lang="en-US" sz="2400" dirty="0"/>
              <a:t>this is based on sample data, we </a:t>
            </a:r>
            <a:r>
              <a:rPr lang="en-US" sz="2400" dirty="0" smtClean="0"/>
              <a:t>usually call </a:t>
            </a:r>
            <a:r>
              <a:rPr lang="en-US" sz="2400" dirty="0"/>
              <a:t>this an </a:t>
            </a:r>
            <a:r>
              <a:rPr lang="en-US" sz="2400" b="1" dirty="0"/>
              <a:t>empirical probability </a:t>
            </a:r>
            <a:r>
              <a:rPr lang="en-US" sz="2400" b="1" dirty="0" smtClean="0"/>
              <a:t>distribution</a:t>
            </a:r>
            <a:r>
              <a:rPr lang="en-US" sz="2400" dirty="0" smtClean="0"/>
              <a:t>. </a:t>
            </a:r>
          </a:p>
          <a:p>
            <a:r>
              <a:rPr lang="en-US" sz="2400" dirty="0" smtClean="0"/>
              <a:t>An </a:t>
            </a:r>
            <a:r>
              <a:rPr lang="en-US" sz="2400" dirty="0"/>
              <a:t>empirical probability distribution is </a:t>
            </a:r>
            <a:r>
              <a:rPr lang="en-US" sz="2400" dirty="0" smtClean="0"/>
              <a:t>an approximation </a:t>
            </a:r>
            <a:r>
              <a:rPr lang="en-US" sz="2400" dirty="0"/>
              <a:t>of the probability distribution of the associated random variable, </a:t>
            </a:r>
            <a:r>
              <a:rPr lang="en-US" sz="2400" dirty="0" smtClean="0"/>
              <a:t>whereas the </a:t>
            </a:r>
            <a:r>
              <a:rPr lang="en-US" sz="2400" dirty="0"/>
              <a:t>probability distribution of a random variable, such as one derived from counting arguments</a:t>
            </a:r>
            <a:r>
              <a:rPr lang="en-US" sz="2400" dirty="0" smtClean="0"/>
              <a:t>, is </a:t>
            </a:r>
            <a:r>
              <a:rPr lang="en-US" sz="2400" dirty="0"/>
              <a:t>a theoretical model of the random variable.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Probability Distributions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26976552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Empirical Probability Distribution Example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5" name="Picture 4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5536" y="1700808"/>
            <a:ext cx="8284464" cy="2956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 </a:t>
            </a:r>
            <a:r>
              <a:rPr lang="en-US" dirty="0"/>
              <a:t>could simply specify a probability distribution using subjective </a:t>
            </a:r>
            <a:r>
              <a:rPr lang="en-US" dirty="0" smtClean="0"/>
              <a:t>values and </a:t>
            </a:r>
            <a:r>
              <a:rPr lang="en-US" dirty="0"/>
              <a:t>expert judgment. </a:t>
            </a:r>
            <a:endParaRPr lang="en-US" dirty="0" smtClean="0"/>
          </a:p>
          <a:p>
            <a:r>
              <a:rPr lang="en-US" dirty="0" smtClean="0"/>
              <a:t>This </a:t>
            </a:r>
            <a:r>
              <a:rPr lang="en-US" dirty="0"/>
              <a:t>is often done in creating decision models for phenomena </a:t>
            </a:r>
            <a:r>
              <a:rPr lang="en-US" dirty="0" smtClean="0"/>
              <a:t>for which </a:t>
            </a:r>
            <a:r>
              <a:rPr lang="en-US" dirty="0"/>
              <a:t>we have no historical data.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Subjective Probability Distributions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1868392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6779096" cy="4525962"/>
          </a:xfrm>
        </p:spPr>
        <p:txBody>
          <a:bodyPr>
            <a:no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200" u="sng" dirty="0" smtClean="0">
                <a:ea typeface="+mn-ea"/>
                <a:cs typeface="+mn-cs"/>
              </a:rPr>
              <a:t>Roll 2 dice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2200" dirty="0" smtClean="0">
                <a:ea typeface="+mn-ea"/>
                <a:cs typeface="+mn-cs"/>
              </a:rPr>
              <a:t>36 possible rolls (1,1), (1,2),…(6,5), (6,6)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1200"/>
              </a:spcAft>
              <a:buFont typeface="Wingdings 3"/>
              <a:buChar char=""/>
              <a:defRPr/>
            </a:pPr>
            <a:r>
              <a:rPr lang="en-US" sz="2200" dirty="0" smtClean="0">
                <a:ea typeface="+mn-ea"/>
                <a:cs typeface="+mn-cs"/>
              </a:rPr>
              <a:t>Probability = number of ways of rolling a number divided by 35; e.g., probability of a 3 is 2/36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200" u="sng" dirty="0" smtClean="0">
                <a:ea typeface="+mn-ea"/>
                <a:cs typeface="+mn-cs"/>
              </a:rPr>
              <a:t>Suppose two consumers try a new product</a:t>
            </a:r>
            <a:r>
              <a:rPr lang="en-US" sz="2200" dirty="0" smtClean="0">
                <a:ea typeface="+mn-ea"/>
                <a:cs typeface="+mn-cs"/>
              </a:rPr>
              <a:t>.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>
                <a:ea typeface="+mn-ea"/>
                <a:cs typeface="+mn-cs"/>
              </a:rPr>
              <a:t>Four outcomes: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   1. like, like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   2. </a:t>
            </a:r>
            <a:r>
              <a:rPr lang="en-US" sz="2200" dirty="0">
                <a:ea typeface="+mn-ea"/>
                <a:cs typeface="+mn-cs"/>
              </a:rPr>
              <a:t>like, </a:t>
            </a:r>
            <a:r>
              <a:rPr lang="en-US" sz="2200" dirty="0" smtClean="0">
                <a:ea typeface="+mn-ea"/>
                <a:cs typeface="+mn-cs"/>
              </a:rPr>
              <a:t>dislike </a:t>
            </a:r>
            <a:endParaRPr lang="en-US" sz="2200" dirty="0">
              <a:ea typeface="+mn-ea"/>
              <a:cs typeface="+mn-cs"/>
            </a:endParaRP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   3. dislike</a:t>
            </a:r>
            <a:r>
              <a:rPr lang="en-US" sz="2200" dirty="0">
                <a:ea typeface="+mn-ea"/>
                <a:cs typeface="+mn-cs"/>
              </a:rPr>
              <a:t>, like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200" dirty="0" smtClean="0">
                <a:ea typeface="+mn-ea"/>
                <a:cs typeface="+mn-cs"/>
              </a:rPr>
              <a:t>   4. dislike</a:t>
            </a:r>
            <a:r>
              <a:rPr lang="en-US" sz="2200" dirty="0">
                <a:ea typeface="+mn-ea"/>
                <a:cs typeface="+mn-cs"/>
              </a:rPr>
              <a:t>, </a:t>
            </a:r>
            <a:r>
              <a:rPr lang="en-US" sz="2200" dirty="0" smtClean="0">
                <a:ea typeface="+mn-ea"/>
                <a:cs typeface="+mn-cs"/>
              </a:rPr>
              <a:t>dislike</a:t>
            </a:r>
          </a:p>
          <a:p>
            <a:pPr marL="365760" indent="-256032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200" dirty="0" smtClean="0">
                <a:ea typeface="+mn-ea"/>
                <a:cs typeface="+mn-cs"/>
              </a:rPr>
              <a:t>Probability at least one dislikes product = 3/4 </a:t>
            </a:r>
            <a:endParaRPr lang="en-US" sz="2200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2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5.1 Classical Definition of Probability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36296" y="1268760"/>
            <a:ext cx="1656184" cy="31960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3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8229600" cy="1371798"/>
          </a:xfrm>
        </p:spPr>
        <p:txBody>
          <a:bodyPr/>
          <a:lstStyle/>
          <a:p>
            <a:pPr eaLnBrk="1" hangingPunct="1"/>
            <a:r>
              <a:rPr lang="en-US" dirty="0" smtClean="0"/>
              <a:t>Distribution of an expert’s assessment of how the DJIA might change next year.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5.16: A Subjective Probability Distribution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 descr="BA2-Figure-5.6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39552" y="2492896"/>
            <a:ext cx="8391675" cy="32679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/>
          <a:lstStyle/>
          <a:p>
            <a:r>
              <a:rPr lang="en-US" dirty="0" smtClean="0"/>
              <a:t>For </a:t>
            </a:r>
            <a:r>
              <a:rPr lang="en-US" dirty="0"/>
              <a:t>a discrete random variable 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dirty="0"/>
              <a:t>the probability distribution of the discrete outcomes </a:t>
            </a:r>
            <a:r>
              <a:rPr lang="en-US" dirty="0" smtClean="0"/>
              <a:t>is called </a:t>
            </a:r>
            <a:r>
              <a:rPr lang="en-US" dirty="0"/>
              <a:t>a </a:t>
            </a:r>
            <a:r>
              <a:rPr lang="en-US" b="1" dirty="0"/>
              <a:t>probability mass </a:t>
            </a:r>
            <a:r>
              <a:rPr lang="en-US" b="1" dirty="0" smtClean="0"/>
              <a:t>function </a:t>
            </a:r>
            <a:r>
              <a:rPr lang="en-US" dirty="0" smtClean="0"/>
              <a:t>and </a:t>
            </a:r>
            <a:r>
              <a:rPr lang="en-US" dirty="0"/>
              <a:t>is denoted by a mathematical function, </a:t>
            </a:r>
            <a:r>
              <a:rPr lang="en-US" i="1" dirty="0" smtClean="0"/>
              <a:t>f(x)</a:t>
            </a:r>
            <a:r>
              <a:rPr lang="en-US" dirty="0" smtClean="0"/>
              <a:t>.  </a:t>
            </a:r>
          </a:p>
          <a:p>
            <a:pPr lvl="1"/>
            <a:r>
              <a:rPr lang="en-US" dirty="0" smtClean="0"/>
              <a:t>The</a:t>
            </a:r>
            <a:r>
              <a:rPr lang="en-US" dirty="0"/>
              <a:t> </a:t>
            </a:r>
            <a:r>
              <a:rPr lang="en-US" dirty="0" smtClean="0"/>
              <a:t>symbol </a:t>
            </a:r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dirty="0" smtClean="0"/>
              <a:t> </a:t>
            </a:r>
            <a:r>
              <a:rPr lang="en-US" dirty="0"/>
              <a:t>represents the </a:t>
            </a:r>
            <a:r>
              <a:rPr lang="en-US" dirty="0" err="1"/>
              <a:t>i</a:t>
            </a:r>
            <a:r>
              <a:rPr lang="en-US" baseline="30000" dirty="0" err="1"/>
              <a:t>th</a:t>
            </a:r>
            <a:r>
              <a:rPr lang="en-US" dirty="0"/>
              <a:t> </a:t>
            </a:r>
            <a:r>
              <a:rPr lang="en-US" dirty="0" smtClean="0"/>
              <a:t>value </a:t>
            </a:r>
            <a:r>
              <a:rPr lang="en-US" dirty="0"/>
              <a:t>of the random variable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 smtClean="0"/>
              <a:t>f(x</a:t>
            </a:r>
            <a:r>
              <a:rPr lang="en-US" i="1" baseline="-25000" dirty="0" smtClean="0"/>
              <a:t>i</a:t>
            </a:r>
            <a:r>
              <a:rPr lang="en-US" i="1" dirty="0" smtClean="0"/>
              <a:t>) </a:t>
            </a:r>
            <a:r>
              <a:rPr lang="en-US" dirty="0" smtClean="0"/>
              <a:t>is </a:t>
            </a:r>
            <a:r>
              <a:rPr lang="en-US" dirty="0"/>
              <a:t>the probability</a:t>
            </a:r>
            <a:r>
              <a:rPr lang="en-US" dirty="0" smtClean="0"/>
              <a:t>.</a:t>
            </a:r>
          </a:p>
          <a:p>
            <a:r>
              <a:rPr lang="en-US" dirty="0" smtClean="0"/>
              <a:t>Properties:</a:t>
            </a:r>
          </a:p>
          <a:p>
            <a:pPr lvl="1"/>
            <a:r>
              <a:rPr lang="en-US" dirty="0" smtClean="0"/>
              <a:t>the </a:t>
            </a:r>
            <a:r>
              <a:rPr lang="en-US" dirty="0"/>
              <a:t>probability of each </a:t>
            </a:r>
            <a:r>
              <a:rPr lang="en-US" dirty="0" smtClean="0"/>
              <a:t>outcome must </a:t>
            </a:r>
            <a:r>
              <a:rPr lang="en-US" dirty="0"/>
              <a:t>be between 0 and 1 </a:t>
            </a:r>
            <a:endParaRPr lang="en-US" dirty="0" smtClean="0"/>
          </a:p>
          <a:p>
            <a:pPr lvl="1"/>
            <a:r>
              <a:rPr lang="en-US" dirty="0" smtClean="0"/>
              <a:t>the </a:t>
            </a:r>
            <a:r>
              <a:rPr lang="en-US" dirty="0"/>
              <a:t>sum of all probabilities must add to </a:t>
            </a:r>
            <a:r>
              <a:rPr lang="en-US" dirty="0" smtClean="0"/>
              <a:t>1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Discrete Probability Distributions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79712" y="5085184"/>
            <a:ext cx="4955828" cy="10285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357981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i="1" dirty="0" smtClean="0"/>
              <a:t>x</a:t>
            </a:r>
            <a:r>
              <a:rPr lang="en-US" i="1" baseline="-25000" dirty="0" smtClean="0"/>
              <a:t>i</a:t>
            </a:r>
            <a:r>
              <a:rPr lang="en-US" baseline="-25000" dirty="0" smtClean="0"/>
              <a:t> </a:t>
            </a:r>
            <a:r>
              <a:rPr lang="en-US" dirty="0" smtClean="0"/>
              <a:t>= values of the random variable </a:t>
            </a:r>
            <a:r>
              <a:rPr lang="en-US" i="1" dirty="0" smtClean="0"/>
              <a:t>X</a:t>
            </a:r>
            <a:r>
              <a:rPr lang="en-US" dirty="0" smtClean="0"/>
              <a:t>, which represents sum of the rolls of two dice</a:t>
            </a:r>
          </a:p>
          <a:p>
            <a:pPr lvl="1" eaLnBrk="1" hangingPunct="1"/>
            <a:r>
              <a:rPr lang="en-US" i="1" dirty="0" smtClean="0"/>
              <a:t>x</a:t>
            </a:r>
            <a:r>
              <a:rPr lang="en-US" i="1" baseline="-25000" dirty="0" smtClean="0"/>
              <a:t>1</a:t>
            </a:r>
            <a:r>
              <a:rPr lang="en-US" dirty="0" smtClean="0"/>
              <a:t> = 2, </a:t>
            </a:r>
            <a:r>
              <a:rPr lang="en-US" i="1" dirty="0" smtClean="0"/>
              <a:t>x</a:t>
            </a:r>
            <a:r>
              <a:rPr lang="en-US" i="1" baseline="-25000" dirty="0" smtClean="0"/>
              <a:t>2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3, …, </a:t>
            </a:r>
            <a:r>
              <a:rPr lang="en-US" i="1" dirty="0" smtClean="0"/>
              <a:t>x</a:t>
            </a:r>
            <a:r>
              <a:rPr lang="en-US" i="1" baseline="-25000" dirty="0" smtClean="0"/>
              <a:t>10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11, </a:t>
            </a:r>
            <a:r>
              <a:rPr lang="en-US" i="1" dirty="0" smtClean="0"/>
              <a:t>x</a:t>
            </a:r>
            <a:r>
              <a:rPr lang="en-US" i="1" baseline="-25000" dirty="0" smtClean="0"/>
              <a:t>11</a:t>
            </a:r>
            <a:r>
              <a:rPr lang="en-US" dirty="0" smtClean="0"/>
              <a:t> </a:t>
            </a:r>
            <a:r>
              <a:rPr lang="en-US" dirty="0"/>
              <a:t>= </a:t>
            </a:r>
            <a:r>
              <a:rPr lang="en-US" dirty="0" smtClean="0"/>
              <a:t>12  </a:t>
            </a:r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-72" charset="2"/>
              <a:buChar char=""/>
            </a:pPr>
            <a:r>
              <a:rPr lang="en-US" i="1" dirty="0" smtClean="0"/>
              <a:t>f(x</a:t>
            </a:r>
            <a:r>
              <a:rPr lang="en-US" i="1" baseline="-25000" dirty="0" smtClean="0"/>
              <a:t>1</a:t>
            </a:r>
            <a:r>
              <a:rPr lang="en-US" i="1" dirty="0" smtClean="0"/>
              <a:t>) </a:t>
            </a:r>
            <a:r>
              <a:rPr lang="en-US" dirty="0" smtClean="0"/>
              <a:t>= 1/36 = 0.0278; </a:t>
            </a:r>
            <a:r>
              <a:rPr lang="en-US" i="1" dirty="0" smtClean="0"/>
              <a:t>f(x</a:t>
            </a:r>
            <a:r>
              <a:rPr lang="en-US" i="1" baseline="-25000" dirty="0" smtClean="0"/>
              <a:t>2</a:t>
            </a:r>
            <a:r>
              <a:rPr lang="en-US" i="1" dirty="0" smtClean="0"/>
              <a:t>) </a:t>
            </a:r>
            <a:r>
              <a:rPr lang="en-US" dirty="0" smtClean="0"/>
              <a:t>= 2/36 = 0.0556, etc.</a:t>
            </a:r>
            <a:endParaRPr lang="en-US" dirty="0"/>
          </a:p>
          <a:p>
            <a:pPr marL="365125" lvl="1" indent="-255588" eaLnBrk="1" hangingPunct="1">
              <a:spcBef>
                <a:spcPts val="400"/>
              </a:spcBef>
              <a:buSzPct val="68000"/>
              <a:buFont typeface="Wingdings 3" pitchFamily="-72" charset="2"/>
              <a:buChar char=""/>
            </a:pPr>
            <a:endParaRPr lang="en-US" dirty="0"/>
          </a:p>
          <a:p>
            <a:pPr eaLnBrk="1" hangingPunct="1"/>
            <a:endParaRPr lang="en-US" dirty="0"/>
          </a:p>
          <a:p>
            <a:pPr marL="392113" lvl="1" indent="0" eaLnBrk="1" hangingPunct="1">
              <a:buNone/>
            </a:pPr>
            <a:endParaRPr lang="en-US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5.17: Probability Mass Function for Rolling Two Dice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 descr="BA2-Figure-5.5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87625" y="3212977"/>
            <a:ext cx="6336704" cy="2958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u="sng" dirty="0"/>
              <a:t>cumulative distribution </a:t>
            </a:r>
            <a:r>
              <a:rPr lang="en-US" u="sng" dirty="0" smtClean="0"/>
              <a:t>function</a:t>
            </a:r>
            <a:r>
              <a:rPr lang="en-US" dirty="0" smtClean="0"/>
              <a:t>, </a:t>
            </a:r>
            <a:r>
              <a:rPr lang="en-US" i="1" dirty="0" smtClean="0"/>
              <a:t>F(x)</a:t>
            </a:r>
            <a:r>
              <a:rPr lang="en-US" dirty="0"/>
              <a:t>, specifies the probability that the </a:t>
            </a:r>
            <a:r>
              <a:rPr lang="en-US" dirty="0" smtClean="0"/>
              <a:t>random variable </a:t>
            </a:r>
            <a:r>
              <a:rPr lang="en-US" i="1" dirty="0"/>
              <a:t>X</a:t>
            </a:r>
            <a:r>
              <a:rPr lang="en-US" dirty="0"/>
              <a:t>  assumes a value less than or equal to  a specified value, </a:t>
            </a:r>
            <a:r>
              <a:rPr lang="en-US" i="1" dirty="0" smtClean="0"/>
              <a:t>x</a:t>
            </a:r>
            <a:r>
              <a:rPr lang="en-US" dirty="0" smtClean="0"/>
              <a:t>; that is,</a:t>
            </a:r>
            <a:endParaRPr lang="en-US" dirty="0"/>
          </a:p>
          <a:p>
            <a:pPr marL="109537" indent="0">
              <a:buNone/>
            </a:pPr>
            <a:r>
              <a:rPr lang="en-US" i="1" dirty="0" smtClean="0"/>
              <a:t>			F(x) = P(X </a:t>
            </a:r>
            <a:r>
              <a:rPr lang="en-US" i="1" dirty="0" smtClean="0">
                <a:latin typeface="Cambria Math" charset="0"/>
                <a:ea typeface="Cambria Math" charset="0"/>
                <a:cs typeface="Cambria Math" charset="0"/>
              </a:rPr>
              <a:t>≤ </a:t>
            </a:r>
            <a:r>
              <a:rPr lang="en-US" i="1" dirty="0" smtClean="0"/>
              <a:t>x)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Cumulative Distribution Function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Probability of rolling a 6 or less = </a:t>
            </a:r>
            <a:r>
              <a:rPr lang="en-US" sz="2400" i="1" dirty="0" smtClean="0">
                <a:ea typeface="+mn-ea"/>
                <a:cs typeface="+mn-cs"/>
              </a:rPr>
              <a:t>F(6)</a:t>
            </a:r>
            <a:r>
              <a:rPr lang="en-US" sz="2400" dirty="0" smtClean="0">
                <a:ea typeface="+mn-ea"/>
                <a:cs typeface="+mn-cs"/>
              </a:rPr>
              <a:t> = 0.1667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Probability of rolling between 4 and 8: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= </a:t>
            </a:r>
            <a:r>
              <a:rPr lang="en-US" sz="2400" i="1" dirty="0">
                <a:ea typeface="+mn-ea"/>
                <a:cs typeface="+mn-cs"/>
              </a:rPr>
              <a:t>P</a:t>
            </a:r>
            <a:r>
              <a:rPr lang="en-US" sz="2400" dirty="0">
                <a:ea typeface="+mn-ea"/>
                <a:cs typeface="+mn-cs"/>
              </a:rPr>
              <a:t>(4 ≤ </a:t>
            </a:r>
            <a:r>
              <a:rPr lang="en-US" sz="2400" i="1" dirty="0">
                <a:ea typeface="+mn-ea"/>
                <a:cs typeface="+mn-cs"/>
              </a:rPr>
              <a:t>X</a:t>
            </a:r>
            <a:r>
              <a:rPr lang="en-US" sz="2400" dirty="0">
                <a:ea typeface="+mn-ea"/>
                <a:cs typeface="+mn-cs"/>
              </a:rPr>
              <a:t> ≤ 8</a:t>
            </a:r>
            <a:r>
              <a:rPr lang="en-US" sz="2400" dirty="0" smtClean="0">
                <a:latin typeface="Cambria Math"/>
                <a:ea typeface="Cambria Math"/>
                <a:cs typeface="+mn-cs"/>
              </a:rPr>
              <a:t>)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= </a:t>
            </a:r>
            <a:r>
              <a:rPr lang="en-US" sz="2400" i="1" dirty="0" smtClean="0">
                <a:ea typeface="+mn-ea"/>
                <a:cs typeface="+mn-cs"/>
              </a:rPr>
              <a:t>P</a:t>
            </a:r>
            <a:r>
              <a:rPr lang="en-US" sz="2400" dirty="0" smtClean="0">
                <a:ea typeface="+mn-ea"/>
                <a:cs typeface="+mn-cs"/>
              </a:rPr>
              <a:t>(3 </a:t>
            </a:r>
            <a:r>
              <a:rPr lang="en-US" sz="2400" dirty="0">
                <a:ea typeface="+mn-ea"/>
                <a:cs typeface="+mn-cs"/>
              </a:rPr>
              <a:t>&lt; </a:t>
            </a:r>
            <a:r>
              <a:rPr lang="en-US" sz="2400" i="1" dirty="0">
                <a:ea typeface="+mn-ea"/>
                <a:cs typeface="+mn-cs"/>
              </a:rPr>
              <a:t>X</a:t>
            </a:r>
            <a:r>
              <a:rPr lang="en-US" sz="2400" dirty="0">
                <a:ea typeface="+mn-ea"/>
                <a:cs typeface="+mn-cs"/>
              </a:rPr>
              <a:t> ≤ 8</a:t>
            </a:r>
            <a:r>
              <a:rPr lang="en-US" sz="2400" dirty="0" smtClean="0">
                <a:ea typeface="+mn-ea"/>
                <a:cs typeface="+mn-cs"/>
              </a:rPr>
              <a:t>) = P(X </a:t>
            </a:r>
            <a:r>
              <a:rPr lang="en-US" sz="2400" dirty="0" smtClean="0"/>
              <a:t>≤ 8) – P(X ≤ 3)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= 0.7222 – 0.0833 = 0.6389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5.18: Using the Cumulative Distribution Function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 descr="BA2-Figure-5.7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75656" y="3212976"/>
            <a:ext cx="5964537" cy="30963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expected value  of a random variable corresponds to the notion of the mean, or average</a:t>
            </a:r>
            <a:r>
              <a:rPr lang="en-US" dirty="0" smtClean="0"/>
              <a:t>, for </a:t>
            </a:r>
            <a:r>
              <a:rPr lang="en-US" dirty="0"/>
              <a:t>a sample.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a discrete random variable </a:t>
            </a:r>
            <a:r>
              <a:rPr lang="en-US" i="1" dirty="0" smtClean="0"/>
              <a:t>X</a:t>
            </a:r>
            <a:r>
              <a:rPr lang="en-US" dirty="0" smtClean="0"/>
              <a:t>, </a:t>
            </a:r>
            <a:r>
              <a:rPr lang="en-US" dirty="0"/>
              <a:t>the expected value, denoted </a:t>
            </a:r>
            <a:r>
              <a:rPr lang="en-US" i="1" dirty="0" smtClean="0"/>
              <a:t>E[X]</a:t>
            </a:r>
            <a:r>
              <a:rPr lang="en-US" dirty="0"/>
              <a:t>, </a:t>
            </a:r>
            <a:r>
              <a:rPr lang="en-US" dirty="0" smtClean="0"/>
              <a:t>is the </a:t>
            </a:r>
            <a:r>
              <a:rPr lang="en-US" dirty="0"/>
              <a:t>weighted average of all possible outcomes, where the weights are the probabilities: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Value of a Discrete Random Variable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3608" y="4653136"/>
            <a:ext cx="73025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6669663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Rolling two dice</a:t>
            </a:r>
          </a:p>
          <a:p>
            <a:pPr lvl="1" eaLnBrk="1" hangingPunct="1"/>
            <a:r>
              <a:rPr lang="en-US" i="1" dirty="0" smtClean="0"/>
              <a:t>E</a:t>
            </a:r>
            <a:r>
              <a:rPr lang="en-US" i="1" dirty="0"/>
              <a:t>[X] </a:t>
            </a:r>
            <a:r>
              <a:rPr lang="en-US" dirty="0"/>
              <a:t>= 2(0.0278) + 3(0.0556) + 4(0.0833) + 5(0.1111) + 6(0.1389) + 7(0.1667) + 8(0.1389) + 9(0.1111) + 10(0.0833) + 11(0.0556) + 12(0.0278</a:t>
            </a:r>
            <a:r>
              <a:rPr lang="en-US" dirty="0" smtClean="0"/>
              <a:t>) = 7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5.19: Computing the Expected Value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3" name="Picture 2" descr="BA2-Figure-5.8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27784" y="3140967"/>
            <a:ext cx="3096344" cy="318831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i="1" u="sng" dirty="0" smtClean="0">
                <a:ea typeface="+mn-ea"/>
                <a:cs typeface="+mn-cs"/>
              </a:rPr>
              <a:t>The Apprentice</a:t>
            </a:r>
            <a:r>
              <a:rPr lang="en-US" sz="2000" u="sng" dirty="0" smtClean="0">
                <a:ea typeface="+mn-ea"/>
                <a:cs typeface="+mn-cs"/>
              </a:rPr>
              <a:t> </a:t>
            </a:r>
          </a:p>
          <a:p>
            <a:r>
              <a:rPr lang="en-US" sz="2000" dirty="0" smtClean="0">
                <a:ea typeface="+mn-ea"/>
                <a:cs typeface="+mn-cs"/>
              </a:rPr>
              <a:t>Teams were required to select an artist (mainstream or avant-garde) and sell their art for the most money possible. </a:t>
            </a:r>
            <a:r>
              <a:rPr lang="en-US" sz="2000" dirty="0"/>
              <a:t>A back-of-the-</a:t>
            </a:r>
            <a:r>
              <a:rPr lang="en-US" sz="2000" dirty="0" smtClean="0"/>
              <a:t>envelope expected</a:t>
            </a:r>
            <a:r>
              <a:rPr lang="en-US" sz="2000" dirty="0"/>
              <a:t> </a:t>
            </a:r>
            <a:r>
              <a:rPr lang="en-US" sz="2000" dirty="0" smtClean="0"/>
              <a:t>value </a:t>
            </a:r>
            <a:r>
              <a:rPr lang="en-US" sz="2000" dirty="0"/>
              <a:t>calculation would have easily </a:t>
            </a:r>
            <a:r>
              <a:rPr lang="en-US" sz="2000" dirty="0" smtClean="0"/>
              <a:t>predicted the </a:t>
            </a:r>
            <a:r>
              <a:rPr lang="en-US" sz="2000" dirty="0"/>
              <a:t>winner.</a:t>
            </a:r>
            <a:endParaRPr lang="en-US" sz="2000" dirty="0" smtClean="0">
              <a:ea typeface="+mn-ea"/>
              <a:cs typeface="+mn-cs"/>
            </a:endParaRP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i="1" u="sng" dirty="0" smtClean="0">
                <a:ea typeface="+mn-ea"/>
                <a:cs typeface="+mn-cs"/>
              </a:rPr>
              <a:t>Deal or No Deal</a:t>
            </a:r>
            <a:endParaRPr lang="en-US" sz="2000" u="sng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Contestant had 5 briefcases left with $100, $400, $1000, $50,000 or $300,000 in them.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Expected value of briefcases is $70,300.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Banker offered contestant $80,000 to quit, which was higher than the expected value.  The probability of choosing the $300,000 briefcase was only 0.2, so the decision should have been easy to make.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5.20: Expected Value on Television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expected </a:t>
            </a:r>
            <a:r>
              <a:rPr lang="en-US" dirty="0"/>
              <a:t>value is a “long-run average” and </a:t>
            </a:r>
            <a:r>
              <a:rPr lang="en-US" dirty="0" smtClean="0"/>
              <a:t>is appropriate </a:t>
            </a:r>
            <a:r>
              <a:rPr lang="en-US" dirty="0"/>
              <a:t>for decisions that occur on a repeated basis. </a:t>
            </a:r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one-time decisions, however</a:t>
            </a:r>
            <a:r>
              <a:rPr lang="en-US" dirty="0" smtClean="0"/>
              <a:t>, you </a:t>
            </a:r>
            <a:r>
              <a:rPr lang="en-US" dirty="0"/>
              <a:t>need to consider the downside risk and the upside potential of the decision.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Expected Value and Decision Making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5744039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Cost of raffle ticket is $50</a:t>
            </a:r>
          </a:p>
          <a:p>
            <a:pPr eaLnBrk="1" hangingPunct="1"/>
            <a:r>
              <a:rPr lang="en-US" sz="2400" dirty="0" smtClean="0"/>
              <a:t>1000 raffle tickets are sold.</a:t>
            </a:r>
          </a:p>
          <a:p>
            <a:pPr eaLnBrk="1" hangingPunct="1"/>
            <a:r>
              <a:rPr lang="en-US" sz="2400" dirty="0" smtClean="0"/>
              <a:t>Winning prize is $25,000</a:t>
            </a:r>
          </a:p>
          <a:p>
            <a:pPr eaLnBrk="1" hangingPunct="1"/>
            <a:r>
              <a:rPr lang="en-US" sz="2400" i="1" dirty="0" smtClean="0"/>
              <a:t>E[X</a:t>
            </a:r>
            <a:r>
              <a:rPr lang="en-US" sz="2400" dirty="0" smtClean="0"/>
              <a:t>] = −$25</a:t>
            </a:r>
          </a:p>
          <a:p>
            <a:r>
              <a:rPr lang="en-US" sz="2400" dirty="0" smtClean="0"/>
              <a:t>If </a:t>
            </a:r>
            <a:r>
              <a:rPr lang="en-US" sz="2400" dirty="0"/>
              <a:t>you played this game </a:t>
            </a:r>
            <a:r>
              <a:rPr lang="en-US" sz="2400" dirty="0" smtClean="0"/>
              <a:t>repeatedly over </a:t>
            </a:r>
            <a:r>
              <a:rPr lang="en-US" sz="2400" dirty="0"/>
              <a:t>the long run, you would lose an average of $</a:t>
            </a:r>
            <a:r>
              <a:rPr lang="en-US" sz="2400" dirty="0" smtClean="0"/>
              <a:t>25.00 each </a:t>
            </a:r>
            <a:r>
              <a:rPr lang="en-US" sz="2400" dirty="0"/>
              <a:t>time you play. </a:t>
            </a:r>
            <a:endParaRPr lang="en-US" sz="2400" dirty="0" smtClean="0"/>
          </a:p>
          <a:p>
            <a:r>
              <a:rPr lang="en-US" sz="2400" dirty="0" smtClean="0"/>
              <a:t>For any </a:t>
            </a:r>
            <a:r>
              <a:rPr lang="en-US" sz="2400" dirty="0"/>
              <a:t>one game, you </a:t>
            </a:r>
            <a:r>
              <a:rPr lang="en-US" sz="2400" dirty="0" smtClean="0"/>
              <a:t>would either </a:t>
            </a:r>
            <a:r>
              <a:rPr lang="en-US" sz="2400" dirty="0"/>
              <a:t>lose $50 or win $24,950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Is the </a:t>
            </a:r>
            <a:r>
              <a:rPr lang="en-US" sz="2000" dirty="0"/>
              <a:t>risk of losing $50 worth the potential of winning $24,950?</a:t>
            </a:r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5.21: Expected Value of a Charitable Raffle</a:t>
            </a:r>
            <a:endParaRPr lang="en-US" sz="3600" dirty="0">
              <a:ea typeface="+mj-ea"/>
              <a:cs typeface="+mj-cs"/>
            </a:endParaRPr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0112" y="1484784"/>
            <a:ext cx="2340864" cy="13289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2-Figure-5.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1560" y="2545300"/>
            <a:ext cx="7991872" cy="2847160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8788" y="1556792"/>
            <a:ext cx="8229600" cy="4188371"/>
          </a:xfrm>
        </p:spPr>
        <p:txBody>
          <a:bodyPr>
            <a:normAutofit/>
          </a:bodyPr>
          <a:lstStyle/>
          <a:p>
            <a:pPr marL="566928" indent="-45720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Use relative frequencies as probabilities</a:t>
            </a:r>
            <a:endParaRPr lang="en-US" sz="2400" dirty="0">
              <a:ea typeface="+mn-ea"/>
              <a:cs typeface="+mn-cs"/>
            </a:endParaRPr>
          </a:p>
          <a:p>
            <a:pPr marL="566928" indent="-45720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Probability a computer is repaired in 10 days = 0.076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5.2: Relative Frequency Definition of Probability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9632" y="4749958"/>
            <a:ext cx="1512168" cy="192658"/>
          </a:xfrm>
          <a:prstGeom prst="rect">
            <a:avLst/>
          </a:prstGeom>
          <a:noFill/>
          <a:ln w="190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82071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500" dirty="0" smtClean="0"/>
              <a:t>Full and discount airfares are available for a flight.</a:t>
            </a:r>
          </a:p>
          <a:p>
            <a:pPr eaLnBrk="1" hangingPunct="1">
              <a:spcBef>
                <a:spcPts val="0"/>
              </a:spcBef>
            </a:pPr>
            <a:r>
              <a:rPr lang="en-US" sz="2500" dirty="0" smtClean="0"/>
              <a:t>Full-fare ticket costs $560</a:t>
            </a:r>
          </a:p>
          <a:p>
            <a:pPr eaLnBrk="1" hangingPunct="1">
              <a:spcBef>
                <a:spcPts val="0"/>
              </a:spcBef>
            </a:pPr>
            <a:r>
              <a:rPr lang="en-US" sz="2500" dirty="0" smtClean="0"/>
              <a:t>Discount ticket costs $400</a:t>
            </a:r>
          </a:p>
          <a:p>
            <a:pPr eaLnBrk="1" hangingPunct="1">
              <a:spcBef>
                <a:spcPts val="0"/>
              </a:spcBef>
            </a:pPr>
            <a:r>
              <a:rPr lang="en-US" sz="2500" i="1" dirty="0" smtClean="0"/>
              <a:t>X</a:t>
            </a:r>
            <a:r>
              <a:rPr lang="en-US" sz="2500" dirty="0" smtClean="0"/>
              <a:t> = ticket price paid</a:t>
            </a:r>
          </a:p>
          <a:p>
            <a:pPr eaLnBrk="1" hangingPunct="1">
              <a:spcBef>
                <a:spcPts val="0"/>
              </a:spcBef>
            </a:pPr>
            <a:r>
              <a:rPr lang="en-US" sz="2500" i="1" dirty="0" smtClean="0"/>
              <a:t>p</a:t>
            </a:r>
            <a:r>
              <a:rPr lang="en-US" sz="2500" dirty="0" smtClean="0"/>
              <a:t> = 0.75 (the probability of selling a full-fare ticket)</a:t>
            </a:r>
          </a:p>
          <a:p>
            <a:pPr eaLnBrk="1" hangingPunct="1">
              <a:spcBef>
                <a:spcPts val="0"/>
              </a:spcBef>
            </a:pPr>
            <a:r>
              <a:rPr lang="en-US" sz="2500" i="1" dirty="0" smtClean="0"/>
              <a:t>E[X]</a:t>
            </a:r>
            <a:r>
              <a:rPr lang="en-US" sz="2500" dirty="0" smtClean="0"/>
              <a:t> = 0.75($560) + 0.25(0) = $420</a:t>
            </a:r>
          </a:p>
          <a:p>
            <a:pPr eaLnBrk="1" hangingPunct="1">
              <a:spcBef>
                <a:spcPts val="0"/>
              </a:spcBef>
            </a:pPr>
            <a:endParaRPr lang="en-US" sz="2500" dirty="0" smtClean="0"/>
          </a:p>
          <a:p>
            <a:pPr eaLnBrk="1" hangingPunct="1">
              <a:spcBef>
                <a:spcPts val="0"/>
              </a:spcBef>
            </a:pPr>
            <a:r>
              <a:rPr lang="en-US" sz="2500" dirty="0" smtClean="0"/>
              <a:t>The airline should not discount full-fare tickets because the expected value of a full-fare ticket is greater than the cost of a discount ticket.</a:t>
            </a:r>
          </a:p>
          <a:p>
            <a:pPr eaLnBrk="1" hangingPunct="1">
              <a:spcBef>
                <a:spcPts val="0"/>
              </a:spcBef>
            </a:pPr>
            <a:r>
              <a:rPr lang="en-US" sz="2500" dirty="0" smtClean="0"/>
              <a:t>Break-even point: $400 = </a:t>
            </a:r>
            <a:r>
              <a:rPr lang="en-US" sz="2500" i="1" dirty="0" smtClean="0"/>
              <a:t>p</a:t>
            </a:r>
            <a:r>
              <a:rPr lang="en-US" sz="2500" dirty="0" smtClean="0"/>
              <a:t>($560) or </a:t>
            </a:r>
            <a:r>
              <a:rPr lang="en-US" sz="2500" i="1" dirty="0" smtClean="0"/>
              <a:t>p</a:t>
            </a:r>
            <a:r>
              <a:rPr lang="en-US" sz="2500" dirty="0" smtClean="0"/>
              <a:t> = 0.714</a:t>
            </a:r>
          </a:p>
          <a:p>
            <a:pPr eaLnBrk="1" hangingPunct="1">
              <a:spcBef>
                <a:spcPts val="0"/>
              </a:spcBef>
            </a:pPr>
            <a:endParaRPr lang="en-US" sz="2500" dirty="0" smtClean="0"/>
          </a:p>
          <a:p>
            <a:pPr eaLnBrk="1" hangingPunct="1">
              <a:spcBef>
                <a:spcPts val="0"/>
              </a:spcBef>
            </a:pPr>
            <a:endParaRPr lang="en-US" sz="25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5.22: Airline Revenue Management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variance, </a:t>
            </a:r>
            <a:r>
              <a:rPr lang="en-US" i="1" dirty="0" err="1"/>
              <a:t>Var</a:t>
            </a:r>
            <a:r>
              <a:rPr lang="en-US" i="1" dirty="0"/>
              <a:t>[X ]</a:t>
            </a:r>
            <a:r>
              <a:rPr lang="en-US" dirty="0"/>
              <a:t>, of a discrete random variable 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smtClean="0"/>
              <a:t>is </a:t>
            </a:r>
            <a:r>
              <a:rPr lang="en-US" dirty="0"/>
              <a:t>a weighted </a:t>
            </a:r>
            <a:r>
              <a:rPr lang="en-US" dirty="0" smtClean="0"/>
              <a:t>average of </a:t>
            </a:r>
            <a:r>
              <a:rPr lang="en-US" dirty="0"/>
              <a:t>the squared deviations from the expected value: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Variance of a Discrete Random Variable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600" y="2895600"/>
            <a:ext cx="8166100" cy="105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025321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64571"/>
          </a:xfrm>
        </p:spPr>
        <p:txBody>
          <a:bodyPr>
            <a:normAutofit/>
          </a:bodyPr>
          <a:lstStyle/>
          <a:p>
            <a:pPr marL="566928" indent="-457200" eaLnBrk="1" fontAlgn="auto" hangingPunct="1">
              <a:spcAft>
                <a:spcPts val="0"/>
              </a:spcAft>
              <a:defRPr/>
            </a:pPr>
            <a:r>
              <a:rPr lang="en-US" dirty="0" smtClean="0">
                <a:ea typeface="+mn-ea"/>
                <a:cs typeface="+mn-cs"/>
              </a:rPr>
              <a:t>Rolling two dice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5.23: Computing the Variance of a Random Variable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 descr="BA2-Figure-5.9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71600" y="2060848"/>
            <a:ext cx="6495467" cy="3725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Content Placeholder 1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666332"/>
          </a:xfrm>
        </p:spPr>
        <p:txBody>
          <a:bodyPr/>
          <a:lstStyle/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Two possible outcomes, “success” and “failure,” each with a constant probability of occurrence; </a:t>
            </a:r>
            <a:r>
              <a:rPr lang="en-US" sz="2400" i="1" dirty="0" smtClean="0"/>
              <a:t>p</a:t>
            </a:r>
            <a:r>
              <a:rPr lang="en-US" sz="2400" dirty="0" smtClean="0"/>
              <a:t> </a:t>
            </a:r>
            <a:r>
              <a:rPr lang="en-US" sz="2400" dirty="0"/>
              <a:t>is the probability of a </a:t>
            </a:r>
            <a:r>
              <a:rPr lang="en-US" sz="2400" dirty="0" smtClean="0"/>
              <a:t>success and 1 – </a:t>
            </a:r>
            <a:r>
              <a:rPr lang="en-US" sz="2400" i="1" dirty="0" smtClean="0"/>
              <a:t>p</a:t>
            </a:r>
            <a:r>
              <a:rPr lang="en-US" sz="2400" dirty="0" smtClean="0"/>
              <a:t> is the probability of a failure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Typically, </a:t>
            </a:r>
            <a:r>
              <a:rPr lang="en-US" sz="2400" i="1" dirty="0"/>
              <a:t>x</a:t>
            </a:r>
            <a:r>
              <a:rPr lang="en-US" sz="2400" dirty="0"/>
              <a:t> = 1 </a:t>
            </a:r>
            <a:r>
              <a:rPr lang="en-US" sz="2400" dirty="0" smtClean="0"/>
              <a:t>represents “success” and </a:t>
            </a:r>
            <a:r>
              <a:rPr lang="en-US" sz="2400" i="1" dirty="0" smtClean="0"/>
              <a:t>x</a:t>
            </a:r>
            <a:r>
              <a:rPr lang="en-US" sz="2400" dirty="0" smtClean="0"/>
              <a:t> = 0 represents “</a:t>
            </a:r>
            <a:r>
              <a:rPr lang="en-US" sz="2400" dirty="0"/>
              <a:t>failure” </a:t>
            </a: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Probability mass function:</a:t>
            </a:r>
          </a:p>
          <a:p>
            <a:pPr eaLnBrk="1" hangingPunct="1">
              <a:spcBef>
                <a:spcPts val="0"/>
              </a:spcBef>
            </a:pP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endParaRPr lang="en-US" sz="2400" dirty="0" smtClean="0"/>
          </a:p>
          <a:p>
            <a:pPr marL="109537" indent="0" eaLnBrk="1" hangingPunct="1">
              <a:spcBef>
                <a:spcPts val="0"/>
              </a:spcBef>
              <a:buNone/>
            </a:pPr>
            <a:endParaRPr lang="en-US" sz="2400" dirty="0" smtClean="0"/>
          </a:p>
          <a:p>
            <a:pPr eaLnBrk="1" hangingPunct="1">
              <a:spcBef>
                <a:spcPts val="0"/>
              </a:spcBef>
            </a:pPr>
            <a:r>
              <a:rPr lang="en-US" sz="2400" i="1" dirty="0" smtClean="0"/>
              <a:t>  E[X] </a:t>
            </a:r>
            <a:r>
              <a:rPr lang="en-US" sz="2400" dirty="0" smtClean="0"/>
              <a:t>= </a:t>
            </a:r>
            <a:r>
              <a:rPr lang="en-US" sz="2400" i="1" dirty="0" smtClean="0"/>
              <a:t>p</a:t>
            </a:r>
          </a:p>
          <a:p>
            <a:pPr eaLnBrk="1" hangingPunct="1">
              <a:spcBef>
                <a:spcPts val="0"/>
              </a:spcBef>
            </a:pPr>
            <a:r>
              <a:rPr lang="en-US" sz="2400" dirty="0" smtClean="0"/>
              <a:t>  </a:t>
            </a:r>
            <a:r>
              <a:rPr lang="en-US" sz="2400" dirty="0" err="1" smtClean="0"/>
              <a:t>Var</a:t>
            </a:r>
            <a:r>
              <a:rPr lang="en-US" sz="2400" i="1" dirty="0" smtClean="0"/>
              <a:t>[X]</a:t>
            </a:r>
            <a:r>
              <a:rPr lang="en-US" sz="2400" dirty="0" smtClean="0"/>
              <a:t> = </a:t>
            </a:r>
            <a:r>
              <a:rPr lang="en-US" sz="2400" i="1" dirty="0" smtClean="0"/>
              <a:t>p</a:t>
            </a:r>
            <a:r>
              <a:rPr lang="en-US" sz="2400" dirty="0" smtClean="0"/>
              <a:t>(1 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−</a:t>
            </a:r>
            <a:r>
              <a:rPr lang="en-US" sz="2400" dirty="0" smtClean="0"/>
              <a:t> </a:t>
            </a:r>
            <a:r>
              <a:rPr lang="en-US" sz="2400" i="1" dirty="0" smtClean="0"/>
              <a:t>p</a:t>
            </a:r>
            <a:r>
              <a:rPr lang="en-US" sz="2400" dirty="0" smtClean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Bernoulli Distribution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7624" y="4005064"/>
            <a:ext cx="6891412" cy="93404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4488" indent="-23495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The Bernoulli distribution can be used to model whether an individual responds positively (</a:t>
            </a:r>
            <a:r>
              <a:rPr lang="en-US" sz="2400" i="1" dirty="0" smtClean="0">
                <a:ea typeface="+mn-ea"/>
                <a:cs typeface="+mn-cs"/>
              </a:rPr>
              <a:t>x</a:t>
            </a:r>
            <a:r>
              <a:rPr lang="en-US" sz="2400" dirty="0" smtClean="0">
                <a:ea typeface="+mn-ea"/>
                <a:cs typeface="+mn-cs"/>
              </a:rPr>
              <a:t> = 1), or negatively   (</a:t>
            </a:r>
            <a:r>
              <a:rPr lang="en-US" sz="2400" i="1" dirty="0" smtClean="0">
                <a:ea typeface="+mn-ea"/>
                <a:cs typeface="+mn-cs"/>
              </a:rPr>
              <a:t>x</a:t>
            </a:r>
            <a:r>
              <a:rPr lang="en-US" sz="2400" dirty="0" smtClean="0">
                <a:ea typeface="+mn-ea"/>
                <a:cs typeface="+mn-cs"/>
              </a:rPr>
              <a:t> = 0) to a telemarketing promotion.</a:t>
            </a:r>
          </a:p>
          <a:p>
            <a:r>
              <a:rPr lang="en-US" sz="2400" dirty="0"/>
              <a:t>For example, if you </a:t>
            </a:r>
            <a:r>
              <a:rPr lang="en-US" sz="2400" dirty="0" smtClean="0"/>
              <a:t>estimate that </a:t>
            </a:r>
            <a:r>
              <a:rPr lang="en-US" sz="2400" dirty="0"/>
              <a:t>20% of customers contacted will make a purchase</a:t>
            </a:r>
            <a:r>
              <a:rPr lang="en-US" sz="2400" dirty="0" smtClean="0"/>
              <a:t>, the </a:t>
            </a:r>
            <a:r>
              <a:rPr lang="en-US" sz="2400" dirty="0"/>
              <a:t>probability distribution that describes whether or </a:t>
            </a:r>
            <a:r>
              <a:rPr lang="en-US" sz="2400" dirty="0" smtClean="0"/>
              <a:t>not a </a:t>
            </a:r>
            <a:r>
              <a:rPr lang="en-US" sz="2400" dirty="0"/>
              <a:t>particular individual makes a purchase is Bernoulli </a:t>
            </a:r>
            <a:r>
              <a:rPr lang="en-US" sz="2400" dirty="0" smtClean="0"/>
              <a:t>with </a:t>
            </a:r>
            <a:r>
              <a:rPr lang="en-US" sz="2400" i="1" dirty="0" smtClean="0"/>
              <a:t>p</a:t>
            </a:r>
            <a:r>
              <a:rPr lang="en-US" sz="2400" dirty="0" smtClean="0"/>
              <a:t> = </a:t>
            </a:r>
            <a:r>
              <a:rPr lang="en-US" sz="2400" dirty="0"/>
              <a:t>0.2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24: Using the Bernoulli Distribution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363272" cy="473834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Models </a:t>
            </a:r>
            <a:r>
              <a:rPr lang="en-US" sz="2000" i="1" dirty="0" smtClean="0"/>
              <a:t>n</a:t>
            </a:r>
            <a:r>
              <a:rPr lang="en-US" sz="2000" dirty="0" smtClean="0"/>
              <a:t> independent replications of a Bernoulli experiment, each with a probability </a:t>
            </a:r>
            <a:r>
              <a:rPr lang="en-US" sz="2000" i="1" dirty="0" smtClean="0"/>
              <a:t>p</a:t>
            </a:r>
            <a:r>
              <a:rPr lang="en-US" sz="2000" dirty="0" smtClean="0"/>
              <a:t> of success.</a:t>
            </a:r>
          </a:p>
          <a:p>
            <a:pPr lvl="1" eaLnBrk="1" hangingPunct="1"/>
            <a:r>
              <a:rPr lang="en-US" sz="1800" i="1" dirty="0" smtClean="0"/>
              <a:t>X</a:t>
            </a:r>
            <a:r>
              <a:rPr lang="en-US" sz="1800" dirty="0" smtClean="0"/>
              <a:t> represents the number of successes in these </a:t>
            </a:r>
            <a:r>
              <a:rPr lang="en-US" sz="1800" i="1" dirty="0" smtClean="0"/>
              <a:t>n</a:t>
            </a:r>
            <a:r>
              <a:rPr lang="en-US" sz="1800" dirty="0" smtClean="0"/>
              <a:t> experiments</a:t>
            </a:r>
          </a:p>
          <a:p>
            <a:pPr eaLnBrk="1" hangingPunct="1"/>
            <a:r>
              <a:rPr lang="en-US" sz="2000" dirty="0" smtClean="0"/>
              <a:t>Probability mass function:</a:t>
            </a:r>
          </a:p>
          <a:p>
            <a:pPr eaLnBrk="1" hangingPunct="1"/>
            <a:endParaRPr lang="en-US" sz="2000" dirty="0"/>
          </a:p>
          <a:p>
            <a:pPr eaLnBrk="1" hangingPunct="1"/>
            <a:endParaRPr lang="en-US" sz="2000" dirty="0" smtClean="0"/>
          </a:p>
          <a:p>
            <a:pPr eaLnBrk="1" hangingPunct="1"/>
            <a:endParaRPr lang="en-US" sz="2000" dirty="0"/>
          </a:p>
          <a:p>
            <a:r>
              <a:rPr lang="en-US" sz="2000" dirty="0" smtClean="0"/>
              <a:t>The number of ways of choosing </a:t>
            </a:r>
            <a:r>
              <a:rPr lang="en-US" sz="2000" i="1" dirty="0"/>
              <a:t>x</a:t>
            </a:r>
            <a:r>
              <a:rPr lang="en-US" sz="2000" dirty="0"/>
              <a:t> </a:t>
            </a:r>
            <a:r>
              <a:rPr lang="en-US" sz="2000" dirty="0" smtClean="0"/>
              <a:t>distinct </a:t>
            </a:r>
            <a:r>
              <a:rPr lang="en-US" sz="2000" dirty="0"/>
              <a:t>items from a </a:t>
            </a:r>
            <a:r>
              <a:rPr lang="en-US" sz="2000" dirty="0" smtClean="0"/>
              <a:t>group of </a:t>
            </a:r>
            <a:r>
              <a:rPr lang="en-US" sz="2000" i="1" dirty="0"/>
              <a:t>n</a:t>
            </a:r>
            <a:r>
              <a:rPr lang="en-US" sz="2000" dirty="0"/>
              <a:t>  items and </a:t>
            </a:r>
            <a:r>
              <a:rPr lang="en-US" sz="2000" dirty="0" smtClean="0"/>
              <a:t>is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pPr marL="109537" indent="0">
              <a:buNone/>
            </a:pPr>
            <a:r>
              <a:rPr lang="en-US" sz="2000" dirty="0"/>
              <a:t> where </a:t>
            </a:r>
            <a:r>
              <a:rPr lang="en-US" sz="2000" i="1" dirty="0" smtClean="0"/>
              <a:t>n</a:t>
            </a:r>
            <a:r>
              <a:rPr lang="en-US" sz="2000" dirty="0" smtClean="0"/>
              <a:t>! </a:t>
            </a:r>
            <a:r>
              <a:rPr lang="en-US" sz="2000" dirty="0"/>
              <a:t>(</a:t>
            </a:r>
            <a:r>
              <a:rPr lang="en-US" sz="2000" i="1" dirty="0" smtClean="0"/>
              <a:t>n</a:t>
            </a:r>
            <a:r>
              <a:rPr lang="en-US" sz="2000" dirty="0" smtClean="0"/>
              <a:t> </a:t>
            </a:r>
            <a:r>
              <a:rPr lang="en-US" sz="2000" dirty="0"/>
              <a:t>factorial) = </a:t>
            </a:r>
            <a:r>
              <a:rPr lang="en-US" sz="2000" i="1" dirty="0" smtClean="0"/>
              <a:t>n</a:t>
            </a:r>
            <a:r>
              <a:rPr lang="en-US" sz="2000" dirty="0" smtClean="0"/>
              <a:t>(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2000" dirty="0" smtClean="0"/>
              <a:t>- 1</a:t>
            </a:r>
            <a:r>
              <a:rPr lang="en-US" sz="2000" dirty="0"/>
              <a:t>)(</a:t>
            </a:r>
            <a:r>
              <a:rPr lang="en-US" sz="2000" i="1" dirty="0"/>
              <a:t>n</a:t>
            </a:r>
            <a:r>
              <a:rPr lang="en-US" sz="2000" dirty="0"/>
              <a:t> </a:t>
            </a:r>
            <a:r>
              <a:rPr lang="en-US" sz="2000" dirty="0" smtClean="0"/>
              <a:t>- 2</a:t>
            </a:r>
            <a:r>
              <a:rPr lang="en-US" sz="2000" dirty="0"/>
              <a:t>) . . . (2)(1), and 0! is defined </a:t>
            </a:r>
            <a:r>
              <a:rPr lang="en-US" sz="2000" dirty="0" smtClean="0"/>
              <a:t>as 1.</a:t>
            </a:r>
          </a:p>
          <a:p>
            <a:r>
              <a:rPr lang="en-US" sz="2000" dirty="0" smtClean="0"/>
              <a:t>Expected value = </a:t>
            </a:r>
            <a:r>
              <a:rPr lang="en-US" sz="2000" i="1" dirty="0" err="1" smtClean="0"/>
              <a:t>np</a:t>
            </a:r>
            <a:r>
              <a:rPr lang="en-US" sz="2000" dirty="0" smtClean="0"/>
              <a:t>; variance = </a:t>
            </a:r>
            <a:r>
              <a:rPr lang="en-US" sz="2000" i="1" dirty="0" err="1" smtClean="0"/>
              <a:t>np</a:t>
            </a:r>
            <a:r>
              <a:rPr lang="en-US" sz="2000" i="1" dirty="0" smtClean="0"/>
              <a:t>(1 – p)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Binomial Distribution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2636912"/>
            <a:ext cx="5220072" cy="98166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95735" y="4437112"/>
            <a:ext cx="5250325" cy="8640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Content Placeholder 1"/>
          <p:cNvSpPr>
            <a:spLocks noGrp="1"/>
          </p:cNvSpPr>
          <p:nvPr>
            <p:ph idx="1"/>
          </p:nvPr>
        </p:nvSpPr>
        <p:spPr>
          <a:xfrm>
            <a:off x="533400" y="1484784"/>
            <a:ext cx="8229600" cy="4336579"/>
          </a:xfrm>
        </p:spPr>
        <p:txBody>
          <a:bodyPr/>
          <a:lstStyle/>
          <a:p>
            <a:pPr eaLnBrk="1" hangingPunct="1"/>
            <a:r>
              <a:rPr lang="en-US" sz="2000" dirty="0" smtClean="0"/>
              <a:t>Suppose 10 individuals receive a telemarking promotion. Each individual has a 0.2 probability of making a purchase. Find the probability that exactly 3 of the 10 individuals make a purchase.</a:t>
            </a:r>
          </a:p>
          <a:p>
            <a:r>
              <a:rPr lang="en-US" sz="2000" dirty="0" smtClean="0"/>
              <a:t>The </a:t>
            </a:r>
            <a:r>
              <a:rPr lang="en-US" sz="2000" dirty="0"/>
              <a:t>probability distribution that x individuals </a:t>
            </a:r>
            <a:r>
              <a:rPr lang="en-US" sz="2000" dirty="0" smtClean="0"/>
              <a:t>out of </a:t>
            </a:r>
            <a:r>
              <a:rPr lang="en-US" sz="2000" dirty="0"/>
              <a:t>10 calls will make a purchase is</a:t>
            </a:r>
            <a:r>
              <a:rPr lang="en-US" sz="2000" dirty="0" smtClean="0"/>
              <a:t>: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en-US" sz="2000" dirty="0"/>
          </a:p>
          <a:p>
            <a:r>
              <a:rPr lang="en-US" sz="2000" dirty="0" smtClean="0"/>
              <a:t>Excel function: </a:t>
            </a:r>
            <a:r>
              <a:rPr lang="en-US" sz="2000" dirty="0"/>
              <a:t> </a:t>
            </a:r>
            <a:endParaRPr lang="en-US" sz="2000" dirty="0" smtClean="0"/>
          </a:p>
          <a:p>
            <a:pPr marL="109537" indent="0">
              <a:buNone/>
            </a:pPr>
            <a:r>
              <a:rPr lang="en-US" sz="1800" dirty="0" smtClean="0"/>
              <a:t>          </a:t>
            </a:r>
            <a:r>
              <a:rPr lang="en-US" sz="1800" dirty="0" smtClean="0">
                <a:solidFill>
                  <a:srgbClr val="39639D"/>
                </a:solidFill>
              </a:rPr>
              <a:t>=BINOM.DIST(</a:t>
            </a:r>
            <a:r>
              <a:rPr lang="en-US" sz="1800" i="1" dirty="0" err="1" smtClean="0">
                <a:solidFill>
                  <a:srgbClr val="39639D"/>
                </a:solidFill>
              </a:rPr>
              <a:t>number_s</a:t>
            </a:r>
            <a:r>
              <a:rPr lang="en-US" sz="1800" i="1" dirty="0" smtClean="0">
                <a:solidFill>
                  <a:srgbClr val="39639D"/>
                </a:solidFill>
              </a:rPr>
              <a:t>, trials, </a:t>
            </a:r>
            <a:r>
              <a:rPr lang="en-US" sz="1800" i="1" dirty="0" err="1" smtClean="0">
                <a:solidFill>
                  <a:srgbClr val="39639D"/>
                </a:solidFill>
              </a:rPr>
              <a:t>probability_s</a:t>
            </a:r>
            <a:r>
              <a:rPr lang="en-US" sz="1800" i="1" dirty="0" smtClean="0">
                <a:solidFill>
                  <a:srgbClr val="39639D"/>
                </a:solidFill>
              </a:rPr>
              <a:t>, cumulative</a:t>
            </a:r>
            <a:r>
              <a:rPr lang="en-US" sz="1800" dirty="0" smtClean="0">
                <a:solidFill>
                  <a:srgbClr val="39639D"/>
                </a:solidFill>
              </a:rPr>
              <a:t>)</a:t>
            </a:r>
          </a:p>
          <a:p>
            <a:r>
              <a:rPr lang="en-US" sz="2000" dirty="0" smtClean="0"/>
              <a:t>If </a:t>
            </a:r>
            <a:r>
              <a:rPr lang="en-US" sz="2000" i="1" dirty="0" smtClean="0"/>
              <a:t>cumulative</a:t>
            </a:r>
            <a:r>
              <a:rPr lang="en-US" sz="2000" dirty="0" smtClean="0"/>
              <a:t> is </a:t>
            </a:r>
            <a:r>
              <a:rPr lang="en-US" sz="2000" dirty="0"/>
              <a:t>set </a:t>
            </a:r>
            <a:r>
              <a:rPr lang="en-US" sz="2000" dirty="0" smtClean="0"/>
              <a:t>to TRUE</a:t>
            </a:r>
            <a:r>
              <a:rPr lang="en-US" sz="2000" dirty="0"/>
              <a:t>, then this function will provide cumulative probabilities; </a:t>
            </a:r>
            <a:r>
              <a:rPr lang="en-US" sz="2000" dirty="0" smtClean="0"/>
              <a:t>otherwise the </a:t>
            </a:r>
            <a:r>
              <a:rPr lang="en-US" sz="2000" dirty="0"/>
              <a:t>default is FALSE, and it provides values of the probability mass function, </a:t>
            </a:r>
            <a:r>
              <a:rPr lang="en-US" sz="2000" i="1" dirty="0" smtClean="0"/>
              <a:t>f(x)</a:t>
            </a:r>
            <a:r>
              <a:rPr lang="en-US" sz="2000" dirty="0"/>
              <a:t>.</a:t>
            </a:r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5.25: Computing Binomial Probabilities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2996952"/>
            <a:ext cx="4657344" cy="11521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BA2-Figure-5.10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501008"/>
            <a:ext cx="5533031" cy="2736304"/>
          </a:xfrm>
          <a:prstGeom prst="rect">
            <a:avLst/>
          </a:prstGeom>
        </p:spPr>
      </p:pic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65737"/>
          </a:xfrm>
        </p:spPr>
        <p:txBody>
          <a:bodyPr>
            <a:normAutofit/>
          </a:bodyPr>
          <a:lstStyle/>
          <a:p>
            <a:pPr marL="344488" indent="-23495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The probability that exactly 3 of 10 individuals will make a purchase is </a:t>
            </a:r>
            <a:r>
              <a:rPr lang="en-US" sz="2400" i="1" dirty="0" smtClean="0">
                <a:ea typeface="+mn-ea"/>
                <a:cs typeface="+mn-cs"/>
              </a:rPr>
              <a:t>P(x</a:t>
            </a:r>
            <a:r>
              <a:rPr lang="en-US" sz="2400" dirty="0" smtClean="0">
                <a:ea typeface="+mn-ea"/>
                <a:cs typeface="+mn-cs"/>
              </a:rPr>
              <a:t> = 3): =</a:t>
            </a:r>
            <a:r>
              <a:rPr lang="en-US" sz="2400" dirty="0">
                <a:ea typeface="+mn-ea"/>
                <a:cs typeface="+mn-cs"/>
              </a:rPr>
              <a:t>BINOM.DIST(</a:t>
            </a:r>
            <a:r>
              <a:rPr lang="en-US" sz="2400" dirty="0" smtClean="0">
                <a:ea typeface="+mn-ea"/>
                <a:cs typeface="+mn-cs"/>
              </a:rPr>
              <a:t>3,10,0.2,TRUE) = 0.20133</a:t>
            </a:r>
          </a:p>
          <a:p>
            <a:pPr marL="344488" indent="-234950" eaLnBrk="1" fontAlgn="auto" hangingPunct="1"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The probability that 3 or fewer of 10 individuals will make a purchase is </a:t>
            </a:r>
            <a:r>
              <a:rPr lang="en-US" sz="2400" i="1" dirty="0" smtClean="0">
                <a:ea typeface="+mn-ea"/>
                <a:cs typeface="+mn-cs"/>
              </a:rPr>
              <a:t>P(x</a:t>
            </a:r>
            <a:r>
              <a:rPr lang="en-US" sz="2400" dirty="0" smtClean="0">
                <a:ea typeface="+mn-ea"/>
                <a:cs typeface="+mn-cs"/>
              </a:rPr>
              <a:t> </a:t>
            </a:r>
            <a:r>
              <a:rPr lang="en-US" sz="2400" dirty="0" smtClean="0">
                <a:latin typeface="Cambria Math"/>
                <a:ea typeface="Cambria Math"/>
                <a:cs typeface="+mn-cs"/>
              </a:rPr>
              <a:t>≤ </a:t>
            </a:r>
            <a:r>
              <a:rPr lang="en-US" sz="2400" dirty="0">
                <a:ea typeface="+mn-ea"/>
                <a:cs typeface="+mn-cs"/>
              </a:rPr>
              <a:t>3</a:t>
            </a:r>
            <a:r>
              <a:rPr lang="en-US" sz="2400" dirty="0" smtClean="0">
                <a:ea typeface="+mn-ea"/>
                <a:cs typeface="+mn-cs"/>
              </a:rPr>
              <a:t>): =</a:t>
            </a:r>
            <a:r>
              <a:rPr lang="en-US" sz="2400" dirty="0">
                <a:ea typeface="+mn-ea"/>
                <a:cs typeface="+mn-cs"/>
              </a:rPr>
              <a:t>BINOM.DIST(</a:t>
            </a:r>
            <a:r>
              <a:rPr lang="en-US" sz="2400" dirty="0" smtClean="0">
                <a:ea typeface="+mn-ea"/>
                <a:cs typeface="+mn-cs"/>
              </a:rPr>
              <a:t>3,10,0.2,FALSE) = 0.87913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5.26: Using Excel’s Binomial Distribution Function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2915816" y="4941168"/>
            <a:ext cx="1656184" cy="288032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81138"/>
            <a:ext cx="7211144" cy="4525962"/>
          </a:xfrm>
        </p:spPr>
        <p:txBody>
          <a:bodyPr/>
          <a:lstStyle/>
          <a:p>
            <a:r>
              <a:rPr lang="en-US" dirty="0" smtClean="0"/>
              <a:t>The binomial distribution is symmetric when </a:t>
            </a:r>
            <a:r>
              <a:rPr lang="en-US" i="1" dirty="0" smtClean="0"/>
              <a:t>p</a:t>
            </a:r>
            <a:r>
              <a:rPr lang="en-US" dirty="0" smtClean="0"/>
              <a:t> = 0.5; positively skewed when </a:t>
            </a:r>
            <a:r>
              <a:rPr lang="en-US" i="1" dirty="0" smtClean="0"/>
              <a:t>p</a:t>
            </a:r>
            <a:r>
              <a:rPr lang="en-US" dirty="0" smtClean="0"/>
              <a:t> &lt; 0.5, and negatively skewed when </a:t>
            </a:r>
            <a:r>
              <a:rPr lang="en-US" i="1" dirty="0" smtClean="0"/>
              <a:t>p</a:t>
            </a:r>
            <a:r>
              <a:rPr lang="en-US" dirty="0" smtClean="0"/>
              <a:t> &gt; 0.5. </a:t>
            </a:r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Shapes and </a:t>
            </a:r>
            <a:r>
              <a:rPr lang="en-US" sz="3200" dirty="0" err="1" smtClean="0">
                <a:ea typeface="+mj-ea"/>
                <a:cs typeface="+mj-cs"/>
              </a:rPr>
              <a:t>Skewness</a:t>
            </a:r>
            <a:r>
              <a:rPr lang="en-US" sz="3200" dirty="0" smtClean="0">
                <a:ea typeface="+mj-ea"/>
                <a:cs typeface="+mj-cs"/>
              </a:rPr>
              <a:t> of the Binomial Distribution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4041" name="TextBox 10"/>
          <p:cNvSpPr txBox="1">
            <a:spLocks noChangeArrowheads="1"/>
          </p:cNvSpPr>
          <p:nvPr/>
        </p:nvSpPr>
        <p:spPr bwMode="auto">
          <a:xfrm>
            <a:off x="323528" y="4005064"/>
            <a:ext cx="2088232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800" dirty="0" smtClean="0"/>
              <a:t>Example of negatively-skewed distribution</a:t>
            </a:r>
            <a:endParaRPr lang="en-US" sz="1800" dirty="0"/>
          </a:p>
        </p:txBody>
      </p:sp>
      <p:pic>
        <p:nvPicPr>
          <p:cNvPr id="2" name="Picture 1" descr="BA2-Figure-5.1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2924944"/>
            <a:ext cx="6416364" cy="320818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Content Placeholder 1"/>
          <p:cNvSpPr>
            <a:spLocks noGrp="1"/>
          </p:cNvSpPr>
          <p:nvPr>
            <p:ph idx="1"/>
          </p:nvPr>
        </p:nvSpPr>
        <p:spPr>
          <a:xfrm>
            <a:off x="468313" y="1447800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Models the number of occurrences in some unit of measure (often time or distance).</a:t>
            </a:r>
          </a:p>
          <a:p>
            <a:pPr eaLnBrk="1" hangingPunct="1"/>
            <a:r>
              <a:rPr lang="en-US" sz="2400" dirty="0" smtClean="0"/>
              <a:t>There is no limit on the number of occurrences.</a:t>
            </a:r>
          </a:p>
          <a:p>
            <a:pPr eaLnBrk="1" hangingPunct="1"/>
            <a:r>
              <a:rPr lang="en-US" sz="2400" dirty="0" smtClean="0"/>
              <a:t>The average number of occurrence per unit is a constant denoted as </a:t>
            </a:r>
            <a:r>
              <a:rPr lang="el-GR" sz="2400" i="1" dirty="0" smtClean="0">
                <a:latin typeface="Cambria Math" charset="0"/>
                <a:ea typeface="Cambria Math" charset="0"/>
                <a:cs typeface="Cambria Math" charset="0"/>
              </a:rPr>
              <a:t>λ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.</a:t>
            </a:r>
          </a:p>
          <a:p>
            <a:pPr eaLnBrk="1" hangingPunct="1"/>
            <a:r>
              <a:rPr lang="en-US" sz="2400" dirty="0"/>
              <a:t>Probability mass function</a:t>
            </a:r>
            <a:r>
              <a:rPr lang="en-US" sz="2400" dirty="0" smtClean="0"/>
              <a:t>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Expected value = </a:t>
            </a:r>
            <a:r>
              <a:rPr lang="el-GR" sz="2400" i="1" dirty="0" smtClean="0">
                <a:latin typeface="Cambria Math" charset="0"/>
                <a:ea typeface="Cambria Math" charset="0"/>
                <a:cs typeface="Cambria Math" charset="0"/>
              </a:rPr>
              <a:t>λ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; </a:t>
            </a:r>
            <a:r>
              <a:rPr lang="en-US" sz="2400" dirty="0"/>
              <a:t>variance</a:t>
            </a:r>
            <a:r>
              <a:rPr lang="en-US" sz="2400" dirty="0" smtClean="0">
                <a:latin typeface="Cambria Math" charset="0"/>
                <a:ea typeface="Cambria Math" charset="0"/>
                <a:cs typeface="Cambria Math" charset="0"/>
              </a:rPr>
              <a:t> = </a:t>
            </a:r>
            <a:r>
              <a:rPr lang="el-GR" sz="2400" i="1" dirty="0" smtClean="0">
                <a:latin typeface="Cambria Math" charset="0"/>
                <a:ea typeface="Cambria Math" charset="0"/>
                <a:cs typeface="Cambria Math" charset="0"/>
              </a:rPr>
              <a:t>λ</a:t>
            </a:r>
            <a:endParaRPr lang="en-US" sz="2400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Poisson Distribution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4005064"/>
            <a:ext cx="5499844" cy="137080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/>
              <a:t>L</a:t>
            </a:r>
            <a:r>
              <a:rPr lang="en-US" sz="2400" dirty="0" smtClean="0"/>
              <a:t>abel </a:t>
            </a:r>
            <a:r>
              <a:rPr lang="en-US" sz="2400" dirty="0"/>
              <a:t>the </a:t>
            </a:r>
            <a:r>
              <a:rPr lang="en-US" sz="2400" i="1" dirty="0" smtClean="0"/>
              <a:t>n</a:t>
            </a:r>
            <a:r>
              <a:rPr lang="en-US" sz="2400" dirty="0" smtClean="0"/>
              <a:t> </a:t>
            </a:r>
            <a:r>
              <a:rPr lang="en-US" sz="2400" dirty="0"/>
              <a:t>outcomes in a sample space as </a:t>
            </a:r>
            <a:r>
              <a:rPr lang="en-US" sz="2400" i="1" dirty="0"/>
              <a:t>O</a:t>
            </a:r>
            <a:r>
              <a:rPr lang="en-US" sz="2400" i="1" baseline="-25000" dirty="0"/>
              <a:t>1</a:t>
            </a:r>
            <a:r>
              <a:rPr lang="en-US" sz="2400" dirty="0"/>
              <a:t>, </a:t>
            </a:r>
            <a:r>
              <a:rPr lang="en-US" sz="2400" i="1" dirty="0"/>
              <a:t>O</a:t>
            </a:r>
            <a:r>
              <a:rPr lang="en-US" sz="2400" i="1" baseline="-25000" dirty="0"/>
              <a:t>2</a:t>
            </a:r>
            <a:r>
              <a:rPr lang="en-US" sz="2400" dirty="0"/>
              <a:t>, </a:t>
            </a:r>
            <a:r>
              <a:rPr lang="en-US" sz="2400" dirty="0" smtClean="0"/>
              <a:t>…, </a:t>
            </a:r>
            <a:r>
              <a:rPr lang="en-US" sz="2400" i="1" dirty="0"/>
              <a:t>O</a:t>
            </a:r>
            <a:r>
              <a:rPr lang="en-US" sz="2400" i="1" baseline="-25000" dirty="0"/>
              <a:t>n</a:t>
            </a:r>
            <a:r>
              <a:rPr lang="en-US" sz="2400" dirty="0" smtClean="0"/>
              <a:t>, </a:t>
            </a:r>
            <a:r>
              <a:rPr lang="en-US" sz="2400" dirty="0"/>
              <a:t>where </a:t>
            </a:r>
            <a:r>
              <a:rPr lang="en-US" sz="2400" i="1" dirty="0" err="1"/>
              <a:t>O</a:t>
            </a:r>
            <a:r>
              <a:rPr lang="en-US" sz="2400" i="1" baseline="-25000" dirty="0" err="1"/>
              <a:t>i</a:t>
            </a:r>
            <a:r>
              <a:rPr lang="en-US" sz="2400" dirty="0"/>
              <a:t> </a:t>
            </a:r>
            <a:r>
              <a:rPr lang="en-US" sz="2400" dirty="0" smtClean="0"/>
              <a:t>represents</a:t>
            </a:r>
            <a:r>
              <a:rPr lang="en-US" sz="2400" dirty="0"/>
              <a:t> </a:t>
            </a:r>
            <a:r>
              <a:rPr lang="en-US" sz="2400" dirty="0" smtClean="0"/>
              <a:t>the </a:t>
            </a:r>
            <a:r>
              <a:rPr lang="en-US" sz="2400" dirty="0" err="1" smtClean="0"/>
              <a:t>i</a:t>
            </a:r>
            <a:r>
              <a:rPr lang="en-US" sz="2400" baseline="30000" dirty="0" err="1" smtClean="0"/>
              <a:t>th</a:t>
            </a:r>
            <a:r>
              <a:rPr lang="en-US" sz="2400" dirty="0" smtClean="0"/>
              <a:t> </a:t>
            </a:r>
            <a:r>
              <a:rPr lang="en-US" sz="2400" dirty="0"/>
              <a:t>outcome in the sample space. Let </a:t>
            </a:r>
            <a:r>
              <a:rPr lang="en-US" sz="2400" i="1" dirty="0" smtClean="0"/>
              <a:t>P(</a:t>
            </a:r>
            <a:r>
              <a:rPr lang="en-US" sz="2400" i="1" dirty="0" err="1" smtClean="0"/>
              <a:t>O</a:t>
            </a:r>
            <a:r>
              <a:rPr lang="en-US" sz="2400" i="1" baseline="-25000" dirty="0" err="1" smtClean="0"/>
              <a:t>i</a:t>
            </a:r>
            <a:r>
              <a:rPr lang="en-US" sz="2400" i="1" dirty="0" smtClean="0"/>
              <a:t>)  </a:t>
            </a:r>
            <a:r>
              <a:rPr lang="en-US" sz="2400" dirty="0"/>
              <a:t>be the probability associated </a:t>
            </a:r>
            <a:r>
              <a:rPr lang="en-US" sz="2400" dirty="0" smtClean="0"/>
              <a:t>with the </a:t>
            </a:r>
            <a:r>
              <a:rPr lang="en-US" sz="2400" dirty="0"/>
              <a:t>outcome </a:t>
            </a:r>
            <a:r>
              <a:rPr lang="en-US" sz="2400" i="1" dirty="0" err="1"/>
              <a:t>O</a:t>
            </a:r>
            <a:r>
              <a:rPr lang="en-US" sz="2400" i="1" baseline="-25000" dirty="0" err="1"/>
              <a:t>i</a:t>
            </a:r>
            <a:r>
              <a:rPr lang="en-US" sz="2400" dirty="0"/>
              <a:t>.</a:t>
            </a:r>
            <a:endParaRPr lang="en-US" sz="2400" dirty="0" smtClean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The probability associated with any outcome must be between 0 and 1.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       0 </a:t>
            </a:r>
            <a:r>
              <a:rPr lang="en-US" sz="2400" dirty="0" smtClean="0">
                <a:latin typeface="Cambria Math"/>
                <a:ea typeface="Cambria Math"/>
                <a:cs typeface="+mn-cs"/>
              </a:rPr>
              <a:t>≤ </a:t>
            </a:r>
            <a:r>
              <a:rPr lang="en-US" sz="2400" i="1" dirty="0" smtClean="0">
                <a:ea typeface="+mn-ea"/>
                <a:cs typeface="+mn-cs"/>
              </a:rPr>
              <a:t>P</a:t>
            </a:r>
            <a:r>
              <a:rPr lang="en-US" sz="2400" dirty="0" smtClean="0">
                <a:ea typeface="+mn-ea"/>
                <a:cs typeface="+mn-cs"/>
              </a:rPr>
              <a:t>(</a:t>
            </a:r>
            <a:r>
              <a:rPr lang="en-US" sz="2400" i="1" dirty="0" err="1" smtClean="0">
                <a:ea typeface="+mn-ea"/>
                <a:cs typeface="+mn-cs"/>
              </a:rPr>
              <a:t>O</a:t>
            </a:r>
            <a:r>
              <a:rPr lang="en-US" sz="2400" i="1" baseline="-25000" dirty="0" err="1" smtClean="0">
                <a:ea typeface="+mn-ea"/>
                <a:cs typeface="+mn-cs"/>
              </a:rPr>
              <a:t>i</a:t>
            </a:r>
            <a:r>
              <a:rPr lang="en-US" sz="2400" dirty="0" smtClean="0">
                <a:ea typeface="+mn-ea"/>
                <a:cs typeface="+mn-cs"/>
              </a:rPr>
              <a:t>)</a:t>
            </a:r>
            <a:r>
              <a:rPr lang="en-US" sz="2400" i="1" dirty="0" smtClean="0">
                <a:ea typeface="+mn-ea"/>
                <a:cs typeface="+mn-cs"/>
              </a:rPr>
              <a:t> </a:t>
            </a:r>
            <a:r>
              <a:rPr lang="en-US" sz="2400" dirty="0">
                <a:latin typeface="Cambria Math"/>
                <a:ea typeface="Cambria Math"/>
                <a:cs typeface="+mn-cs"/>
              </a:rPr>
              <a:t>≤</a:t>
            </a:r>
            <a:r>
              <a:rPr lang="en-US" sz="2400" i="1" dirty="0" smtClean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1  for each outcome </a:t>
            </a:r>
            <a:r>
              <a:rPr lang="en-US" sz="2400" i="1" dirty="0" err="1" smtClean="0">
                <a:ea typeface="+mn-ea"/>
                <a:cs typeface="+mn-cs"/>
              </a:rPr>
              <a:t>O</a:t>
            </a:r>
            <a:r>
              <a:rPr lang="en-US" sz="2400" i="1" baseline="-25000" dirty="0" err="1" smtClean="0">
                <a:ea typeface="+mn-ea"/>
                <a:cs typeface="+mn-cs"/>
              </a:rPr>
              <a:t>i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     (5.1)</a:t>
            </a:r>
            <a:endParaRPr lang="en-US" sz="2400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The sum of the probabilities over all possible outcomes must be equal to 1.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              P</a:t>
            </a:r>
            <a:r>
              <a:rPr lang="en-US" sz="2400" dirty="0" smtClean="0">
                <a:ea typeface="+mn-ea"/>
                <a:cs typeface="+mn-cs"/>
              </a:rPr>
              <a:t>(</a:t>
            </a:r>
            <a:r>
              <a:rPr lang="en-US" sz="2400" i="1" dirty="0" smtClean="0">
                <a:ea typeface="+mn-ea"/>
                <a:cs typeface="+mn-cs"/>
              </a:rPr>
              <a:t>O</a:t>
            </a:r>
            <a:r>
              <a:rPr lang="en-US" sz="2400" baseline="-25000" dirty="0" smtClean="0">
                <a:ea typeface="+mn-ea"/>
                <a:cs typeface="+mn-cs"/>
              </a:rPr>
              <a:t>1</a:t>
            </a:r>
            <a:r>
              <a:rPr lang="en-US" sz="2400" dirty="0" smtClean="0">
                <a:ea typeface="+mn-ea"/>
                <a:cs typeface="+mn-cs"/>
              </a:rPr>
              <a:t>) + </a:t>
            </a:r>
            <a:r>
              <a:rPr lang="en-US" sz="2400" i="1" dirty="0" smtClean="0">
                <a:ea typeface="+mn-ea"/>
                <a:cs typeface="+mn-cs"/>
              </a:rPr>
              <a:t>P</a:t>
            </a:r>
            <a:r>
              <a:rPr lang="en-US" sz="2400" dirty="0" smtClean="0">
                <a:ea typeface="+mn-ea"/>
                <a:cs typeface="+mn-cs"/>
              </a:rPr>
              <a:t>(</a:t>
            </a:r>
            <a:r>
              <a:rPr lang="en-US" sz="2400" i="1" dirty="0" smtClean="0">
                <a:ea typeface="+mn-ea"/>
                <a:cs typeface="+mn-cs"/>
              </a:rPr>
              <a:t>O</a:t>
            </a:r>
            <a:r>
              <a:rPr lang="en-US" sz="2400" baseline="-25000" dirty="0" smtClean="0">
                <a:ea typeface="+mn-ea"/>
                <a:cs typeface="+mn-cs"/>
              </a:rPr>
              <a:t>2</a:t>
            </a:r>
            <a:r>
              <a:rPr lang="en-US" sz="2400" dirty="0" smtClean="0">
                <a:ea typeface="+mn-ea"/>
                <a:cs typeface="+mn-cs"/>
              </a:rPr>
              <a:t>) </a:t>
            </a:r>
            <a:r>
              <a:rPr lang="en-US" sz="2400" dirty="0">
                <a:ea typeface="+mn-ea"/>
                <a:cs typeface="+mn-cs"/>
              </a:rPr>
              <a:t>+ </a:t>
            </a:r>
            <a:r>
              <a:rPr lang="en-US" sz="2400" dirty="0" smtClean="0">
                <a:ea typeface="+mn-ea"/>
                <a:cs typeface="+mn-cs"/>
              </a:rPr>
              <a:t>… + </a:t>
            </a:r>
            <a:r>
              <a:rPr lang="en-US" sz="2400" i="1" dirty="0" smtClean="0">
                <a:ea typeface="+mn-ea"/>
                <a:cs typeface="+mn-cs"/>
              </a:rPr>
              <a:t>P</a:t>
            </a:r>
            <a:r>
              <a:rPr lang="en-US" sz="2400" dirty="0" smtClean="0">
                <a:ea typeface="+mn-ea"/>
                <a:cs typeface="+mn-cs"/>
              </a:rPr>
              <a:t>(</a:t>
            </a:r>
            <a:r>
              <a:rPr lang="en-US" sz="2400" i="1" dirty="0" smtClean="0">
                <a:ea typeface="+mn-ea"/>
                <a:cs typeface="+mn-cs"/>
              </a:rPr>
              <a:t>O</a:t>
            </a:r>
            <a:r>
              <a:rPr lang="en-US" sz="2400" i="1" baseline="-25000" dirty="0" smtClean="0">
                <a:ea typeface="+mn-ea"/>
                <a:cs typeface="+mn-cs"/>
              </a:rPr>
              <a:t>n</a:t>
            </a:r>
            <a:r>
              <a:rPr lang="en-US" sz="2400" dirty="0" smtClean="0">
                <a:ea typeface="+mn-ea"/>
                <a:cs typeface="+mn-cs"/>
              </a:rPr>
              <a:t>) = 1           (5.2)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Probability Rules and Formulas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2400" dirty="0" smtClean="0"/>
              <a:t>Suppose the average number of customers arriving at a Subway restaurant during lunch hour is </a:t>
            </a:r>
            <a:r>
              <a:rPr lang="el-GR" sz="2400" i="1" dirty="0" smtClean="0">
                <a:latin typeface="Times" pitchFamily="-72" charset="0"/>
              </a:rPr>
              <a:t>λ</a:t>
            </a:r>
            <a:r>
              <a:rPr lang="en-US" sz="2400" dirty="0" smtClean="0"/>
              <a:t> =12 per hour.</a:t>
            </a:r>
          </a:p>
          <a:p>
            <a:pPr eaLnBrk="1" hangingPunct="1"/>
            <a:r>
              <a:rPr lang="en-US" sz="2400" dirty="0" smtClean="0"/>
              <a:t>The probability that exactly </a:t>
            </a:r>
            <a:r>
              <a:rPr lang="en-US" sz="2400" i="1" dirty="0" smtClean="0"/>
              <a:t>x </a:t>
            </a:r>
            <a:r>
              <a:rPr lang="en-US" sz="2400" dirty="0" smtClean="0"/>
              <a:t>customers arrive during the hour is given by the Poisson distribution with a mean of 12.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Excel function: </a:t>
            </a:r>
            <a:r>
              <a:rPr lang="en-US" sz="2400" dirty="0" smtClean="0">
                <a:solidFill>
                  <a:srgbClr val="39639D"/>
                </a:solidFill>
              </a:rPr>
              <a:t>=POISSON.DIST(</a:t>
            </a:r>
            <a:r>
              <a:rPr lang="en-US" sz="2400" i="1" dirty="0" smtClean="0">
                <a:solidFill>
                  <a:srgbClr val="39639D"/>
                </a:solidFill>
              </a:rPr>
              <a:t>x, mean, cumulative</a:t>
            </a:r>
            <a:r>
              <a:rPr lang="en-US" sz="2400" dirty="0" smtClean="0">
                <a:solidFill>
                  <a:srgbClr val="39639D"/>
                </a:solidFill>
              </a:rPr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5.27: Computing Poisson Probabilities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979712" y="3356992"/>
            <a:ext cx="4614672" cy="1511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BA2-Figure-5.12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2996952"/>
            <a:ext cx="5400600" cy="3447358"/>
          </a:xfrm>
          <a:prstGeom prst="rect">
            <a:avLst/>
          </a:prstGeom>
        </p:spPr>
      </p:pic>
      <p:sp>
        <p:nvSpPr>
          <p:cNvPr id="47105" name="Content Placeholder 1"/>
          <p:cNvSpPr>
            <a:spLocks noGrp="1"/>
          </p:cNvSpPr>
          <p:nvPr>
            <p:ph idx="1"/>
          </p:nvPr>
        </p:nvSpPr>
        <p:spPr>
          <a:xfrm>
            <a:off x="404813" y="1484785"/>
            <a:ext cx="8229600" cy="4309590"/>
          </a:xfrm>
        </p:spPr>
        <p:txBody>
          <a:bodyPr/>
          <a:lstStyle/>
          <a:p>
            <a:pPr eaLnBrk="1" hangingPunct="1"/>
            <a:r>
              <a:rPr lang="en-US" sz="2000" dirty="0" smtClean="0"/>
              <a:t>With </a:t>
            </a:r>
            <a:r>
              <a:rPr lang="en-US" sz="2000" i="1" dirty="0" smtClean="0">
                <a:latin typeface="Symbol" charset="2"/>
                <a:cs typeface="Symbol" charset="2"/>
              </a:rPr>
              <a:t>l</a:t>
            </a:r>
            <a:r>
              <a:rPr lang="en-US" sz="2000" dirty="0" smtClean="0"/>
              <a:t> = 12, the probability that </a:t>
            </a:r>
            <a:r>
              <a:rPr lang="en-US" sz="2000" i="1" dirty="0" smtClean="0"/>
              <a:t>X</a:t>
            </a:r>
            <a:r>
              <a:rPr lang="en-US" sz="2000" dirty="0" smtClean="0"/>
              <a:t> = 1 is </a:t>
            </a:r>
          </a:p>
          <a:p>
            <a:pPr marL="109537" indent="0" eaLnBrk="1" hangingPunct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=POISSON.DIST</a:t>
            </a:r>
            <a:r>
              <a:rPr lang="en-US" sz="2000" dirty="0"/>
              <a:t>(A7</a:t>
            </a:r>
            <a:r>
              <a:rPr lang="en-US" sz="2000" dirty="0" smtClean="0"/>
              <a:t>,$</a:t>
            </a:r>
            <a:r>
              <a:rPr lang="en-US" sz="2000" dirty="0"/>
              <a:t>B$3,FALSE) </a:t>
            </a:r>
            <a:r>
              <a:rPr lang="en-US" sz="2000" dirty="0" smtClean="0"/>
              <a:t>= 0.00007</a:t>
            </a:r>
          </a:p>
          <a:p>
            <a:pPr eaLnBrk="1" hangingPunct="1"/>
            <a:r>
              <a:rPr lang="en-US" sz="2000" dirty="0" smtClean="0"/>
              <a:t>The probability that </a:t>
            </a:r>
            <a:r>
              <a:rPr lang="en-US" sz="2000" i="1" dirty="0" smtClean="0"/>
              <a:t>X</a:t>
            </a:r>
            <a:r>
              <a:rPr lang="en-US" sz="2000" dirty="0" smtClean="0"/>
              <a:t> ≤ 4 is </a:t>
            </a:r>
          </a:p>
          <a:p>
            <a:pPr marL="109537" indent="0" eaLnBrk="1" hangingPunct="1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     =POISSON.DIST</a:t>
            </a:r>
            <a:r>
              <a:rPr lang="en-US" sz="2000" dirty="0"/>
              <a:t>(A10,$B$3,TRUE) </a:t>
            </a:r>
            <a:r>
              <a:rPr lang="en-US" sz="2000" dirty="0" smtClean="0"/>
              <a:t>= </a:t>
            </a:r>
            <a:r>
              <a:rPr lang="en-US" sz="2000" dirty="0"/>
              <a:t>0.00760</a:t>
            </a:r>
            <a:endParaRPr lang="en-US" sz="20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5.28: Using Excel’s Poisson Distribution Function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2267744" y="3893856"/>
            <a:ext cx="576064" cy="216024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771800" y="4269576"/>
            <a:ext cx="576064" cy="216024"/>
          </a:xfrm>
          <a:prstGeom prst="roundRect">
            <a:avLst/>
          </a:prstGeom>
          <a:noFill/>
          <a:ln w="31750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8229600" cy="47117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A </a:t>
            </a:r>
            <a:r>
              <a:rPr lang="en-US" sz="2400" b="1" dirty="0" smtClean="0">
                <a:ea typeface="+mn-ea"/>
                <a:cs typeface="+mn-cs"/>
              </a:rPr>
              <a:t>probability density function </a:t>
            </a:r>
            <a:r>
              <a:rPr lang="en-US" sz="2400" dirty="0" smtClean="0">
                <a:ea typeface="+mn-ea"/>
                <a:cs typeface="+mn-cs"/>
              </a:rPr>
              <a:t>is a mathematical function that characterizes a continuous random variable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Continuous Probability Distributions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6" name="Picture 5" descr="BA2-Figure-5.13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9632" y="2348880"/>
            <a:ext cx="6603816" cy="345638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95400"/>
            <a:ext cx="7499176" cy="4711700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Properties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ea typeface="+mn-ea"/>
                <a:cs typeface="+mn-cs"/>
              </a:rPr>
              <a:t>f(x)</a:t>
            </a:r>
            <a:r>
              <a:rPr lang="en-US" sz="2000" dirty="0" smtClean="0">
                <a:ea typeface="+mn-ea"/>
                <a:cs typeface="+mn-cs"/>
              </a:rPr>
              <a:t> </a:t>
            </a:r>
            <a:r>
              <a:rPr lang="en-US" sz="2000" dirty="0" smtClean="0">
                <a:latin typeface="Cambria Math"/>
                <a:ea typeface="Cambria Math"/>
                <a:cs typeface="+mn-cs"/>
              </a:rPr>
              <a:t>≥ </a:t>
            </a:r>
            <a:r>
              <a:rPr lang="en-US" sz="2000" dirty="0">
                <a:ea typeface="+mn-ea"/>
                <a:cs typeface="+mn-cs"/>
              </a:rPr>
              <a:t>0 </a:t>
            </a:r>
            <a:r>
              <a:rPr lang="en-US" sz="2000" dirty="0" smtClean="0">
                <a:ea typeface="+mn-ea"/>
                <a:cs typeface="+mn-cs"/>
              </a:rPr>
              <a:t>for </a:t>
            </a:r>
            <a:r>
              <a:rPr lang="en-US" sz="2000" dirty="0">
                <a:ea typeface="+mn-ea"/>
                <a:cs typeface="+mn-cs"/>
              </a:rPr>
              <a:t>all values of </a:t>
            </a:r>
            <a:r>
              <a:rPr lang="en-US" sz="2000" i="1" dirty="0" smtClean="0">
                <a:ea typeface="+mn-ea"/>
                <a:cs typeface="+mn-cs"/>
              </a:rPr>
              <a:t>x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Total area under the density function equals 1.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ea typeface="+mn-ea"/>
                <a:cs typeface="+mn-cs"/>
              </a:rPr>
              <a:t>P(X = x) </a:t>
            </a:r>
            <a:r>
              <a:rPr lang="en-US" sz="2000" dirty="0" smtClean="0">
                <a:ea typeface="+mn-ea"/>
                <a:cs typeface="+mn-cs"/>
              </a:rPr>
              <a:t>= 0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Probabilities are only defined over intervals.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ea typeface="+mn-ea"/>
                <a:cs typeface="+mn-cs"/>
              </a:rPr>
              <a:t>P(a </a:t>
            </a:r>
            <a:r>
              <a:rPr lang="en-US" sz="2000" i="1" dirty="0" smtClean="0">
                <a:latin typeface="Cambria Math"/>
                <a:ea typeface="Cambria Math"/>
                <a:cs typeface="+mn-cs"/>
              </a:rPr>
              <a:t>≤ </a:t>
            </a:r>
            <a:r>
              <a:rPr lang="en-US" sz="2000" i="1" dirty="0">
                <a:ea typeface="+mn-ea"/>
                <a:cs typeface="+mn-cs"/>
              </a:rPr>
              <a:t>X</a:t>
            </a:r>
            <a:r>
              <a:rPr lang="en-US" sz="2000" i="1" dirty="0" smtClean="0">
                <a:latin typeface="Cambria Math"/>
                <a:ea typeface="Cambria Math"/>
                <a:cs typeface="+mn-cs"/>
              </a:rPr>
              <a:t> ≤ </a:t>
            </a:r>
            <a:r>
              <a:rPr lang="en-US" sz="2000" i="1" dirty="0" smtClean="0">
                <a:ea typeface="+mn-ea"/>
                <a:cs typeface="+mn-cs"/>
              </a:rPr>
              <a:t>b) </a:t>
            </a:r>
            <a:r>
              <a:rPr lang="en-US" sz="2000" dirty="0" smtClean="0">
                <a:ea typeface="+mn-ea"/>
                <a:cs typeface="+mn-cs"/>
              </a:rPr>
              <a:t>is the area under the density function between </a:t>
            </a:r>
            <a:r>
              <a:rPr lang="en-US" sz="2000" i="1" dirty="0" smtClean="0">
                <a:ea typeface="+mn-ea"/>
                <a:cs typeface="+mn-cs"/>
              </a:rPr>
              <a:t>a</a:t>
            </a:r>
            <a:r>
              <a:rPr lang="en-US" sz="2000" dirty="0" smtClean="0">
                <a:ea typeface="+mn-ea"/>
                <a:cs typeface="+mn-cs"/>
              </a:rPr>
              <a:t> and </a:t>
            </a:r>
            <a:r>
              <a:rPr lang="en-US" sz="2000" i="1" dirty="0" smtClean="0">
                <a:ea typeface="+mn-ea"/>
                <a:cs typeface="+mn-cs"/>
              </a:rPr>
              <a:t>b</a:t>
            </a:r>
            <a:r>
              <a:rPr lang="en-US" sz="2000" dirty="0" smtClean="0">
                <a:ea typeface="+mn-ea"/>
                <a:cs typeface="+mn-cs"/>
              </a:rPr>
              <a:t>.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Continuous Probability Distributions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91" y="4077072"/>
            <a:ext cx="9144000" cy="6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71764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1" name="Content Placeholder 1"/>
          <p:cNvSpPr>
            <a:spLocks noGrp="1"/>
          </p:cNvSpPr>
          <p:nvPr>
            <p:ph idx="1"/>
          </p:nvPr>
        </p:nvSpPr>
        <p:spPr>
          <a:xfrm>
            <a:off x="434975" y="1304925"/>
            <a:ext cx="8229600" cy="4525963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b="1" dirty="0"/>
              <a:t>uniform </a:t>
            </a:r>
            <a:r>
              <a:rPr lang="en-US" sz="2400" b="1" dirty="0" smtClean="0"/>
              <a:t>distribution </a:t>
            </a:r>
            <a:r>
              <a:rPr lang="en-US" sz="2400" dirty="0"/>
              <a:t>characterizes a continuous random variable for which </a:t>
            </a:r>
            <a:r>
              <a:rPr lang="en-US" sz="2400" dirty="0" smtClean="0"/>
              <a:t>all</a:t>
            </a:r>
            <a:r>
              <a:rPr lang="en-US" sz="2400" dirty="0"/>
              <a:t> </a:t>
            </a:r>
            <a:r>
              <a:rPr lang="en-US" sz="2400" dirty="0" smtClean="0"/>
              <a:t>outcomes between a minimum (</a:t>
            </a:r>
            <a:r>
              <a:rPr lang="en-US" sz="2400" i="1" dirty="0" smtClean="0"/>
              <a:t>a</a:t>
            </a:r>
            <a:r>
              <a:rPr lang="en-US" sz="2400" dirty="0" smtClean="0"/>
              <a:t>) and a maximum (</a:t>
            </a:r>
            <a:r>
              <a:rPr lang="en-US" sz="2400" i="1" dirty="0" smtClean="0"/>
              <a:t>b</a:t>
            </a:r>
            <a:r>
              <a:rPr lang="en-US" sz="2400" dirty="0" smtClean="0"/>
              <a:t>) are equally likely.</a:t>
            </a:r>
          </a:p>
          <a:p>
            <a:pPr eaLnBrk="1" hangingPunct="1"/>
            <a:r>
              <a:rPr lang="en-US" sz="2400" dirty="0" smtClean="0"/>
              <a:t>Density function: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Cumulative distribution function: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r>
              <a:rPr lang="en-US" sz="2400" dirty="0" smtClean="0"/>
              <a:t>Expected value = (</a:t>
            </a:r>
            <a:r>
              <a:rPr lang="en-US" sz="2400" i="1" dirty="0" smtClean="0"/>
              <a:t>a + b</a:t>
            </a:r>
            <a:r>
              <a:rPr lang="en-US" sz="2400" dirty="0" smtClean="0"/>
              <a:t>)/2; variance = (</a:t>
            </a:r>
            <a:r>
              <a:rPr lang="en-US" sz="2400" i="1" dirty="0" smtClean="0"/>
              <a:t>b – a</a:t>
            </a:r>
            <a:r>
              <a:rPr lang="en-US" sz="2400" dirty="0" smtClean="0"/>
              <a:t>)</a:t>
            </a:r>
            <a:r>
              <a:rPr lang="en-US" sz="2400" baseline="30000" dirty="0" smtClean="0"/>
              <a:t>2</a:t>
            </a:r>
            <a:r>
              <a:rPr lang="en-US" sz="2400" dirty="0" smtClean="0"/>
              <a:t>/12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Uniform Distribution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75856" y="2564904"/>
            <a:ext cx="4535594" cy="115212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5856" y="4149080"/>
            <a:ext cx="4606280" cy="118920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Sales revenue for a product varies uniformly each week between $1000 and $2000.</a:t>
            </a:r>
          </a:p>
          <a:p>
            <a:r>
              <a:rPr lang="en-US" sz="2000" dirty="0" smtClean="0"/>
              <a:t>Probability </a:t>
            </a:r>
            <a:r>
              <a:rPr lang="en-US" sz="2000" dirty="0"/>
              <a:t>that </a:t>
            </a:r>
            <a:r>
              <a:rPr lang="en-US" sz="2000" dirty="0" smtClean="0"/>
              <a:t>sales revenue </a:t>
            </a:r>
            <a:r>
              <a:rPr lang="en-US" sz="2000" dirty="0"/>
              <a:t>will be less than x </a:t>
            </a:r>
            <a:r>
              <a:rPr lang="en-US" sz="2000" dirty="0" smtClean="0"/>
              <a:t>= </a:t>
            </a:r>
            <a:r>
              <a:rPr lang="en-US" sz="2000" dirty="0"/>
              <a:t>$1,300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i="1" dirty="0" smtClean="0"/>
              <a:t>F</a:t>
            </a:r>
            <a:r>
              <a:rPr lang="en-US" sz="1800" dirty="0" smtClean="0"/>
              <a:t>(1,300) = (1,300 - 1,000) / (2,000 - 1,000) = 0.30</a:t>
            </a:r>
          </a:p>
          <a:p>
            <a:pPr lvl="1"/>
            <a:endParaRPr lang="en-US" sz="1800" dirty="0">
              <a:ea typeface="+mn-ea"/>
            </a:endParaRPr>
          </a:p>
          <a:p>
            <a:pPr lvl="1"/>
            <a:endParaRPr lang="en-US" sz="1800" dirty="0" smtClean="0">
              <a:ea typeface="+mn-ea"/>
            </a:endParaRPr>
          </a:p>
          <a:p>
            <a:pPr lvl="1"/>
            <a:endParaRPr lang="en-US" sz="1800" dirty="0" smtClean="0">
              <a:ea typeface="+mn-ea"/>
            </a:endParaRPr>
          </a:p>
          <a:p>
            <a:pPr lvl="1"/>
            <a:endParaRPr lang="en-US" sz="1800" dirty="0">
              <a:ea typeface="+mn-ea"/>
            </a:endParaRPr>
          </a:p>
          <a:p>
            <a:r>
              <a:rPr lang="en-US" sz="2000" dirty="0" smtClean="0"/>
              <a:t>Probability that revenue </a:t>
            </a:r>
            <a:r>
              <a:rPr lang="en-US" sz="2000" dirty="0"/>
              <a:t>will be between $1,500 and $1,700</a:t>
            </a:r>
            <a:r>
              <a:rPr lang="en-US" sz="2000" dirty="0" smtClean="0"/>
              <a:t>.</a:t>
            </a:r>
          </a:p>
          <a:p>
            <a:pPr lvl="1"/>
            <a:r>
              <a:rPr lang="en-US" sz="1800" i="1" dirty="0"/>
              <a:t>P</a:t>
            </a:r>
            <a:r>
              <a:rPr lang="en-US" sz="1800" dirty="0"/>
              <a:t>(1,500 </a:t>
            </a:r>
            <a:r>
              <a:rPr lang="en-US" sz="1800" dirty="0" smtClean="0"/>
              <a:t>≤ </a:t>
            </a:r>
            <a:r>
              <a:rPr lang="en-US" sz="1800" i="1" dirty="0"/>
              <a:t>X</a:t>
            </a:r>
            <a:r>
              <a:rPr lang="en-US" sz="1800" dirty="0"/>
              <a:t> </a:t>
            </a:r>
            <a:r>
              <a:rPr lang="en-US" sz="1800" dirty="0" smtClean="0"/>
              <a:t>≤ 1,700</a:t>
            </a:r>
            <a:r>
              <a:rPr lang="en-US" sz="1800" dirty="0"/>
              <a:t>) </a:t>
            </a:r>
            <a:r>
              <a:rPr lang="en-US" sz="1800" dirty="0" smtClean="0"/>
              <a:t>= </a:t>
            </a:r>
            <a:r>
              <a:rPr lang="en-US" sz="1800" i="1" dirty="0"/>
              <a:t>P</a:t>
            </a:r>
            <a:r>
              <a:rPr lang="en-US" sz="1800" dirty="0"/>
              <a:t>(</a:t>
            </a:r>
            <a:r>
              <a:rPr lang="en-US" sz="1800" i="1" dirty="0"/>
              <a:t>X</a:t>
            </a:r>
            <a:r>
              <a:rPr lang="en-US" sz="1800" dirty="0"/>
              <a:t> </a:t>
            </a:r>
            <a:r>
              <a:rPr lang="en-US" sz="1800" dirty="0" smtClean="0"/>
              <a:t>≤ </a:t>
            </a:r>
            <a:r>
              <a:rPr lang="en-US" sz="1800" dirty="0"/>
              <a:t>1,700) </a:t>
            </a:r>
            <a:r>
              <a:rPr lang="en-US" sz="1800" dirty="0" smtClean="0"/>
              <a:t>- </a:t>
            </a:r>
            <a:r>
              <a:rPr lang="en-US" sz="1800" dirty="0"/>
              <a:t>P(</a:t>
            </a:r>
            <a:r>
              <a:rPr lang="en-US" sz="1800" i="1" dirty="0"/>
              <a:t>X</a:t>
            </a:r>
            <a:r>
              <a:rPr lang="en-US" sz="1800" dirty="0"/>
              <a:t> </a:t>
            </a:r>
            <a:r>
              <a:rPr lang="en-US" sz="1800" dirty="0" smtClean="0"/>
              <a:t>≤ </a:t>
            </a:r>
            <a:r>
              <a:rPr lang="en-US" sz="1800" dirty="0"/>
              <a:t>1,500) </a:t>
            </a:r>
            <a:r>
              <a:rPr lang="en-US" sz="1800" dirty="0" smtClean="0"/>
              <a:t>= </a:t>
            </a:r>
            <a:r>
              <a:rPr lang="en-US" sz="1800" i="1" dirty="0"/>
              <a:t>F</a:t>
            </a:r>
            <a:r>
              <a:rPr lang="en-US" sz="1800" dirty="0"/>
              <a:t>(1,700) </a:t>
            </a:r>
            <a:r>
              <a:rPr lang="en-US" sz="1800" dirty="0" smtClean="0"/>
              <a:t>- </a:t>
            </a:r>
            <a:r>
              <a:rPr lang="en-US" sz="1800" i="1" dirty="0" smtClean="0"/>
              <a:t>F</a:t>
            </a:r>
            <a:r>
              <a:rPr lang="en-US" sz="1800" dirty="0" smtClean="0"/>
              <a:t>(</a:t>
            </a:r>
            <a:r>
              <a:rPr lang="en-US" sz="1800" dirty="0"/>
              <a:t>1,500</a:t>
            </a:r>
            <a:r>
              <a:rPr lang="en-US" sz="1800" dirty="0" smtClean="0"/>
              <a:t>) = </a:t>
            </a:r>
            <a:r>
              <a:rPr lang="en-US" sz="1800" i="1" dirty="0"/>
              <a:t>F</a:t>
            </a:r>
            <a:r>
              <a:rPr lang="en-US" sz="1800" dirty="0"/>
              <a:t>(1,700) </a:t>
            </a:r>
            <a:r>
              <a:rPr lang="en-US" sz="1800" dirty="0" smtClean="0"/>
              <a:t>- </a:t>
            </a:r>
            <a:r>
              <a:rPr lang="en-US" sz="1800" i="1" dirty="0" smtClean="0"/>
              <a:t>F</a:t>
            </a:r>
            <a:r>
              <a:rPr lang="en-US" sz="1800" dirty="0" smtClean="0"/>
              <a:t>(</a:t>
            </a:r>
            <a:r>
              <a:rPr lang="en-US" sz="1800" dirty="0"/>
              <a:t>1,500</a:t>
            </a:r>
            <a:r>
              <a:rPr lang="en-US" sz="1800" dirty="0" smtClean="0"/>
              <a:t>) = 0.7 – 0.5 = 0.2</a:t>
            </a:r>
          </a:p>
          <a:p>
            <a:endParaRPr lang="en-US" sz="6000" dirty="0" smtClean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5.29: Computing Uniform Probabilities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6" name="Picture 5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2852936"/>
            <a:ext cx="2775252" cy="1152128"/>
          </a:xfrm>
          <a:prstGeom prst="rect">
            <a:avLst/>
          </a:prstGeom>
        </p:spPr>
      </p:pic>
      <p:pic>
        <p:nvPicPr>
          <p:cNvPr id="7" name="Picture 6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799" y="5085184"/>
            <a:ext cx="2774377" cy="11521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 </a:t>
            </a:r>
            <a:r>
              <a:rPr lang="en-US" dirty="0"/>
              <a:t>variation of the uniform distribution is one for which the random variable is </a:t>
            </a:r>
            <a:r>
              <a:rPr lang="en-US" dirty="0" smtClean="0"/>
              <a:t>restricted to </a:t>
            </a:r>
            <a:r>
              <a:rPr lang="en-US" dirty="0"/>
              <a:t>integer values between </a:t>
            </a:r>
            <a:r>
              <a:rPr lang="en-US" i="1" dirty="0"/>
              <a:t>a</a:t>
            </a:r>
            <a:r>
              <a:rPr lang="en-US" dirty="0"/>
              <a:t> </a:t>
            </a:r>
            <a:r>
              <a:rPr lang="en-US" dirty="0" smtClean="0"/>
              <a:t>and </a:t>
            </a:r>
            <a:r>
              <a:rPr lang="en-US" i="1" dirty="0"/>
              <a:t>b</a:t>
            </a:r>
            <a:r>
              <a:rPr lang="en-US" dirty="0"/>
              <a:t> </a:t>
            </a:r>
            <a:r>
              <a:rPr lang="en-US" dirty="0" smtClean="0"/>
              <a:t>(</a:t>
            </a:r>
            <a:r>
              <a:rPr lang="en-US" dirty="0"/>
              <a:t>also integers); this is called a </a:t>
            </a:r>
            <a:r>
              <a:rPr lang="en-US" b="1" dirty="0"/>
              <a:t>discrete </a:t>
            </a:r>
            <a:r>
              <a:rPr lang="en-US" b="1" dirty="0" smtClean="0"/>
              <a:t>uniform distribution</a:t>
            </a:r>
            <a:r>
              <a:rPr lang="en-US" dirty="0" smtClean="0"/>
              <a:t>.</a:t>
            </a:r>
            <a:endParaRPr lang="en-US" dirty="0"/>
          </a:p>
          <a:p>
            <a:pPr lvl="1"/>
            <a:r>
              <a:rPr lang="en-US" dirty="0" smtClean="0"/>
              <a:t>Example: roll </a:t>
            </a:r>
            <a:r>
              <a:rPr lang="en-US" dirty="0"/>
              <a:t>of a single die. </a:t>
            </a:r>
            <a:r>
              <a:rPr lang="en-US" dirty="0" smtClean="0"/>
              <a:t>Each of </a:t>
            </a:r>
            <a:r>
              <a:rPr lang="en-US" dirty="0"/>
              <a:t>the numbers 1 through 6 have a </a:t>
            </a:r>
            <a:r>
              <a:rPr lang="en-US" dirty="0" smtClean="0"/>
              <a:t>1/6 probability </a:t>
            </a:r>
            <a:r>
              <a:rPr lang="en-US" dirty="0"/>
              <a:t>of occurrence.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Discrete Uniform Distribution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46772430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indent="-457200"/>
            <a:r>
              <a:rPr lang="en-US" sz="2400" i="1" dirty="0"/>
              <a:t>f</a:t>
            </a:r>
            <a:r>
              <a:rPr lang="en-US" sz="2400" dirty="0"/>
              <a:t>(</a:t>
            </a:r>
            <a:r>
              <a:rPr lang="en-US" sz="2400" i="1" dirty="0"/>
              <a:t>x</a:t>
            </a:r>
            <a:r>
              <a:rPr lang="en-US" sz="2400" dirty="0"/>
              <a:t>) is a bell-shaped curve</a:t>
            </a:r>
          </a:p>
          <a:p>
            <a:pPr marL="457200" indent="-457200"/>
            <a:r>
              <a:rPr lang="en-US" sz="2400" dirty="0" smtClean="0"/>
              <a:t>Characterized </a:t>
            </a:r>
            <a:r>
              <a:rPr lang="en-US" sz="2400" dirty="0"/>
              <a:t>by 2 </a:t>
            </a:r>
            <a:r>
              <a:rPr lang="en-US" sz="2400" dirty="0" smtClean="0"/>
              <a:t>parameters:</a:t>
            </a:r>
            <a:endParaRPr lang="en-US" sz="2400" dirty="0"/>
          </a:p>
          <a:p>
            <a:pPr marL="0" indent="0">
              <a:buNone/>
            </a:pPr>
            <a:r>
              <a:rPr lang="en-US" sz="2400" dirty="0" smtClean="0">
                <a:sym typeface="Symbol" pitchFamily="-72" charset="2"/>
              </a:rPr>
              <a:t>	 </a:t>
            </a:r>
            <a:r>
              <a:rPr lang="en-US" sz="2400" i="1" dirty="0">
                <a:sym typeface="Symbol" pitchFamily="-72" charset="2"/>
              </a:rPr>
              <a:t></a:t>
            </a:r>
            <a:r>
              <a:rPr lang="en-US" sz="2400" dirty="0">
                <a:sym typeface="Symbol" pitchFamily="-72" charset="2"/>
              </a:rPr>
              <a:t> (mean</a:t>
            </a:r>
            <a:r>
              <a:rPr lang="en-US" sz="2400" dirty="0" smtClean="0">
                <a:sym typeface="Symbol" pitchFamily="-72" charset="2"/>
              </a:rPr>
              <a:t>)</a:t>
            </a:r>
          </a:p>
          <a:p>
            <a:pPr marL="0" indent="0">
              <a:buNone/>
            </a:pPr>
            <a:r>
              <a:rPr lang="en-US" sz="2400" i="1" dirty="0">
                <a:sym typeface="Symbol" pitchFamily="-72" charset="2"/>
              </a:rPr>
              <a:t>	</a:t>
            </a:r>
            <a:r>
              <a:rPr lang="en-US" sz="2400" i="1" dirty="0" smtClean="0">
                <a:sym typeface="Symbol" pitchFamily="-72" charset="2"/>
              </a:rPr>
              <a:t></a:t>
            </a:r>
            <a:r>
              <a:rPr lang="en-US" sz="2400" dirty="0" smtClean="0">
                <a:sym typeface="Symbol" pitchFamily="-72" charset="2"/>
              </a:rPr>
              <a:t> </a:t>
            </a:r>
            <a:r>
              <a:rPr lang="en-US" sz="2400" dirty="0">
                <a:sym typeface="Symbol" pitchFamily="-72" charset="2"/>
              </a:rPr>
              <a:t>(standard deviation)</a:t>
            </a:r>
          </a:p>
          <a:p>
            <a:pPr marL="457200" indent="-457200"/>
            <a:r>
              <a:rPr lang="en-US" sz="2400" dirty="0" smtClean="0">
                <a:sym typeface="Symbol" pitchFamily="-72" charset="2"/>
              </a:rPr>
              <a:t>Properties</a:t>
            </a:r>
            <a:endParaRPr lang="en-US" sz="2400" dirty="0">
              <a:sym typeface="Symbol" pitchFamily="-72" charset="2"/>
            </a:endParaRPr>
          </a:p>
          <a:p>
            <a:pPr marL="914400" lvl="1" indent="-457200">
              <a:buFont typeface="Arial" pitchFamily="-72" charset="0"/>
              <a:buAutoNum type="arabicPeriod"/>
            </a:pPr>
            <a:r>
              <a:rPr lang="en-US" sz="2000" dirty="0">
                <a:sym typeface="Symbol" pitchFamily="-72" charset="2"/>
              </a:rPr>
              <a:t>Symmetric</a:t>
            </a:r>
          </a:p>
          <a:p>
            <a:pPr marL="914400" lvl="1" indent="-457200">
              <a:buFont typeface="Arial" pitchFamily="-72" charset="0"/>
              <a:buAutoNum type="arabicPeriod"/>
            </a:pPr>
            <a:r>
              <a:rPr lang="en-US" sz="2000" dirty="0">
                <a:sym typeface="Symbol" pitchFamily="-72" charset="2"/>
              </a:rPr>
              <a:t>Mean = Median = Mode</a:t>
            </a:r>
          </a:p>
          <a:p>
            <a:pPr marL="914400" lvl="1" indent="-457200">
              <a:buFont typeface="Arial" pitchFamily="-72" charset="0"/>
              <a:buAutoNum type="arabicPeriod"/>
            </a:pPr>
            <a:r>
              <a:rPr lang="en-US" sz="2000" dirty="0" smtClean="0">
                <a:sym typeface="Symbol" pitchFamily="-72" charset="2"/>
              </a:rPr>
              <a:t>Range of </a:t>
            </a:r>
            <a:r>
              <a:rPr lang="en-US" sz="2000" i="1" dirty="0" smtClean="0">
                <a:sym typeface="Symbol" pitchFamily="-72" charset="2"/>
              </a:rPr>
              <a:t>X</a:t>
            </a:r>
            <a:r>
              <a:rPr lang="en-US" sz="2000" dirty="0" smtClean="0">
                <a:sym typeface="Symbol" pitchFamily="-72" charset="2"/>
              </a:rPr>
              <a:t> is unbounded</a:t>
            </a:r>
            <a:endParaRPr lang="en-US" sz="2000" dirty="0">
              <a:sym typeface="Symbol" pitchFamily="-72" charset="2"/>
            </a:endParaRPr>
          </a:p>
          <a:p>
            <a:pPr marL="914400" lvl="1" indent="-457200">
              <a:buFont typeface="Arial" pitchFamily="-72" charset="0"/>
              <a:buAutoNum type="arabicPeriod"/>
            </a:pPr>
            <a:r>
              <a:rPr lang="en-US" sz="2000" dirty="0">
                <a:sym typeface="Symbol" pitchFamily="-72" charset="2"/>
              </a:rPr>
              <a:t>Empirical rules apply</a:t>
            </a:r>
          </a:p>
          <a:p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Normal Distribution</a:t>
            </a:r>
            <a:endParaRPr lang="en-US" dirty="0"/>
          </a:p>
        </p:txBody>
      </p:sp>
      <p:pic>
        <p:nvPicPr>
          <p:cNvPr id="2" name="Picture 1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2000" y="2420888"/>
            <a:ext cx="4395216" cy="2529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479262128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Excel function:</a:t>
            </a:r>
          </a:p>
          <a:p>
            <a:pPr marL="109537" indent="0">
              <a:buNone/>
            </a:pPr>
            <a:r>
              <a:rPr lang="en-US" sz="2400" dirty="0" smtClean="0">
                <a:solidFill>
                  <a:srgbClr val="39639D"/>
                </a:solidFill>
              </a:rPr>
              <a:t>=NORM.DIST</a:t>
            </a:r>
            <a:r>
              <a:rPr lang="en-US" sz="2400" dirty="0">
                <a:solidFill>
                  <a:srgbClr val="39639D"/>
                </a:solidFill>
              </a:rPr>
              <a:t>(</a:t>
            </a:r>
            <a:r>
              <a:rPr lang="en-US" sz="2400" i="1" dirty="0">
                <a:solidFill>
                  <a:srgbClr val="39639D"/>
                </a:solidFill>
              </a:rPr>
              <a:t>x, mean, </a:t>
            </a:r>
            <a:r>
              <a:rPr lang="en-US" sz="2400" i="1" dirty="0" err="1">
                <a:solidFill>
                  <a:srgbClr val="39639D"/>
                </a:solidFill>
              </a:rPr>
              <a:t>standard_deviation</a:t>
            </a:r>
            <a:r>
              <a:rPr lang="en-US" sz="2400" i="1" dirty="0">
                <a:solidFill>
                  <a:srgbClr val="39639D"/>
                </a:solidFill>
              </a:rPr>
              <a:t>, </a:t>
            </a:r>
            <a:r>
              <a:rPr lang="en-US" sz="2400" i="1" dirty="0" smtClean="0">
                <a:solidFill>
                  <a:srgbClr val="39639D"/>
                </a:solidFill>
              </a:rPr>
              <a:t>cumulative</a:t>
            </a:r>
            <a:r>
              <a:rPr lang="en-US" sz="2400" dirty="0" smtClean="0">
                <a:solidFill>
                  <a:srgbClr val="39639D"/>
                </a:solidFill>
              </a:rPr>
              <a:t>)</a:t>
            </a:r>
            <a:r>
              <a:rPr lang="en-US" sz="2400" dirty="0">
                <a:solidFill>
                  <a:srgbClr val="39639D"/>
                </a:solidFill>
              </a:rPr>
              <a:t>.</a:t>
            </a:r>
          </a:p>
          <a:p>
            <a:pPr lvl="1"/>
            <a:r>
              <a:rPr lang="en-US" sz="2000" dirty="0"/>
              <a:t>NORM.DIST(</a:t>
            </a:r>
            <a:r>
              <a:rPr lang="en-US" sz="2000" i="1" dirty="0"/>
              <a:t>x, mean, </a:t>
            </a:r>
            <a:r>
              <a:rPr lang="en-US" sz="2000" i="1" dirty="0" err="1"/>
              <a:t>standard_deviation</a:t>
            </a:r>
            <a:r>
              <a:rPr lang="en-US" sz="2000" i="1" dirty="0"/>
              <a:t>, </a:t>
            </a:r>
            <a:r>
              <a:rPr lang="en-US" sz="2000" i="1" dirty="0" smtClean="0"/>
              <a:t>TRUE</a:t>
            </a:r>
            <a:r>
              <a:rPr lang="en-US" sz="2000" dirty="0" smtClean="0"/>
              <a:t>) </a:t>
            </a:r>
            <a:r>
              <a:rPr lang="en-US" sz="2000" dirty="0"/>
              <a:t>calculates the cumulative probability</a:t>
            </a:r>
          </a:p>
          <a:p>
            <a:pPr lvl="1"/>
            <a:r>
              <a:rPr lang="en-US" sz="2000" dirty="0" smtClean="0"/>
              <a:t>If </a:t>
            </a:r>
            <a:r>
              <a:rPr lang="en-US" sz="2000" dirty="0"/>
              <a:t>cumulative  is set </a:t>
            </a:r>
            <a:r>
              <a:rPr lang="en-US" sz="2000" dirty="0" smtClean="0"/>
              <a:t>to FALSE</a:t>
            </a:r>
            <a:r>
              <a:rPr lang="en-US" sz="2000" dirty="0"/>
              <a:t>, the function simply calculates the value of the density </a:t>
            </a:r>
            <a:r>
              <a:rPr lang="en-US" sz="2000" dirty="0" smtClean="0"/>
              <a:t>function </a:t>
            </a:r>
            <a:r>
              <a:rPr lang="en-US" sz="2000" dirty="0"/>
              <a:t>f</a:t>
            </a:r>
            <a:r>
              <a:rPr lang="en-US" sz="2000" dirty="0" smtClean="0"/>
              <a:t>(x</a:t>
            </a:r>
            <a:r>
              <a:rPr lang="en-US" sz="2000" dirty="0"/>
              <a:t>), which </a:t>
            </a:r>
            <a:r>
              <a:rPr lang="en-US" sz="2000" dirty="0" smtClean="0"/>
              <a:t>has little </a:t>
            </a:r>
            <a:r>
              <a:rPr lang="en-US" sz="2000" dirty="0"/>
              <a:t>practical </a:t>
            </a:r>
            <a:r>
              <a:rPr lang="en-US" sz="2000" dirty="0" smtClean="0"/>
              <a:t>application.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Computing Normal Probabilities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920263117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94324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The distribution for customer demand (units per month) is normal with mean = 750 and standard deviation = 100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dirty="0" smtClean="0">
                <a:ea typeface="+mn-ea"/>
                <a:cs typeface="+mn-cs"/>
              </a:rPr>
              <a:t>Find the probability that demand will be: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   1. at most 900 units/month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   2. exceed 700 units/month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000" dirty="0" smtClean="0">
                <a:ea typeface="+mn-ea"/>
                <a:cs typeface="+mn-cs"/>
              </a:rPr>
              <a:t>   3. be between 700 and 900 units/month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5.30 Using the NORM.DIST Function to Compute Normal Probabilities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6" name="Picture 5" descr="BA2-Figure-5.18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645024"/>
            <a:ext cx="5400600" cy="25395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/>
              <a:t>An </a:t>
            </a:r>
            <a:r>
              <a:rPr lang="en-US" sz="2800" b="1" dirty="0"/>
              <a:t>event</a:t>
            </a:r>
            <a:r>
              <a:rPr lang="en-US" sz="2800" dirty="0"/>
              <a:t> is a collection of one or more outcomes from a sample space.</a:t>
            </a:r>
          </a:p>
          <a:p>
            <a:r>
              <a:rPr lang="en-US" u="sng" dirty="0" smtClean="0"/>
              <a:t>Rule </a:t>
            </a:r>
            <a:r>
              <a:rPr lang="en-US" u="sng" dirty="0"/>
              <a:t>1</a:t>
            </a:r>
            <a:r>
              <a:rPr lang="en-US" dirty="0"/>
              <a:t>. The probability of any event is the sum of the probabilities of the </a:t>
            </a:r>
            <a:r>
              <a:rPr lang="en-US" dirty="0" smtClean="0"/>
              <a:t>outcomes that </a:t>
            </a:r>
            <a:r>
              <a:rPr lang="en-US" dirty="0"/>
              <a:t>comprise that event.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Probabilities Associated with Events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78081685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Probability that demand </a:t>
            </a:r>
            <a:r>
              <a:rPr lang="en-US" dirty="0"/>
              <a:t>will be at most 900 units, or </a:t>
            </a:r>
            <a:r>
              <a:rPr lang="en-US" i="1" dirty="0"/>
              <a:t>P</a:t>
            </a:r>
            <a:r>
              <a:rPr lang="en-US" dirty="0"/>
              <a:t>(</a:t>
            </a:r>
            <a:r>
              <a:rPr lang="en-US" i="1" dirty="0"/>
              <a:t>X</a:t>
            </a:r>
            <a:r>
              <a:rPr lang="en-US" dirty="0"/>
              <a:t> </a:t>
            </a:r>
            <a:r>
              <a:rPr lang="en-US" dirty="0" smtClean="0"/>
              <a:t>≤ </a:t>
            </a:r>
            <a:r>
              <a:rPr lang="en-US" dirty="0"/>
              <a:t>900</a:t>
            </a:r>
            <a:r>
              <a:rPr lang="en-US" dirty="0" smtClean="0"/>
              <a:t>):</a:t>
            </a:r>
          </a:p>
          <a:p>
            <a:pPr lvl="1"/>
            <a:r>
              <a:rPr lang="en-US" dirty="0" smtClean="0"/>
              <a:t>=NORM.DIST</a:t>
            </a:r>
            <a:r>
              <a:rPr lang="en-US" dirty="0"/>
              <a:t>(900,750,100,TRUE) </a:t>
            </a:r>
            <a:r>
              <a:rPr lang="en-US" dirty="0" smtClean="0"/>
              <a:t>= </a:t>
            </a:r>
            <a:r>
              <a:rPr lang="en-US" dirty="0"/>
              <a:t>0.9332.</a:t>
            </a:r>
            <a:endParaRPr lang="en-US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5.30: Question 1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34379" y="3217148"/>
            <a:ext cx="5132832" cy="234086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Probability that demand</a:t>
            </a:r>
            <a:r>
              <a:rPr lang="en-US" sz="2400" dirty="0"/>
              <a:t> </a:t>
            </a:r>
            <a:r>
              <a:rPr lang="en-US" sz="2400" dirty="0" smtClean="0"/>
              <a:t>will </a:t>
            </a:r>
            <a:r>
              <a:rPr lang="en-US" sz="2400" dirty="0"/>
              <a:t>exceed 700 units, </a:t>
            </a:r>
            <a:r>
              <a:rPr lang="en-US" sz="2400" dirty="0" smtClean="0"/>
              <a:t>or P</a:t>
            </a:r>
            <a:r>
              <a:rPr lang="en-US" sz="2400" dirty="0"/>
              <a:t>(X </a:t>
            </a:r>
            <a:r>
              <a:rPr lang="en-US" sz="2400" dirty="0" smtClean="0"/>
              <a:t>&gt; </a:t>
            </a:r>
            <a:r>
              <a:rPr lang="en-US" sz="2400" dirty="0"/>
              <a:t>700)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=1-NORM.DIST(</a:t>
            </a:r>
            <a:r>
              <a:rPr lang="en-US" sz="2000" dirty="0"/>
              <a:t>700,750,100,TRUE</a:t>
            </a:r>
            <a:r>
              <a:rPr lang="en-US" sz="2000" dirty="0" smtClean="0"/>
              <a:t>) = </a:t>
            </a:r>
            <a:r>
              <a:rPr lang="en-US" sz="2000" dirty="0"/>
              <a:t>1 </a:t>
            </a:r>
            <a:r>
              <a:rPr lang="en-US" sz="2000" dirty="0" smtClean="0"/>
              <a:t>- </a:t>
            </a:r>
            <a:r>
              <a:rPr lang="en-US" sz="2000" dirty="0"/>
              <a:t>0.3085 </a:t>
            </a:r>
            <a:r>
              <a:rPr lang="en-US" sz="2000" dirty="0" smtClean="0"/>
              <a:t>= </a:t>
            </a:r>
            <a:r>
              <a:rPr lang="en-US" sz="2000" dirty="0"/>
              <a:t>0.6915</a:t>
            </a:r>
            <a:endParaRPr lang="en-US" sz="2000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5.30: Question 2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11056" y="3137306"/>
            <a:ext cx="4998720" cy="2231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609777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Probability </a:t>
            </a:r>
            <a:r>
              <a:rPr lang="en-US" sz="2400" dirty="0"/>
              <a:t>that demand will be </a:t>
            </a:r>
            <a:r>
              <a:rPr lang="en-US" sz="2400" dirty="0" smtClean="0"/>
              <a:t>between 700 </a:t>
            </a:r>
            <a:r>
              <a:rPr lang="en-US" sz="2400" dirty="0"/>
              <a:t>and 900, </a:t>
            </a:r>
            <a:r>
              <a:rPr lang="en-US" sz="2400" dirty="0" smtClean="0"/>
              <a:t>or P(</a:t>
            </a:r>
            <a:r>
              <a:rPr lang="en-US" sz="2400" dirty="0"/>
              <a:t>700 </a:t>
            </a:r>
            <a:r>
              <a:rPr lang="en-US" sz="2400" dirty="0" smtClean="0"/>
              <a:t>&lt; </a:t>
            </a:r>
            <a:r>
              <a:rPr lang="en-US" sz="2400" i="1" dirty="0" smtClean="0"/>
              <a:t>X</a:t>
            </a:r>
            <a:r>
              <a:rPr lang="en-US" sz="2400" dirty="0" smtClean="0"/>
              <a:t> &lt; 900):</a:t>
            </a:r>
          </a:p>
          <a:p>
            <a:pPr lvl="1"/>
            <a:r>
              <a:rPr lang="en-US" sz="2000" dirty="0" smtClean="0"/>
              <a:t>=NORM.DIST(</a:t>
            </a:r>
            <a:r>
              <a:rPr lang="en-US" sz="2000" dirty="0"/>
              <a:t>900,750,100,TRUE) </a:t>
            </a:r>
            <a:r>
              <a:rPr lang="en-US" sz="2000" dirty="0" smtClean="0"/>
              <a:t>- NORM.DIST</a:t>
            </a:r>
            <a:r>
              <a:rPr lang="en-US" sz="2000" dirty="0"/>
              <a:t>(700,750,100,TRUE</a:t>
            </a:r>
            <a:r>
              <a:rPr lang="en-US" sz="2000" dirty="0" smtClean="0"/>
              <a:t>) =</a:t>
            </a:r>
            <a:r>
              <a:rPr lang="en-US" sz="2000" dirty="0"/>
              <a:t>0.9332 </a:t>
            </a:r>
            <a:r>
              <a:rPr lang="en-US" sz="2000" dirty="0" smtClean="0"/>
              <a:t>- </a:t>
            </a:r>
            <a:r>
              <a:rPr lang="en-US" sz="2000" dirty="0"/>
              <a:t>0.3085 </a:t>
            </a:r>
            <a:r>
              <a:rPr lang="en-US" sz="2000" dirty="0" smtClean="0"/>
              <a:t>= </a:t>
            </a:r>
            <a:r>
              <a:rPr lang="en-US" sz="2000" dirty="0"/>
              <a:t>0.6247</a:t>
            </a:r>
            <a:endParaRPr lang="en-US" sz="2000" u="sng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5.30: Question 3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212976"/>
            <a:ext cx="5266944" cy="20238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36948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Normal Inverse function:</a:t>
            </a:r>
          </a:p>
          <a:p>
            <a:pPr eaLnBrk="1" hangingPunct="1">
              <a:buFont typeface="Wingdings 3" pitchFamily="-72" charset="2"/>
              <a:buNone/>
            </a:pPr>
            <a:r>
              <a:rPr lang="en-US" dirty="0" smtClean="0">
                <a:solidFill>
                  <a:srgbClr val="39639D"/>
                </a:solidFill>
              </a:rPr>
              <a:t>=</a:t>
            </a:r>
            <a:r>
              <a:rPr lang="en-US" dirty="0">
                <a:solidFill>
                  <a:srgbClr val="39639D"/>
                </a:solidFill>
              </a:rPr>
              <a:t>NORM.INV(</a:t>
            </a:r>
            <a:r>
              <a:rPr lang="en-US" i="1" dirty="0">
                <a:solidFill>
                  <a:srgbClr val="39639D"/>
                </a:solidFill>
              </a:rPr>
              <a:t>probability, mean, </a:t>
            </a:r>
            <a:r>
              <a:rPr lang="en-US" i="1" dirty="0" err="1">
                <a:solidFill>
                  <a:srgbClr val="39639D"/>
                </a:solidFill>
              </a:rPr>
              <a:t>stdev</a:t>
            </a:r>
            <a:r>
              <a:rPr lang="en-US" dirty="0">
                <a:solidFill>
                  <a:srgbClr val="39639D"/>
                </a:solidFill>
              </a:rPr>
              <a:t>) </a:t>
            </a: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dirty="0"/>
              <a:t> provides the </a:t>
            </a:r>
            <a:r>
              <a:rPr lang="en-US" i="1" dirty="0"/>
              <a:t>x</a:t>
            </a:r>
            <a:r>
              <a:rPr lang="en-US" dirty="0"/>
              <a:t> value with </a:t>
            </a:r>
            <a:r>
              <a:rPr lang="en-US" i="1" dirty="0"/>
              <a:t>F(x</a:t>
            </a:r>
            <a:r>
              <a:rPr lang="en-US" i="1" dirty="0" smtClean="0"/>
              <a:t>) = </a:t>
            </a:r>
            <a:r>
              <a:rPr lang="en-US" i="1" dirty="0"/>
              <a:t>probability</a:t>
            </a:r>
          </a:p>
          <a:p>
            <a:pPr eaLnBrk="1" hangingPunct="1"/>
            <a:endParaRPr lang="en-US" i="1" dirty="0"/>
          </a:p>
          <a:p>
            <a:pPr eaLnBrk="1" hangingPunct="1"/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The NORM.INV Function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What </a:t>
            </a:r>
            <a:r>
              <a:rPr lang="en-US" dirty="0"/>
              <a:t>level of demand would be exceeded at most 10% of the time?</a:t>
            </a:r>
          </a:p>
          <a:p>
            <a:pPr eaLnBrk="1" hangingPunct="1"/>
            <a:r>
              <a:rPr lang="en-US" dirty="0"/>
              <a:t>Find</a:t>
            </a:r>
            <a:r>
              <a:rPr lang="en-US" i="1" dirty="0"/>
              <a:t> x </a:t>
            </a:r>
            <a:r>
              <a:rPr lang="en-US" dirty="0"/>
              <a:t>such that</a:t>
            </a:r>
            <a:r>
              <a:rPr lang="en-US" i="1" dirty="0"/>
              <a:t> F(x) = </a:t>
            </a:r>
            <a:r>
              <a:rPr lang="en-US" dirty="0" smtClean="0"/>
              <a:t>0</a:t>
            </a:r>
            <a:r>
              <a:rPr lang="en-US" i="1" dirty="0" smtClean="0"/>
              <a:t>.</a:t>
            </a:r>
            <a:r>
              <a:rPr lang="en-US" dirty="0" smtClean="0"/>
              <a:t>90:</a:t>
            </a:r>
            <a:r>
              <a:rPr lang="en-US" i="1" dirty="0" smtClean="0"/>
              <a:t> </a:t>
            </a:r>
            <a:endParaRPr lang="en-US" i="1" dirty="0"/>
          </a:p>
          <a:p>
            <a:pPr eaLnBrk="1" hangingPunct="1">
              <a:buFont typeface="Wingdings 3" pitchFamily="-72" charset="2"/>
              <a:buNone/>
            </a:pPr>
            <a:r>
              <a:rPr lang="en-US" i="1" dirty="0"/>
              <a:t>   = </a:t>
            </a:r>
            <a:r>
              <a:rPr lang="en-US" dirty="0"/>
              <a:t>NORM.INV(0.90, </a:t>
            </a:r>
            <a:r>
              <a:rPr lang="en-US" dirty="0" smtClean="0"/>
              <a:t>750, 100)</a:t>
            </a:r>
            <a:r>
              <a:rPr lang="en-US" i="1" dirty="0" smtClean="0"/>
              <a:t> </a:t>
            </a:r>
            <a:r>
              <a:rPr lang="en-US" i="1" dirty="0"/>
              <a:t>= </a:t>
            </a:r>
            <a:r>
              <a:rPr lang="en-US" dirty="0"/>
              <a:t>878.155</a:t>
            </a:r>
            <a:endParaRPr lang="en-US" i="1" dirty="0"/>
          </a:p>
          <a:p>
            <a:pPr eaLnBrk="1" hangingPunct="1"/>
            <a:endParaRPr lang="en-US" i="1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5.31: Using the NORM.INV Function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763688" y="3573016"/>
            <a:ext cx="5096256" cy="1987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8852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67544" y="1268760"/>
            <a:ext cx="8229600" cy="473834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2400" dirty="0" smtClean="0"/>
              <a:t>A standard normal distribution is a normal distribution with a mean of 0 and </a:t>
            </a:r>
            <a:r>
              <a:rPr lang="en-US" sz="2400" dirty="0"/>
              <a:t>standard </a:t>
            </a:r>
            <a:r>
              <a:rPr lang="en-US" sz="2400" dirty="0" smtClean="0"/>
              <a:t>deviation of 1.</a:t>
            </a:r>
          </a:p>
          <a:p>
            <a:pPr lvl="1" eaLnBrk="1" hangingPunct="1"/>
            <a:r>
              <a:rPr lang="en-US" sz="2000" dirty="0" smtClean="0"/>
              <a:t>A standard normal random variable is denoted by </a:t>
            </a:r>
            <a:r>
              <a:rPr lang="en-US" sz="2000" i="1" dirty="0" smtClean="0"/>
              <a:t>Z</a:t>
            </a:r>
            <a:r>
              <a:rPr lang="en-US" sz="2000" dirty="0" smtClean="0"/>
              <a:t>.</a:t>
            </a:r>
          </a:p>
          <a:p>
            <a:pPr lvl="1"/>
            <a:r>
              <a:rPr lang="en-US" sz="2000" dirty="0" smtClean="0"/>
              <a:t>The</a:t>
            </a:r>
            <a:r>
              <a:rPr lang="en-US" sz="2000" dirty="0"/>
              <a:t> </a:t>
            </a:r>
            <a:r>
              <a:rPr lang="en-US" sz="2000" dirty="0" smtClean="0"/>
              <a:t>scale </a:t>
            </a:r>
            <a:r>
              <a:rPr lang="en-US" sz="2000" dirty="0"/>
              <a:t>along the z</a:t>
            </a:r>
            <a:r>
              <a:rPr lang="en-US" sz="2000" dirty="0" smtClean="0"/>
              <a:t>-axis </a:t>
            </a:r>
            <a:r>
              <a:rPr lang="en-US" sz="2000" dirty="0"/>
              <a:t>represents the number of standard deviations from the mean </a:t>
            </a:r>
            <a:r>
              <a:rPr lang="en-US" sz="2000" dirty="0" smtClean="0"/>
              <a:t>of zero</a:t>
            </a:r>
            <a:r>
              <a:rPr lang="en-US" sz="2000" dirty="0"/>
              <a:t>. </a:t>
            </a:r>
            <a:endParaRPr lang="en-US" sz="2000" dirty="0" smtClean="0"/>
          </a:p>
          <a:p>
            <a:pPr lvl="1"/>
            <a:r>
              <a:rPr lang="en-US" sz="2000" dirty="0" smtClean="0"/>
              <a:t>The </a:t>
            </a:r>
            <a:r>
              <a:rPr lang="en-US" sz="2000" dirty="0"/>
              <a:t>Excel function </a:t>
            </a:r>
            <a:r>
              <a:rPr lang="en-US" sz="2000" dirty="0" smtClean="0">
                <a:solidFill>
                  <a:srgbClr val="39639D"/>
                </a:solidFill>
              </a:rPr>
              <a:t>=NORM.S.DIST</a:t>
            </a:r>
            <a:r>
              <a:rPr lang="en-US" sz="2000" dirty="0">
                <a:solidFill>
                  <a:srgbClr val="39639D"/>
                </a:solidFill>
              </a:rPr>
              <a:t>(</a:t>
            </a:r>
            <a:r>
              <a:rPr lang="en-US" sz="2000" dirty="0" smtClean="0">
                <a:solidFill>
                  <a:srgbClr val="39639D"/>
                </a:solidFill>
              </a:rPr>
              <a:t>z) </a:t>
            </a:r>
            <a:r>
              <a:rPr lang="en-US" sz="2000" dirty="0"/>
              <a:t>finds probabilities for the standard </a:t>
            </a:r>
            <a:r>
              <a:rPr lang="en-US" sz="2000" dirty="0" smtClean="0"/>
              <a:t>normal distribution</a:t>
            </a:r>
            <a:r>
              <a:rPr lang="en-US" sz="2000" dirty="0"/>
              <a:t>.</a:t>
            </a:r>
            <a:endParaRPr lang="en-US" sz="54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Standard Normal Distribution 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83768" y="3789040"/>
            <a:ext cx="4181856" cy="25542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64571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Verify the empirical rules using Excel.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Example: The probability within one standard deviation of the mean is </a:t>
            </a:r>
            <a:r>
              <a:rPr lang="en-US" sz="2400" i="1" dirty="0" smtClean="0">
                <a:ea typeface="+mn-ea"/>
                <a:cs typeface="+mn-cs"/>
              </a:rPr>
              <a:t>P</a:t>
            </a:r>
            <a:r>
              <a:rPr lang="en-US" sz="2400" dirty="0" smtClean="0">
                <a:ea typeface="+mn-ea"/>
                <a:cs typeface="+mn-cs"/>
              </a:rPr>
              <a:t>(-1 &lt; </a:t>
            </a:r>
            <a:r>
              <a:rPr lang="en-US" sz="2400" i="1" dirty="0" smtClean="0">
                <a:ea typeface="+mn-ea"/>
                <a:cs typeface="+mn-cs"/>
              </a:rPr>
              <a:t>Z</a:t>
            </a:r>
            <a:r>
              <a:rPr lang="en-US" sz="2400" dirty="0" smtClean="0">
                <a:ea typeface="+mn-ea"/>
                <a:cs typeface="+mn-cs"/>
              </a:rPr>
              <a:t> &lt; 1)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= NORMS.DIST(1) – NORMS.DIST(-1)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= 0.84134 – 0.15866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= 0.6827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   ~ 68%</a:t>
            </a: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5.32: Computing Probabilities with the Standard Normal Distribution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 descr="BA2-Figure-5.2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411760" y="3717032"/>
            <a:ext cx="5565190" cy="2232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Table 1 of Appendix A</a:t>
            </a:r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We may compute probabilities </a:t>
            </a:r>
            <a:r>
              <a:rPr lang="en-US" sz="2400" dirty="0"/>
              <a:t>for any normal random variable </a:t>
            </a:r>
            <a:r>
              <a:rPr lang="en-US" sz="2400" i="1" dirty="0" smtClean="0"/>
              <a:t>X</a:t>
            </a:r>
            <a:r>
              <a:rPr lang="en-US" sz="2400" dirty="0" smtClean="0"/>
              <a:t> </a:t>
            </a:r>
            <a:r>
              <a:rPr lang="en-US" sz="2400" dirty="0"/>
              <a:t>having a mean </a:t>
            </a:r>
            <a:r>
              <a:rPr lang="en-US" sz="2400" i="1" dirty="0">
                <a:latin typeface="Symbol" charset="2"/>
                <a:cs typeface="Symbol" charset="2"/>
              </a:rPr>
              <a:t>m</a:t>
            </a:r>
            <a:r>
              <a:rPr lang="en-US" sz="2400" dirty="0"/>
              <a:t> </a:t>
            </a:r>
            <a:r>
              <a:rPr lang="en-US" sz="2400" dirty="0" smtClean="0"/>
              <a:t>and </a:t>
            </a:r>
            <a:r>
              <a:rPr lang="en-US" sz="2400" dirty="0"/>
              <a:t>standard </a:t>
            </a:r>
            <a:r>
              <a:rPr lang="en-US" sz="2400" dirty="0" smtClean="0"/>
              <a:t>deviation </a:t>
            </a:r>
            <a:r>
              <a:rPr lang="en-US" sz="2400" i="1" dirty="0" smtClean="0">
                <a:latin typeface="Symbol" charset="2"/>
                <a:cs typeface="Symbol" charset="2"/>
              </a:rPr>
              <a:t>s</a:t>
            </a:r>
            <a:r>
              <a:rPr lang="en-US" sz="2400" dirty="0" smtClean="0"/>
              <a:t> </a:t>
            </a:r>
            <a:r>
              <a:rPr lang="en-US" sz="2400" dirty="0"/>
              <a:t>by converting it to a standard normal random variable </a:t>
            </a:r>
            <a:r>
              <a:rPr lang="en-US" sz="2400" i="1" dirty="0" smtClean="0"/>
              <a:t>Z</a:t>
            </a:r>
            <a:r>
              <a:rPr lang="en-US" sz="2400" dirty="0"/>
              <a:t>: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Using Standard Normal Distribution Tables</a:t>
            </a:r>
            <a:endParaRPr lang="en-US" dirty="0"/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060848"/>
            <a:ext cx="6809232" cy="1804416"/>
          </a:xfrm>
          <a:prstGeom prst="rect">
            <a:avLst/>
          </a:prstGeom>
        </p:spPr>
      </p:pic>
      <p:pic>
        <p:nvPicPr>
          <p:cNvPr id="10" name="Picture 9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355976" y="980728"/>
            <a:ext cx="1725168" cy="101803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35696" y="5229200"/>
            <a:ext cx="5544616" cy="990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2429338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5410944" cy="4450308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From Example 5.30, what is the probability that demand will be at least 900 units/month?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i="1" dirty="0" smtClean="0">
                <a:ea typeface="+mn-ea"/>
                <a:cs typeface="+mn-cs"/>
              </a:rPr>
              <a:t>z</a:t>
            </a:r>
            <a:r>
              <a:rPr lang="en-US" sz="2400" dirty="0" smtClean="0">
                <a:ea typeface="+mn-ea"/>
                <a:cs typeface="+mn-cs"/>
              </a:rPr>
              <a:t> = (900 − 750)/100 = 1.50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Using Table 1 in Appendix A, we find: 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ea typeface="+mn-ea"/>
                <a:cs typeface="+mn-cs"/>
              </a:rPr>
              <a:t>P(X</a:t>
            </a:r>
            <a:r>
              <a:rPr lang="en-US" sz="2000" dirty="0" smtClean="0">
                <a:ea typeface="+mn-ea"/>
                <a:cs typeface="+mn-cs"/>
              </a:rPr>
              <a:t> &lt; 900) = </a:t>
            </a:r>
            <a:r>
              <a:rPr lang="en-US" sz="2000" i="1" dirty="0" smtClean="0">
                <a:ea typeface="+mn-ea"/>
                <a:cs typeface="+mn-cs"/>
              </a:rPr>
              <a:t>P(Z</a:t>
            </a:r>
            <a:r>
              <a:rPr lang="en-US" sz="2000" dirty="0" smtClean="0">
                <a:ea typeface="+mn-ea"/>
                <a:cs typeface="+mn-cs"/>
              </a:rPr>
              <a:t> &lt; 1.50) = 0.93319</a:t>
            </a:r>
            <a:endParaRPr lang="en-US" sz="20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5.33: Computing Probabilities with Standard Normal Tables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724128" y="1412776"/>
            <a:ext cx="1615440" cy="47609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Content Placeholder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738340"/>
          </a:xfrm>
        </p:spPr>
        <p:txBody>
          <a:bodyPr/>
          <a:lstStyle/>
          <a:p>
            <a:pPr eaLnBrk="1" hangingPunct="1"/>
            <a:r>
              <a:rPr lang="en-US" sz="2200" dirty="0" smtClean="0"/>
              <a:t>Models the time between randomly occurring events </a:t>
            </a:r>
          </a:p>
          <a:p>
            <a:pPr eaLnBrk="1" hangingPunct="1"/>
            <a:r>
              <a:rPr lang="en-US" sz="2200" dirty="0" smtClean="0"/>
              <a:t>Density function: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Cumulative distribution function:</a:t>
            </a:r>
          </a:p>
          <a:p>
            <a:pPr eaLnBrk="1" hangingPunct="1"/>
            <a:endParaRPr lang="en-US" sz="2200" dirty="0"/>
          </a:p>
          <a:p>
            <a:pPr eaLnBrk="1" hangingPunct="1"/>
            <a:r>
              <a:rPr lang="en-US" sz="2200" dirty="0" smtClean="0"/>
              <a:t>Mean = </a:t>
            </a:r>
            <a:r>
              <a:rPr lang="en-US" sz="2200" i="1" dirty="0" smtClean="0">
                <a:latin typeface="Symbol" charset="2"/>
                <a:cs typeface="Symbol" charset="2"/>
              </a:rPr>
              <a:t>m</a:t>
            </a:r>
            <a:r>
              <a:rPr lang="en-US" sz="2200" dirty="0" smtClean="0"/>
              <a:t> = 1/</a:t>
            </a:r>
            <a:r>
              <a:rPr lang="en-US" sz="2200" i="1" dirty="0" smtClean="0">
                <a:latin typeface="Symbol" charset="2"/>
                <a:cs typeface="Symbol" charset="2"/>
              </a:rPr>
              <a:t>l</a:t>
            </a:r>
          </a:p>
          <a:p>
            <a:pPr eaLnBrk="1" hangingPunct="1"/>
            <a:r>
              <a:rPr lang="en-US" sz="2200" dirty="0" smtClean="0"/>
              <a:t>Excel function:</a:t>
            </a:r>
          </a:p>
          <a:p>
            <a:pPr lvl="1" eaLnBrk="1" hangingPunct="1"/>
            <a:r>
              <a:rPr lang="en-US" sz="2000" dirty="0" smtClean="0">
                <a:solidFill>
                  <a:srgbClr val="39639D"/>
                </a:solidFill>
              </a:rPr>
              <a:t>=EXPON.DIST</a:t>
            </a:r>
            <a:r>
              <a:rPr lang="en-US" sz="2000" dirty="0">
                <a:solidFill>
                  <a:srgbClr val="39639D"/>
                </a:solidFill>
              </a:rPr>
              <a:t>(</a:t>
            </a:r>
            <a:r>
              <a:rPr lang="en-US" sz="2000" i="1" dirty="0">
                <a:solidFill>
                  <a:srgbClr val="39639D"/>
                </a:solidFill>
              </a:rPr>
              <a:t>x, lambda, </a:t>
            </a:r>
            <a:r>
              <a:rPr lang="en-US" sz="2000" i="1" dirty="0" smtClean="0">
                <a:solidFill>
                  <a:srgbClr val="39639D"/>
                </a:solidFill>
              </a:rPr>
              <a:t>cumulative</a:t>
            </a:r>
            <a:r>
              <a:rPr lang="en-US" sz="2000" dirty="0" smtClean="0">
                <a:solidFill>
                  <a:srgbClr val="39639D"/>
                </a:solidFill>
              </a:rPr>
              <a:t>)</a:t>
            </a:r>
            <a:endParaRPr lang="en-US" sz="1800" dirty="0" smtClean="0">
              <a:solidFill>
                <a:srgbClr val="39639D"/>
              </a:solidFill>
            </a:endParaRPr>
          </a:p>
          <a:p>
            <a:pPr eaLnBrk="1" hangingPunct="1"/>
            <a:endParaRPr lang="en-US" sz="2200" dirty="0" smtClean="0"/>
          </a:p>
          <a:p>
            <a:pPr eaLnBrk="1" hangingPunct="1"/>
            <a:endParaRPr lang="en-US" sz="2200" dirty="0" smtClean="0"/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endParaRPr lang="en-US" sz="2200" dirty="0" smtClean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Exponential Distribution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1560" y="4365104"/>
            <a:ext cx="3888432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If </a:t>
            </a:r>
            <a:r>
              <a:rPr lang="en-US" sz="2000" dirty="0"/>
              <a:t>the number </a:t>
            </a:r>
            <a:r>
              <a:rPr lang="en-US" sz="2000" dirty="0" smtClean="0"/>
              <a:t>of events </a:t>
            </a:r>
            <a:r>
              <a:rPr lang="en-US" sz="2000" dirty="0"/>
              <a:t>occurring during  an interval of time has a </a:t>
            </a:r>
            <a:r>
              <a:rPr lang="en-US" sz="2000" dirty="0" smtClean="0"/>
              <a:t>Poisson distribution</a:t>
            </a:r>
            <a:r>
              <a:rPr lang="en-US" sz="2000" dirty="0"/>
              <a:t>, then the time </a:t>
            </a:r>
            <a:r>
              <a:rPr lang="en-US" sz="2000" dirty="0" smtClean="0"/>
              <a:t>between events </a:t>
            </a:r>
            <a:r>
              <a:rPr lang="en-US" sz="2000" dirty="0"/>
              <a:t>is exponentially distributed.</a:t>
            </a: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88761" y="3853807"/>
            <a:ext cx="3389376" cy="227990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9831" y="1772816"/>
            <a:ext cx="5559471" cy="5760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9832" y="2852936"/>
            <a:ext cx="5425472" cy="5040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264571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Consider the events: 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Rolling 7 or 11 on two dice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Probability = 6/36 + 2/36 = 8/36.</a:t>
            </a:r>
          </a:p>
          <a:p>
            <a:pPr marL="365760" indent="-256032" eaLnBrk="1" fontAlgn="auto" hangingPunct="1">
              <a:spcBef>
                <a:spcPts val="1200"/>
              </a:spcBef>
              <a:spcAft>
                <a:spcPts val="0"/>
              </a:spcAft>
              <a:buFont typeface="Wingdings 3"/>
              <a:buChar char=""/>
              <a:defRPr/>
            </a:pPr>
            <a:r>
              <a:rPr lang="en-US" u="sng" dirty="0" smtClean="0">
                <a:ea typeface="+mn-ea"/>
                <a:cs typeface="+mn-cs"/>
              </a:rPr>
              <a:t>Repair a computer in 7 days or less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Probability =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  = O</a:t>
            </a:r>
            <a:r>
              <a:rPr lang="en-US" baseline="-25000" dirty="0" smtClean="0">
                <a:ea typeface="+mn-ea"/>
                <a:cs typeface="+mn-cs"/>
              </a:rPr>
              <a:t>1 </a:t>
            </a:r>
            <a:r>
              <a:rPr lang="en-US" dirty="0" smtClean="0">
                <a:ea typeface="+mn-ea"/>
                <a:cs typeface="+mn-cs"/>
              </a:rPr>
              <a:t>+ 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2 </a:t>
            </a:r>
            <a:r>
              <a:rPr lang="en-US" dirty="0" smtClean="0">
                <a:ea typeface="+mn-ea"/>
                <a:cs typeface="+mn-cs"/>
              </a:rPr>
              <a:t>+</a:t>
            </a: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3 </a:t>
            </a:r>
            <a:r>
              <a:rPr lang="en-US" dirty="0" smtClean="0">
                <a:ea typeface="+mn-ea"/>
                <a:cs typeface="+mn-cs"/>
              </a:rPr>
              <a:t>+</a:t>
            </a: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4 </a:t>
            </a:r>
            <a:r>
              <a:rPr lang="en-US" dirty="0" smtClean="0">
                <a:ea typeface="+mn-ea"/>
                <a:cs typeface="+mn-cs"/>
              </a:rPr>
              <a:t>+</a:t>
            </a: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5 </a:t>
            </a:r>
            <a:r>
              <a:rPr lang="en-US" dirty="0" smtClean="0">
                <a:ea typeface="+mn-ea"/>
                <a:cs typeface="+mn-cs"/>
              </a:rPr>
              <a:t>+</a:t>
            </a: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6 </a:t>
            </a:r>
            <a:r>
              <a:rPr lang="en-US" dirty="0" smtClean="0">
                <a:ea typeface="+mn-ea"/>
                <a:cs typeface="+mn-cs"/>
              </a:rPr>
              <a:t>+</a:t>
            </a:r>
            <a:r>
              <a:rPr lang="en-US" i="1" dirty="0">
                <a:ea typeface="+mn-ea"/>
                <a:cs typeface="+mn-cs"/>
              </a:rPr>
              <a:t> </a:t>
            </a:r>
            <a:r>
              <a:rPr lang="en-US" i="1" dirty="0" smtClean="0">
                <a:ea typeface="+mn-ea"/>
                <a:cs typeface="+mn-cs"/>
              </a:rPr>
              <a:t>O</a:t>
            </a:r>
            <a:r>
              <a:rPr lang="en-US" baseline="-25000" dirty="0" smtClean="0">
                <a:ea typeface="+mn-ea"/>
                <a:cs typeface="+mn-cs"/>
              </a:rPr>
              <a:t>7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baseline="-25000" dirty="0" smtClean="0">
                <a:ea typeface="+mn-ea"/>
                <a:cs typeface="+mn-cs"/>
              </a:rPr>
              <a:t>    </a:t>
            </a:r>
            <a:r>
              <a:rPr lang="en-US" dirty="0" smtClean="0">
                <a:ea typeface="+mn-ea"/>
                <a:cs typeface="+mn-cs"/>
              </a:rPr>
              <a:t>= 0 + 0 + 0 + 0 + .004 + .008 + .020 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dirty="0" smtClean="0">
                <a:ea typeface="+mn-ea"/>
                <a:cs typeface="+mn-cs"/>
              </a:rPr>
              <a:t>   = 0.032</a:t>
            </a:r>
            <a:r>
              <a:rPr lang="en-US" baseline="-25000" dirty="0" smtClean="0">
                <a:ea typeface="+mn-ea"/>
                <a:cs typeface="+mn-cs"/>
              </a:rPr>
              <a:t> </a:t>
            </a:r>
            <a:endParaRPr lang="en-US" baseline="-250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5.3: Computing the Probability of an Event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8" name="Picture 7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732240" y="980728"/>
            <a:ext cx="1469136" cy="2840736"/>
          </a:xfrm>
          <a:prstGeom prst="rect">
            <a:avLst/>
          </a:prstGeom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516216" y="3933056"/>
            <a:ext cx="2353056" cy="23652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382000" cy="4763616"/>
          </a:xfrm>
        </p:spPr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sz="2000" dirty="0" smtClean="0"/>
              <a:t>The </a:t>
            </a:r>
            <a:r>
              <a:rPr lang="en-US" sz="2000" dirty="0"/>
              <a:t>mean time to failure of a critical engine component is </a:t>
            </a:r>
            <a:r>
              <a:rPr lang="en-US" sz="2000" b="1" i="1" dirty="0">
                <a:latin typeface="Book Antiqua" pitchFamily="-72" charset="0"/>
              </a:rPr>
              <a:t>µ</a:t>
            </a:r>
            <a:r>
              <a:rPr lang="en-US" sz="2000" dirty="0"/>
              <a:t> = 8,000 </a:t>
            </a:r>
            <a:r>
              <a:rPr lang="en-US" sz="2000" dirty="0" smtClean="0"/>
              <a:t>hours. What </a:t>
            </a:r>
            <a:r>
              <a:rPr lang="en-US" sz="2000" dirty="0"/>
              <a:t>is the probability of failing before 5000 hours?</a:t>
            </a:r>
          </a:p>
          <a:p>
            <a:pPr eaLnBrk="1" hangingPunct="1"/>
            <a:r>
              <a:rPr lang="en-US" sz="2000" i="1" dirty="0"/>
              <a:t>P(X &lt; x) </a:t>
            </a:r>
            <a:r>
              <a:rPr lang="en-US" sz="2000" dirty="0"/>
              <a:t>=EXPON.DIST(</a:t>
            </a:r>
            <a:r>
              <a:rPr lang="en-US" sz="2000" i="1" dirty="0"/>
              <a:t>x, lambda, cumulative</a:t>
            </a:r>
            <a:r>
              <a:rPr lang="en-US" sz="2000" dirty="0"/>
              <a:t>)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i="1" dirty="0" err="1" smtClean="0">
                <a:latin typeface="Times" pitchFamily="-72" charset="0"/>
              </a:rPr>
              <a:t>λ</a:t>
            </a:r>
            <a:r>
              <a:rPr lang="en-US" sz="2000" i="1" dirty="0" smtClean="0">
                <a:latin typeface="Book Antiqua" pitchFamily="-72" charset="0"/>
              </a:rPr>
              <a:t> </a:t>
            </a:r>
            <a:r>
              <a:rPr lang="en-US" sz="2000" i="1" dirty="0">
                <a:latin typeface="Book Antiqua" pitchFamily="-72" charset="0"/>
              </a:rPr>
              <a:t>= </a:t>
            </a:r>
            <a:r>
              <a:rPr lang="en-US" sz="2000" dirty="0">
                <a:ea typeface="Arial" pitchFamily="-72" charset="0"/>
                <a:cs typeface="Arial" pitchFamily="-72" charset="0"/>
              </a:rPr>
              <a:t>1/8000 </a:t>
            </a:r>
          </a:p>
          <a:p>
            <a:pPr eaLnBrk="1" hangingPunct="1">
              <a:spcBef>
                <a:spcPts val="1200"/>
              </a:spcBef>
            </a:pPr>
            <a:r>
              <a:rPr lang="en-US" sz="2000" i="1" dirty="0" smtClean="0">
                <a:ea typeface="Arial" pitchFamily="-72" charset="0"/>
                <a:cs typeface="Arial" pitchFamily="-72" charset="0"/>
              </a:rPr>
              <a:t>P(X</a:t>
            </a:r>
            <a:r>
              <a:rPr lang="en-US" sz="2000" dirty="0" smtClean="0">
                <a:ea typeface="Arial" pitchFamily="-72" charset="0"/>
                <a:cs typeface="Arial" pitchFamily="-72" charset="0"/>
              </a:rPr>
              <a:t> </a:t>
            </a:r>
            <a:r>
              <a:rPr lang="en-US" sz="2000" dirty="0">
                <a:ea typeface="Arial" pitchFamily="-72" charset="0"/>
                <a:cs typeface="Arial" pitchFamily="-72" charset="0"/>
              </a:rPr>
              <a:t>&lt; 5000) =EXPON.DIST(5000, 1/8000, </a:t>
            </a:r>
            <a:r>
              <a:rPr lang="en-US" sz="2000" dirty="0" smtClean="0">
                <a:ea typeface="Arial" pitchFamily="-72" charset="0"/>
                <a:cs typeface="Arial" pitchFamily="-72" charset="0"/>
              </a:rPr>
              <a:t>TRUE)</a:t>
            </a:r>
            <a:endParaRPr lang="en-US" sz="2000" dirty="0">
              <a:ea typeface="Arial" pitchFamily="-72" charset="0"/>
              <a:cs typeface="Arial" pitchFamily="-72" charset="0"/>
            </a:endParaRPr>
          </a:p>
          <a:p>
            <a:pPr eaLnBrk="1" hangingPunct="1">
              <a:spcBef>
                <a:spcPct val="0"/>
              </a:spcBef>
              <a:buFont typeface="Wingdings 3" pitchFamily="-72" charset="2"/>
              <a:buNone/>
            </a:pPr>
            <a:r>
              <a:rPr lang="en-US" sz="2000" dirty="0">
                <a:ea typeface="Arial" pitchFamily="-72" charset="0"/>
                <a:cs typeface="Arial" pitchFamily="-72" charset="0"/>
              </a:rPr>
              <a:t>                       = 0.4647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5.34: Using the Exponential Distribution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 descr="BA2-Figure-5.23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1880" y="3573016"/>
            <a:ext cx="4878937" cy="25388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smtClean="0"/>
              <a:t>Triangular Distribution</a:t>
            </a:r>
          </a:p>
          <a:p>
            <a:pPr eaLnBrk="1" hangingPunct="1"/>
            <a:r>
              <a:rPr lang="en-US" dirty="0" smtClean="0"/>
              <a:t>Lognormal Distribution</a:t>
            </a:r>
          </a:p>
          <a:p>
            <a:pPr eaLnBrk="1" hangingPunct="1"/>
            <a:r>
              <a:rPr lang="en-US" dirty="0" smtClean="0"/>
              <a:t>Beta Distribution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Other Useful Distributions</a:t>
            </a:r>
            <a:endParaRPr lang="en-US" sz="3200" dirty="0">
              <a:ea typeface="+mj-ea"/>
              <a:cs typeface="+mj-cs"/>
            </a:endParaRPr>
          </a:p>
        </p:txBody>
      </p:sp>
      <p:sp>
        <p:nvSpPr>
          <p:cNvPr id="2" name="Right Arrow 1"/>
          <p:cNvSpPr/>
          <p:nvPr/>
        </p:nvSpPr>
        <p:spPr>
          <a:xfrm>
            <a:off x="4427984" y="1628800"/>
            <a:ext cx="576064" cy="288032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1412776"/>
            <a:ext cx="3334512" cy="426110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65760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A random number is one that is uniformly distributed between 0 to 1. </a:t>
            </a:r>
          </a:p>
          <a:p>
            <a:pPr marL="621348" lvl="1" indent="-256032" eaLnBrk="1" fontAlgn="auto" hangingPunct="1">
              <a:lnSpc>
                <a:spcPct val="110000"/>
              </a:lnSpc>
              <a:spcAft>
                <a:spcPts val="0"/>
              </a:spcAft>
              <a:buFont typeface="Wingdings 3"/>
              <a:buChar char=""/>
              <a:defRPr/>
            </a:pPr>
            <a:r>
              <a:rPr lang="en-US" dirty="0" smtClean="0">
                <a:ea typeface="+mn-ea"/>
                <a:cs typeface="+mn-cs"/>
              </a:rPr>
              <a:t>Excel function: =RAND( )</a:t>
            </a:r>
            <a:endParaRPr lang="en-US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>
                <a:ea typeface="+mj-ea"/>
                <a:cs typeface="+mj-cs"/>
              </a:rPr>
              <a:t>Random Sampling </a:t>
            </a:r>
            <a:r>
              <a:rPr lang="en-US" sz="2800" dirty="0" smtClean="0">
                <a:ea typeface="+mj-ea"/>
                <a:cs typeface="+mj-cs"/>
              </a:rPr>
              <a:t>from Probability </a:t>
            </a:r>
            <a:r>
              <a:rPr lang="en-US" sz="2800" dirty="0">
                <a:ea typeface="+mj-ea"/>
                <a:cs typeface="+mj-cs"/>
              </a:rPr>
              <a:t>Distributions</a:t>
            </a:r>
          </a:p>
        </p:txBody>
      </p:sp>
      <p:pic>
        <p:nvPicPr>
          <p:cNvPr id="4" name="Picture 3" descr="BA2-Figure-5.25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92080" y="2204864"/>
            <a:ext cx="2755900" cy="3594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5.35: Sampling from the Distribution of Dice Outcomes</a:t>
            </a:r>
            <a:endParaRPr lang="en-US" sz="2800" dirty="0">
              <a:ea typeface="+mj-ea"/>
              <a:cs typeface="+mj-cs"/>
            </a:endParaRPr>
          </a:p>
        </p:txBody>
      </p:sp>
      <p:sp>
        <p:nvSpPr>
          <p:cNvPr id="73735" name="TextBox 5"/>
          <p:cNvSpPr txBox="1">
            <a:spLocks noChangeArrowheads="1"/>
          </p:cNvSpPr>
          <p:nvPr/>
        </p:nvSpPr>
        <p:spPr bwMode="auto">
          <a:xfrm>
            <a:off x="1199704" y="1535832"/>
            <a:ext cx="24209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Probability distribution</a:t>
            </a:r>
          </a:p>
        </p:txBody>
      </p:sp>
      <p:sp>
        <p:nvSpPr>
          <p:cNvPr id="73736" name="TextBox 8"/>
          <p:cNvSpPr txBox="1">
            <a:spLocks noChangeArrowheads="1"/>
          </p:cNvSpPr>
          <p:nvPr/>
        </p:nvSpPr>
        <p:spPr bwMode="auto">
          <a:xfrm>
            <a:off x="4585841" y="1546945"/>
            <a:ext cx="319563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1800"/>
              <a:t>Intervals for random sampling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2195736" y="5301208"/>
            <a:ext cx="64807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Generate a random number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Find the interval in which it falls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000" dirty="0" smtClean="0"/>
              <a:t>Use the associated outcome as the sample</a:t>
            </a:r>
            <a:endParaRPr lang="en-US" sz="2000" dirty="0"/>
          </a:p>
        </p:txBody>
      </p:sp>
      <p:pic>
        <p:nvPicPr>
          <p:cNvPr id="3" name="Picture 2" descr="Untitled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331640" y="1916832"/>
            <a:ext cx="2292096" cy="3291840"/>
          </a:xfrm>
          <a:prstGeom prst="rect">
            <a:avLst/>
          </a:prstGeom>
        </p:spPr>
      </p:pic>
      <p:pic>
        <p:nvPicPr>
          <p:cNvPr id="4" name="Picture 3" descr="Untitled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60032" y="1988840"/>
            <a:ext cx="2523744" cy="31882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Content Placeholder 1"/>
          <p:cNvSpPr>
            <a:spLocks noGrp="1"/>
          </p:cNvSpPr>
          <p:nvPr>
            <p:ph idx="1"/>
          </p:nvPr>
        </p:nvSpPr>
        <p:spPr>
          <a:xfrm>
            <a:off x="457200" y="1066800"/>
            <a:ext cx="8229600" cy="4525963"/>
          </a:xfrm>
        </p:spPr>
        <p:txBody>
          <a:bodyPr/>
          <a:lstStyle/>
          <a:p>
            <a:r>
              <a:rPr lang="en-US" sz="2400" dirty="0" smtClean="0"/>
              <a:t>Sample </a:t>
            </a:r>
            <a:r>
              <a:rPr lang="en-US" sz="2400" dirty="0"/>
              <a:t>from the </a:t>
            </a:r>
            <a:r>
              <a:rPr lang="en-US" sz="2400" dirty="0" smtClean="0"/>
              <a:t>probability distribution</a:t>
            </a:r>
            <a:r>
              <a:rPr lang="en-US" sz="2400" dirty="0"/>
              <a:t> </a:t>
            </a:r>
            <a:r>
              <a:rPr lang="en-US" sz="2400" dirty="0" smtClean="0"/>
              <a:t>of predicted </a:t>
            </a:r>
            <a:r>
              <a:rPr lang="en-US" sz="2400" dirty="0"/>
              <a:t>change in the Dow Jones </a:t>
            </a:r>
            <a:r>
              <a:rPr lang="en-US" sz="2400" dirty="0" smtClean="0"/>
              <a:t>Industrial Average </a:t>
            </a:r>
            <a:r>
              <a:rPr lang="en-US" sz="2400" dirty="0"/>
              <a:t>index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 smtClean="0"/>
              <a:t>Compute </a:t>
            </a:r>
            <a:r>
              <a:rPr lang="en-US" sz="2400" i="1" dirty="0"/>
              <a:t>F(x</a:t>
            </a:r>
            <a:r>
              <a:rPr lang="en-US" sz="2400" dirty="0" smtClean="0"/>
              <a:t>) and assign </a:t>
            </a:r>
            <a:r>
              <a:rPr lang="en-US" sz="2400" dirty="0"/>
              <a:t>intervals to outcomes</a:t>
            </a:r>
          </a:p>
          <a:p>
            <a:pPr eaLnBrk="1" hangingPunct="1">
              <a:spcBef>
                <a:spcPct val="0"/>
              </a:spcBef>
            </a:pPr>
            <a:r>
              <a:rPr lang="en-US" sz="2400" dirty="0"/>
              <a:t>Generate random numbers </a:t>
            </a:r>
            <a:r>
              <a:rPr lang="en-US" sz="2400" dirty="0" smtClean="0"/>
              <a:t>using the Excel function </a:t>
            </a:r>
            <a:r>
              <a:rPr lang="en-US" sz="2400" dirty="0">
                <a:solidFill>
                  <a:srgbClr val="39639D"/>
                </a:solidFill>
              </a:rPr>
              <a:t>=RAND( )</a:t>
            </a:r>
          </a:p>
          <a:p>
            <a:pPr lvl="1" eaLnBrk="1" hangingPunct="1"/>
            <a:r>
              <a:rPr lang="en-US" sz="2000" dirty="0" smtClean="0"/>
              <a:t>E.g. Cell J2: =</a:t>
            </a:r>
            <a:r>
              <a:rPr lang="en-US" sz="2000" dirty="0"/>
              <a:t>VLOOKUP</a:t>
            </a:r>
            <a:r>
              <a:rPr lang="en-US" sz="2000" dirty="0" smtClean="0"/>
              <a:t>(I2,$</a:t>
            </a:r>
            <a:r>
              <a:rPr lang="en-US" sz="2000" dirty="0"/>
              <a:t>E2:$G$</a:t>
            </a:r>
            <a:r>
              <a:rPr lang="en-US" sz="2000" dirty="0" smtClean="0"/>
              <a:t>10,3</a:t>
            </a:r>
            <a:r>
              <a:rPr lang="en-US" sz="2000" dirty="0"/>
              <a:t>)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152400"/>
            <a:ext cx="8534400" cy="8382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5.36: Using the VLOOKUP Function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3" name="Picture 2" descr="BA2-Figure-5.26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23528" y="3429000"/>
            <a:ext cx="8389426" cy="25202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</a:t>
            </a:r>
            <a:r>
              <a:rPr lang="en-US" sz="2400" dirty="0"/>
              <a:t>value </a:t>
            </a:r>
            <a:r>
              <a:rPr lang="en-US" sz="2400" dirty="0" smtClean="0"/>
              <a:t>randomly generated </a:t>
            </a:r>
            <a:r>
              <a:rPr lang="en-US" sz="2400" dirty="0"/>
              <a:t>from a specified probability distribution is called a </a:t>
            </a:r>
            <a:r>
              <a:rPr lang="en-US" sz="2400" b="1" dirty="0"/>
              <a:t>random </a:t>
            </a:r>
            <a:r>
              <a:rPr lang="en-US" sz="2400" b="1" dirty="0" err="1" smtClean="0"/>
              <a:t>variate</a:t>
            </a:r>
            <a:r>
              <a:rPr lang="en-US" sz="2400" dirty="0" smtClean="0"/>
              <a:t>.</a:t>
            </a:r>
          </a:p>
          <a:p>
            <a:pPr lvl="1"/>
            <a:r>
              <a:rPr lang="en-US" sz="2000" dirty="0" smtClean="0"/>
              <a:t>Example: Uniform distribution</a:t>
            </a:r>
          </a:p>
          <a:p>
            <a:pPr lvl="1"/>
            <a:endParaRPr lang="en-US" sz="2000" dirty="0"/>
          </a:p>
          <a:p>
            <a:pPr lvl="1"/>
            <a:endParaRPr lang="en-US" sz="2000" dirty="0" smtClean="0"/>
          </a:p>
          <a:p>
            <a:r>
              <a:rPr lang="en-US" sz="2400" i="1" dirty="0" smtClean="0"/>
              <a:t>Analysis </a:t>
            </a:r>
            <a:r>
              <a:rPr lang="en-US" sz="2400" i="1" dirty="0" err="1" smtClean="0"/>
              <a:t>Toolpak</a:t>
            </a:r>
            <a:r>
              <a:rPr lang="en-US" sz="2400" i="1" dirty="0" smtClean="0"/>
              <a:t> Random Number Generation </a:t>
            </a:r>
            <a:r>
              <a:rPr lang="en-US" sz="2400" dirty="0" smtClean="0"/>
              <a:t>Tool</a:t>
            </a:r>
          </a:p>
          <a:p>
            <a:pPr lvl="1"/>
            <a:r>
              <a:rPr lang="en-US" sz="2000" dirty="0" smtClean="0"/>
              <a:t>Can sample from uniform</a:t>
            </a:r>
            <a:r>
              <a:rPr lang="en-US" sz="2000" dirty="0"/>
              <a:t>, normal, Bernoulli, binomial, Poisson, </a:t>
            </a:r>
            <a:r>
              <a:rPr lang="en-US" sz="2000" dirty="0" smtClean="0"/>
              <a:t>patterned</a:t>
            </a:r>
            <a:r>
              <a:rPr lang="en-US" sz="2000" dirty="0"/>
              <a:t>, </a:t>
            </a:r>
            <a:r>
              <a:rPr lang="en-US" sz="2000" dirty="0" smtClean="0"/>
              <a:t>and discrete distributions. </a:t>
            </a:r>
          </a:p>
          <a:p>
            <a:pPr lvl="1"/>
            <a:r>
              <a:rPr lang="en-US" sz="2000" dirty="0" smtClean="0"/>
              <a:t>Can also specify a </a:t>
            </a:r>
            <a:r>
              <a:rPr lang="en-US" sz="2000" b="1" dirty="0"/>
              <a:t>random number </a:t>
            </a:r>
            <a:r>
              <a:rPr lang="en-US" sz="2000" b="1" dirty="0" smtClean="0"/>
              <a:t>seed </a:t>
            </a:r>
            <a:r>
              <a:rPr lang="en-US" sz="2000" dirty="0" smtClean="0"/>
              <a:t>– a value </a:t>
            </a:r>
            <a:r>
              <a:rPr lang="en-US" sz="2000" dirty="0"/>
              <a:t>from which a stream of random </a:t>
            </a:r>
            <a:r>
              <a:rPr lang="en-US" sz="2000" dirty="0" smtClean="0"/>
              <a:t>numbers is </a:t>
            </a:r>
            <a:r>
              <a:rPr lang="en-US" sz="2000" dirty="0"/>
              <a:t>generated. By specifying the </a:t>
            </a:r>
            <a:r>
              <a:rPr lang="en-US" sz="2000" dirty="0" smtClean="0"/>
              <a:t>same seed</a:t>
            </a:r>
            <a:r>
              <a:rPr lang="en-US" sz="2000" dirty="0"/>
              <a:t>, you can produce the same random </a:t>
            </a:r>
            <a:r>
              <a:rPr lang="en-US" sz="2000" dirty="0" smtClean="0"/>
              <a:t>numbers at </a:t>
            </a:r>
            <a:r>
              <a:rPr lang="en-US" sz="2000" dirty="0"/>
              <a:t>a later time.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Sampling from Common Probability Distributions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708920"/>
            <a:ext cx="6027316" cy="5678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4960301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138"/>
            <a:ext cx="4186808" cy="4525962"/>
          </a:xfrm>
        </p:spPr>
        <p:txBody>
          <a:bodyPr/>
          <a:lstStyle/>
          <a:p>
            <a:r>
              <a:rPr lang="en-US" sz="2400" dirty="0" smtClean="0"/>
              <a:t>Generate 100 outcomes from a Poisson distribution with a mean of 12</a:t>
            </a:r>
          </a:p>
          <a:p>
            <a:pPr lvl="1"/>
            <a:r>
              <a:rPr lang="en-US" sz="2000" i="1" dirty="0" smtClean="0"/>
              <a:t>Number of Variables </a:t>
            </a:r>
            <a:r>
              <a:rPr lang="en-US" sz="2000" dirty="0" smtClean="0"/>
              <a:t>= 1.</a:t>
            </a:r>
          </a:p>
          <a:p>
            <a:pPr lvl="1"/>
            <a:r>
              <a:rPr lang="en-US" sz="2000" i="1" dirty="0" smtClean="0"/>
              <a:t>Number of Random Numbers </a:t>
            </a:r>
            <a:r>
              <a:rPr lang="en-US" sz="2000" dirty="0" smtClean="0"/>
              <a:t>= 100</a:t>
            </a:r>
          </a:p>
          <a:p>
            <a:pPr lvl="1"/>
            <a:r>
              <a:rPr lang="en-US" sz="2000" i="1" dirty="0" smtClean="0"/>
              <a:t>Distribution</a:t>
            </a:r>
            <a:r>
              <a:rPr lang="en-US" sz="2000" dirty="0" smtClean="0"/>
              <a:t> = Poisson</a:t>
            </a:r>
          </a:p>
          <a:p>
            <a:pPr lvl="1"/>
            <a:r>
              <a:rPr lang="en-US" sz="2000" dirty="0" smtClean="0"/>
              <a:t>Dialog changes and prompts you to enter </a:t>
            </a:r>
            <a:r>
              <a:rPr lang="en-US" sz="2000" i="1" dirty="0" smtClean="0"/>
              <a:t>Lambda</a:t>
            </a:r>
            <a:r>
              <a:rPr lang="en-US" sz="2000" dirty="0" smtClean="0"/>
              <a:t> (mean of Poisson) = 12</a:t>
            </a:r>
          </a:p>
          <a:p>
            <a:endParaRPr lang="en-US" sz="2400" dirty="0"/>
          </a:p>
        </p:txBody>
      </p:sp>
      <p:sp>
        <p:nvSpPr>
          <p:cNvPr id="13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5.37: Using Excel’s </a:t>
            </a:r>
            <a:r>
              <a:rPr lang="en-US" sz="2800" i="1" dirty="0" smtClean="0">
                <a:ea typeface="+mj-ea"/>
                <a:cs typeface="+mj-cs"/>
              </a:rPr>
              <a:t>Random Number Generation </a:t>
            </a:r>
            <a:r>
              <a:rPr lang="en-US" sz="2800" dirty="0" smtClean="0">
                <a:ea typeface="+mj-ea"/>
                <a:cs typeface="+mj-cs"/>
              </a:rPr>
              <a:t>Tool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4" name="Picture 3" descr="BA2-Figure-5.27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788024" y="1484784"/>
            <a:ext cx="4105855" cy="39283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5.37 Results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11760" y="5589240"/>
            <a:ext cx="44644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(Histogram created manually)</a:t>
            </a:r>
            <a:endParaRPr lang="en-US" dirty="0"/>
          </a:p>
        </p:txBody>
      </p:sp>
      <p:pic>
        <p:nvPicPr>
          <p:cNvPr id="7" name="Picture 6" descr="BA2-Figure-5.28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19672" y="1268760"/>
            <a:ext cx="5976664" cy="427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6062419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336579"/>
          </a:xfrm>
        </p:spPr>
        <p:txBody>
          <a:bodyPr>
            <a:normAutofit/>
          </a:bodyPr>
          <a:lstStyle/>
          <a:p>
            <a:pPr marL="452628" indent="-34290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>
                <a:ea typeface="+mn-ea"/>
                <a:cs typeface="+mn-cs"/>
              </a:rPr>
              <a:t>Normal:  </a:t>
            </a:r>
            <a:r>
              <a:rPr lang="en-US" sz="2400" dirty="0">
                <a:solidFill>
                  <a:srgbClr val="39639D"/>
                </a:solidFill>
                <a:ea typeface="+mn-ea"/>
                <a:cs typeface="+mn-cs"/>
              </a:rPr>
              <a:t>=NORM.INV</a:t>
            </a:r>
            <a:r>
              <a:rPr lang="en-US" sz="2400" i="1" dirty="0">
                <a:solidFill>
                  <a:srgbClr val="39639D"/>
                </a:solidFill>
                <a:ea typeface="+mn-ea"/>
                <a:cs typeface="+mn-cs"/>
              </a:rPr>
              <a:t>(RAND( ), mean, </a:t>
            </a:r>
            <a:r>
              <a:rPr lang="en-US" sz="2400" i="1" dirty="0" err="1">
                <a:solidFill>
                  <a:srgbClr val="39639D"/>
                </a:solidFill>
                <a:ea typeface="+mn-ea"/>
                <a:cs typeface="+mn-cs"/>
              </a:rPr>
              <a:t>stdev</a:t>
            </a:r>
            <a:r>
              <a:rPr lang="en-US" sz="2400" i="1" dirty="0" smtClean="0">
                <a:solidFill>
                  <a:srgbClr val="39639D"/>
                </a:solidFill>
                <a:ea typeface="+mn-ea"/>
                <a:cs typeface="+mn-cs"/>
              </a:rPr>
              <a:t>)</a:t>
            </a:r>
          </a:p>
          <a:p>
            <a:pPr marL="452628" indent="-342900" eaLnBrk="1" fontAlgn="auto" hangingPunct="1">
              <a:spcBef>
                <a:spcPts val="1200"/>
              </a:spcBef>
              <a:spcAft>
                <a:spcPts val="0"/>
              </a:spcAft>
              <a:defRPr/>
            </a:pPr>
            <a:r>
              <a:rPr lang="en-US" sz="2400" dirty="0" smtClean="0">
                <a:ea typeface="+mn-ea"/>
                <a:cs typeface="+mn-cs"/>
              </a:rPr>
              <a:t>Standard normal: </a:t>
            </a:r>
            <a:r>
              <a:rPr lang="en-US" sz="2400" dirty="0">
                <a:solidFill>
                  <a:srgbClr val="39639D"/>
                </a:solidFill>
              </a:rPr>
              <a:t>=</a:t>
            </a:r>
            <a:r>
              <a:rPr lang="en-US" sz="2400" dirty="0" smtClean="0">
                <a:solidFill>
                  <a:srgbClr val="39639D"/>
                </a:solidFill>
              </a:rPr>
              <a:t>NORM.S.INV</a:t>
            </a:r>
            <a:r>
              <a:rPr lang="en-US" sz="2400" i="1" dirty="0">
                <a:solidFill>
                  <a:srgbClr val="39639D"/>
                </a:solidFill>
              </a:rPr>
              <a:t>(RAND( </a:t>
            </a:r>
            <a:r>
              <a:rPr lang="en-US" sz="2400" i="1" dirty="0" smtClean="0">
                <a:solidFill>
                  <a:srgbClr val="39639D"/>
                </a:solidFill>
              </a:rPr>
              <a:t>))</a:t>
            </a:r>
            <a:endParaRPr lang="en-US" sz="2400" dirty="0">
              <a:solidFill>
                <a:srgbClr val="39639D"/>
              </a:solidFill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i="1" dirty="0">
              <a:ea typeface="+mn-ea"/>
              <a:cs typeface="+mn-cs"/>
            </a:endParaRP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None/>
              <a:defRPr/>
            </a:pPr>
            <a:endParaRPr lang="en-US" sz="2400" i="1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Using Excel Functions to Generate Random </a:t>
            </a:r>
            <a:r>
              <a:rPr lang="en-US" sz="2800" dirty="0" err="1" smtClean="0">
                <a:ea typeface="+mj-ea"/>
                <a:cs typeface="+mj-cs"/>
              </a:rPr>
              <a:t>Variates</a:t>
            </a:r>
            <a:endParaRPr lang="en-US" sz="28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700808"/>
            <a:ext cx="8229600" cy="4120555"/>
          </a:xfrm>
        </p:spPr>
        <p:txBody>
          <a:bodyPr>
            <a:normAutofit/>
          </a:bodyPr>
          <a:lstStyle/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400" dirty="0" smtClean="0">
                <a:ea typeface="+mn-ea"/>
                <a:cs typeface="+mn-cs"/>
              </a:rPr>
              <a:t>In finance, one way of evaluating capital budgeting projects is to compute a profitability index: </a:t>
            </a:r>
            <a:r>
              <a:rPr lang="en-US" sz="2400" i="1" dirty="0" smtClean="0">
                <a:ea typeface="+mn-ea"/>
                <a:cs typeface="+mn-cs"/>
              </a:rPr>
              <a:t>PI = PV / I, 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ea typeface="+mn-ea"/>
                <a:cs typeface="+mn-cs"/>
              </a:rPr>
              <a:t>PV</a:t>
            </a:r>
            <a:r>
              <a:rPr lang="en-US" sz="2000" dirty="0" smtClean="0">
                <a:ea typeface="+mn-ea"/>
                <a:cs typeface="+mn-cs"/>
              </a:rPr>
              <a:t> is the present value of future cash flows </a:t>
            </a:r>
          </a:p>
          <a:p>
            <a:pPr marL="621348" lvl="1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r>
              <a:rPr lang="en-US" sz="2000" i="1" dirty="0" smtClean="0">
                <a:ea typeface="+mn-ea"/>
                <a:cs typeface="+mn-cs"/>
              </a:rPr>
              <a:t>I</a:t>
            </a:r>
            <a:r>
              <a:rPr lang="en-US" sz="2000" dirty="0" smtClean="0">
                <a:ea typeface="+mn-ea"/>
                <a:cs typeface="+mn-cs"/>
              </a:rPr>
              <a:t> is the initial investment</a:t>
            </a:r>
          </a:p>
          <a:p>
            <a:r>
              <a:rPr lang="en-US" sz="2400" dirty="0" smtClean="0">
                <a:ea typeface="+mn-ea"/>
                <a:cs typeface="+mn-cs"/>
              </a:rPr>
              <a:t>What is the probability distribution of </a:t>
            </a:r>
            <a:r>
              <a:rPr lang="en-US" sz="2400" i="1" dirty="0" smtClean="0">
                <a:ea typeface="+mn-ea"/>
                <a:cs typeface="+mn-cs"/>
              </a:rPr>
              <a:t>PI </a:t>
            </a:r>
            <a:r>
              <a:rPr lang="en-US" sz="2400" dirty="0" smtClean="0">
                <a:ea typeface="+mn-ea"/>
                <a:cs typeface="+mn-cs"/>
              </a:rPr>
              <a:t>when</a:t>
            </a:r>
            <a:r>
              <a:rPr lang="en-US" sz="2400" i="1" dirty="0" smtClean="0">
                <a:ea typeface="+mn-ea"/>
                <a:cs typeface="+mn-cs"/>
              </a:rPr>
              <a:t> </a:t>
            </a:r>
            <a:r>
              <a:rPr lang="en-US" sz="2400" dirty="0"/>
              <a:t>PV is estimated to be normally </a:t>
            </a:r>
            <a:r>
              <a:rPr lang="en-US" sz="2400" dirty="0" smtClean="0"/>
              <a:t>distributed with </a:t>
            </a:r>
            <a:r>
              <a:rPr lang="en-US" sz="2400" dirty="0"/>
              <a:t>a mean of $12 million and a standard </a:t>
            </a:r>
            <a:r>
              <a:rPr lang="en-US" sz="2400" dirty="0" smtClean="0"/>
              <a:t>deviation of </a:t>
            </a:r>
            <a:r>
              <a:rPr lang="en-US" sz="2400" dirty="0"/>
              <a:t>$2.5 million, and the initial investment is also </a:t>
            </a:r>
            <a:r>
              <a:rPr lang="en-US" sz="2400" dirty="0" smtClean="0"/>
              <a:t>estimated to </a:t>
            </a:r>
            <a:r>
              <a:rPr lang="en-US" sz="2400" dirty="0"/>
              <a:t>be normal with a mean of $3.0 million and </a:t>
            </a:r>
            <a:r>
              <a:rPr lang="en-US" sz="2400" dirty="0" smtClean="0"/>
              <a:t>standard deviation </a:t>
            </a:r>
            <a:r>
              <a:rPr lang="en-US" sz="2400" dirty="0"/>
              <a:t>of $0.8 million.</a:t>
            </a:r>
            <a:r>
              <a:rPr lang="en-US" sz="2400" dirty="0" smtClean="0">
                <a:ea typeface="+mn-ea"/>
                <a:cs typeface="+mn-cs"/>
              </a:rPr>
              <a:t>?</a:t>
            </a:r>
          </a:p>
          <a:p>
            <a:pPr marL="365760" indent="-256032" eaLnBrk="1" fontAlgn="auto" hangingPunct="1">
              <a:spcAft>
                <a:spcPts val="0"/>
              </a:spcAft>
              <a:buFont typeface="Wingdings 3"/>
              <a:buChar char=""/>
              <a:defRPr/>
            </a:pP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5.38: A Sampling Experiment for Evaluating Capital Budgeting Projects</a:t>
            </a:r>
            <a:endParaRPr lang="en-US" sz="28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A </a:t>
            </a:r>
            <a:r>
              <a:rPr lang="en-US" dirty="0"/>
              <a:t>is any event, the complement </a:t>
            </a:r>
            <a:r>
              <a:rPr lang="en-US" dirty="0" smtClean="0"/>
              <a:t>of </a:t>
            </a:r>
            <a:r>
              <a:rPr lang="en-US" i="1" dirty="0" smtClean="0"/>
              <a:t>A</a:t>
            </a:r>
            <a:r>
              <a:rPr lang="en-US" dirty="0" smtClean="0"/>
              <a:t>, </a:t>
            </a:r>
            <a:r>
              <a:rPr lang="en-US" dirty="0"/>
              <a:t>denoted </a:t>
            </a:r>
            <a:r>
              <a:rPr lang="en-US" i="1" dirty="0"/>
              <a:t>A</a:t>
            </a:r>
            <a:r>
              <a:rPr lang="en-US" i="1" baseline="30000" dirty="0"/>
              <a:t>c</a:t>
            </a:r>
            <a:r>
              <a:rPr lang="en-US" dirty="0"/>
              <a:t>, </a:t>
            </a:r>
            <a:r>
              <a:rPr lang="en-US" dirty="0" smtClean="0"/>
              <a:t>consists </a:t>
            </a:r>
            <a:r>
              <a:rPr lang="en-US" dirty="0"/>
              <a:t>of all outcomes in </a:t>
            </a:r>
            <a:r>
              <a:rPr lang="en-US" dirty="0" smtClean="0"/>
              <a:t>the sample </a:t>
            </a:r>
            <a:r>
              <a:rPr lang="en-US" dirty="0"/>
              <a:t>space not in </a:t>
            </a:r>
            <a:r>
              <a:rPr lang="en-US" i="1" dirty="0" smtClean="0"/>
              <a:t>A</a:t>
            </a:r>
            <a:r>
              <a:rPr lang="en-US" dirty="0" smtClean="0"/>
              <a:t>.</a:t>
            </a:r>
          </a:p>
          <a:p>
            <a:r>
              <a:rPr lang="en-US" u="sng" dirty="0" smtClean="0"/>
              <a:t>Rule </a:t>
            </a:r>
            <a:r>
              <a:rPr lang="en-US" u="sng" dirty="0"/>
              <a:t>2</a:t>
            </a:r>
            <a:r>
              <a:rPr lang="en-US" dirty="0"/>
              <a:t>. The probability of the complement of any event </a:t>
            </a:r>
            <a:r>
              <a:rPr lang="en-US" i="1" dirty="0"/>
              <a:t>A</a:t>
            </a:r>
            <a:r>
              <a:rPr lang="en-US" dirty="0"/>
              <a:t> is </a:t>
            </a:r>
            <a:r>
              <a:rPr lang="en-US" i="1" dirty="0" smtClean="0"/>
              <a:t>P(A</a:t>
            </a:r>
            <a:r>
              <a:rPr lang="en-US" i="1" baseline="30000" dirty="0" smtClean="0"/>
              <a:t>c</a:t>
            </a:r>
            <a:r>
              <a:rPr lang="en-US" i="1" dirty="0" smtClean="0"/>
              <a:t>) </a:t>
            </a:r>
            <a:r>
              <a:rPr lang="en-US" dirty="0"/>
              <a:t>= 1 </a:t>
            </a:r>
            <a:r>
              <a:rPr lang="en-US" dirty="0" smtClean="0"/>
              <a:t>– </a:t>
            </a:r>
            <a:r>
              <a:rPr lang="en-US" i="1" dirty="0" smtClean="0"/>
              <a:t>P(A)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Complement of an Event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423431249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Content Placeholder 1"/>
          <p:cNvSpPr>
            <a:spLocks noGrp="1"/>
          </p:cNvSpPr>
          <p:nvPr>
            <p:ph idx="1"/>
          </p:nvPr>
        </p:nvSpPr>
        <p:spPr>
          <a:xfrm>
            <a:off x="323528" y="1412776"/>
            <a:ext cx="3768477" cy="4256187"/>
          </a:xfrm>
        </p:spPr>
        <p:txBody>
          <a:bodyPr/>
          <a:lstStyle/>
          <a:p>
            <a:pPr eaLnBrk="1" hangingPunct="1"/>
            <a:r>
              <a:rPr lang="en-US" sz="2000" dirty="0" smtClean="0"/>
              <a:t>Column F:</a:t>
            </a:r>
            <a:r>
              <a:rPr lang="en-US" sz="2000" i="1" dirty="0" smtClean="0"/>
              <a:t> </a:t>
            </a:r>
            <a:r>
              <a:rPr lang="en-US" sz="1800" dirty="0" smtClean="0"/>
              <a:t>=NORM.INV(RAND( ), 12, 2.5)</a:t>
            </a:r>
          </a:p>
          <a:p>
            <a:pPr eaLnBrk="1" hangingPunct="1"/>
            <a:r>
              <a:rPr lang="en-US" sz="2000" dirty="0" smtClean="0"/>
              <a:t>Column G:  </a:t>
            </a:r>
            <a:r>
              <a:rPr lang="en-US" sz="1800" dirty="0"/>
              <a:t>=NORM.INV(RAND( ), 3, 0.8)</a:t>
            </a:r>
          </a:p>
          <a:p>
            <a:pPr eaLnBrk="1" hangingPunct="1"/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81000" y="274638"/>
            <a:ext cx="84582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5.38 Continued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4" name="Picture 3" descr="BA2-Figure-5.29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995936" y="1196752"/>
            <a:ext cx="4972388" cy="2088232"/>
          </a:xfrm>
          <a:prstGeom prst="rect">
            <a:avLst/>
          </a:prstGeom>
        </p:spPr>
      </p:pic>
      <p:pic>
        <p:nvPicPr>
          <p:cNvPr id="6" name="Picture 5" descr="BA2-Figure-5.30-copy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47664" y="3429000"/>
            <a:ext cx="6012160" cy="268495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3" name="Content Placeholder 1"/>
          <p:cNvSpPr>
            <a:spLocks noGrp="1"/>
          </p:cNvSpPr>
          <p:nvPr>
            <p:ph idx="1"/>
          </p:nvPr>
        </p:nvSpPr>
        <p:spPr>
          <a:xfrm>
            <a:off x="428625" y="1219200"/>
            <a:ext cx="8229600" cy="4525963"/>
          </a:xfrm>
        </p:spPr>
        <p:txBody>
          <a:bodyPr/>
          <a:lstStyle/>
          <a:p>
            <a:pPr eaLnBrk="1" hangingPunct="1"/>
            <a:r>
              <a:rPr lang="en-US" i="1" dirty="0" smtClean="0"/>
              <a:t>Analytic Solver Platform </a:t>
            </a:r>
            <a:r>
              <a:rPr lang="en-US" dirty="0" smtClean="0"/>
              <a:t>provides Excel functions to generate random </a:t>
            </a:r>
            <a:r>
              <a:rPr lang="en-US" dirty="0" err="1" smtClean="0"/>
              <a:t>variates</a:t>
            </a:r>
            <a:r>
              <a:rPr lang="en-US" dirty="0" smtClean="0"/>
              <a:t> for many distributions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57200" y="274638"/>
            <a:ext cx="8534400" cy="792162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i="1" dirty="0" smtClean="0">
                <a:ea typeface="+mj-ea"/>
                <a:cs typeface="+mj-cs"/>
              </a:rPr>
              <a:t>Analytic Solver Platform </a:t>
            </a:r>
            <a:r>
              <a:rPr lang="en-US" sz="2800" dirty="0" smtClean="0">
                <a:ea typeface="+mj-ea"/>
                <a:cs typeface="+mj-cs"/>
              </a:rPr>
              <a:t>Distribution Functions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3688" y="2276872"/>
            <a:ext cx="5976664" cy="37506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33400" y="1412776"/>
            <a:ext cx="8229600" cy="4332387"/>
          </a:xfrm>
        </p:spPr>
        <p:txBody>
          <a:bodyPr>
            <a:normAutofit/>
          </a:bodyPr>
          <a:lstStyle/>
          <a:p>
            <a:r>
              <a:rPr lang="en-US" sz="2000" dirty="0"/>
              <a:t>An energy company was considering offering a </a:t>
            </a:r>
            <a:r>
              <a:rPr lang="en-US" sz="2000" dirty="0" smtClean="0"/>
              <a:t>new product </a:t>
            </a:r>
            <a:r>
              <a:rPr lang="en-US" sz="2000" dirty="0"/>
              <a:t>and needed to estimate the growth in </a:t>
            </a:r>
            <a:r>
              <a:rPr lang="en-US" sz="2000" dirty="0" smtClean="0"/>
              <a:t>PC ownership</a:t>
            </a:r>
            <a:r>
              <a:rPr lang="en-US" sz="2000" dirty="0"/>
              <a:t>.</a:t>
            </a:r>
          </a:p>
          <a:p>
            <a:r>
              <a:rPr lang="en-US" sz="2000" dirty="0"/>
              <a:t>Using the best data and information available, </a:t>
            </a:r>
            <a:r>
              <a:rPr lang="en-US" sz="2000" dirty="0" smtClean="0"/>
              <a:t>they determined </a:t>
            </a:r>
            <a:r>
              <a:rPr lang="en-US" sz="2000" dirty="0"/>
              <a:t>that the minimum growth rate was 5.0%</a:t>
            </a:r>
            <a:r>
              <a:rPr lang="en-US" sz="2000" dirty="0" smtClean="0"/>
              <a:t>, the </a:t>
            </a:r>
            <a:r>
              <a:rPr lang="en-US" sz="2000" dirty="0"/>
              <a:t>most likely value was 7.7%, and the maximum </a:t>
            </a:r>
            <a:r>
              <a:rPr lang="en-US" sz="2000" dirty="0" smtClean="0"/>
              <a:t>value was </a:t>
            </a:r>
            <a:r>
              <a:rPr lang="en-US" sz="2000" dirty="0"/>
              <a:t>10.0</a:t>
            </a:r>
            <a:r>
              <a:rPr lang="en-US" sz="2000" dirty="0" smtClean="0"/>
              <a:t>%</a:t>
            </a:r>
            <a:r>
              <a:rPr lang="en-US" sz="2000" dirty="0"/>
              <a:t> </a:t>
            </a:r>
            <a:r>
              <a:rPr lang="en-US" sz="2000" dirty="0" smtClean="0"/>
              <a:t>(a triangular distribution).</a:t>
            </a:r>
          </a:p>
          <a:p>
            <a:pPr marL="574675" lvl="1" indent="-182563"/>
            <a:r>
              <a:rPr lang="en-US" sz="1600" dirty="0" smtClean="0"/>
              <a:t>A </a:t>
            </a:r>
            <a:r>
              <a:rPr lang="en-US" sz="1600" dirty="0"/>
              <a:t>portion of 500 samples that were </a:t>
            </a:r>
            <a:r>
              <a:rPr lang="en-US" sz="1600" dirty="0" smtClean="0"/>
              <a:t>generated using </a:t>
            </a:r>
            <a:r>
              <a:rPr lang="en-US" sz="1600" dirty="0"/>
              <a:t>the function </a:t>
            </a:r>
            <a:r>
              <a:rPr lang="en-US" sz="1600" dirty="0" smtClean="0"/>
              <a:t>	  </a:t>
            </a:r>
            <a:r>
              <a:rPr lang="en-US" sz="1600" dirty="0" err="1" smtClean="0"/>
              <a:t>PsiTriangular</a:t>
            </a:r>
            <a:r>
              <a:rPr lang="en-US" sz="1600" dirty="0"/>
              <a:t>(5%, 7.7%, 10%</a:t>
            </a:r>
            <a:r>
              <a:rPr lang="en-US" sz="1600" dirty="0" smtClean="0"/>
              <a:t>):</a:t>
            </a:r>
            <a:endParaRPr lang="en-US" sz="16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04800" y="274638"/>
            <a:ext cx="85344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2800" dirty="0" smtClean="0">
                <a:ea typeface="+mj-ea"/>
                <a:cs typeface="+mj-cs"/>
              </a:rPr>
              <a:t>Example 5.39: Using </a:t>
            </a:r>
            <a:r>
              <a:rPr lang="en-US" sz="2800" i="1" dirty="0" smtClean="0">
                <a:ea typeface="+mj-ea"/>
                <a:cs typeface="+mj-cs"/>
              </a:rPr>
              <a:t>Analytic Solver Platform </a:t>
            </a:r>
            <a:r>
              <a:rPr lang="en-US" sz="2800" dirty="0" smtClean="0">
                <a:ea typeface="+mj-ea"/>
                <a:cs typeface="+mj-cs"/>
              </a:rPr>
              <a:t>Distribution Functions</a:t>
            </a:r>
            <a:endParaRPr lang="en-US" sz="2800" dirty="0">
              <a:ea typeface="+mj-ea"/>
              <a:cs typeface="+mj-cs"/>
            </a:endParaRPr>
          </a:p>
        </p:txBody>
      </p:sp>
      <p:pic>
        <p:nvPicPr>
          <p:cNvPr id="4" name="Picture 3" descr="BA2-Figure-5.31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15816" y="3645024"/>
            <a:ext cx="4464496" cy="27434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Using sample data may </a:t>
            </a:r>
            <a:r>
              <a:rPr lang="en-US" sz="2400" dirty="0"/>
              <a:t>limit our ability to predict uncertain events that may occur </a:t>
            </a:r>
            <a:r>
              <a:rPr lang="en-US" sz="2400" dirty="0" smtClean="0"/>
              <a:t>because potential </a:t>
            </a:r>
            <a:r>
              <a:rPr lang="en-US" sz="2400" dirty="0"/>
              <a:t>values </a:t>
            </a:r>
            <a:r>
              <a:rPr lang="en-US" sz="2400" dirty="0" smtClean="0"/>
              <a:t>outside </a:t>
            </a:r>
            <a:r>
              <a:rPr lang="en-US" sz="2400" dirty="0"/>
              <a:t>the range of the sample data are not included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A better approach </a:t>
            </a:r>
            <a:r>
              <a:rPr lang="en-US" sz="2400" dirty="0"/>
              <a:t>is to identify the underlying probability distribution from which sample </a:t>
            </a:r>
            <a:r>
              <a:rPr lang="en-US" sz="2400" dirty="0" smtClean="0"/>
              <a:t>data come </a:t>
            </a:r>
            <a:r>
              <a:rPr lang="en-US" sz="2400" dirty="0"/>
              <a:t>by “fitting” a theoretical distribution to the data and verifying the goodness of </a:t>
            </a:r>
            <a:r>
              <a:rPr lang="en-US" sz="2400" dirty="0" smtClean="0"/>
              <a:t>fit statistically.</a:t>
            </a:r>
          </a:p>
          <a:p>
            <a:pPr lvl="1"/>
            <a:r>
              <a:rPr lang="en-US" sz="2000" dirty="0" smtClean="0"/>
              <a:t>Examine a histogram for clues about the distribution’s shape</a:t>
            </a:r>
          </a:p>
          <a:p>
            <a:pPr lvl="1"/>
            <a:r>
              <a:rPr lang="en-US" sz="2000" dirty="0" smtClean="0"/>
              <a:t>Look at summary statistics such as the </a:t>
            </a:r>
            <a:r>
              <a:rPr lang="en-US" sz="2000" dirty="0"/>
              <a:t>mean, median, standard deviation, </a:t>
            </a:r>
            <a:r>
              <a:rPr lang="en-US" sz="2000" dirty="0" smtClean="0"/>
              <a:t>coefficient </a:t>
            </a:r>
            <a:r>
              <a:rPr lang="en-US" sz="2000" dirty="0"/>
              <a:t>of </a:t>
            </a:r>
            <a:r>
              <a:rPr lang="en-US" sz="2000" dirty="0" smtClean="0"/>
              <a:t>variation, and </a:t>
            </a:r>
            <a:r>
              <a:rPr lang="en-US" sz="2000" dirty="0" err="1" smtClean="0"/>
              <a:t>skewness</a:t>
            </a:r>
            <a:endParaRPr lang="en-US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Data Modeling and Distribution Fitting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846889209"/>
      </p:ext>
    </p:extLst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Content Placeholder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4226471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Sample </a:t>
            </a:r>
            <a:r>
              <a:rPr lang="en-US" sz="2400" dirty="0"/>
              <a:t>data on passenger demand for 25 </a:t>
            </a:r>
            <a:r>
              <a:rPr lang="en-US" sz="2400" dirty="0" smtClean="0"/>
              <a:t>flights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lvl="1"/>
            <a:r>
              <a:rPr lang="en-US" sz="2000" dirty="0"/>
              <a:t>The histogram shows a </a:t>
            </a:r>
            <a:r>
              <a:rPr lang="en-US" sz="2000" dirty="0" smtClean="0"/>
              <a:t>relatively symmetric </a:t>
            </a:r>
            <a:r>
              <a:rPr lang="en-US" sz="2000" dirty="0"/>
              <a:t>distribution. The mean, median, and </a:t>
            </a:r>
            <a:r>
              <a:rPr lang="en-US" sz="2000" dirty="0" smtClean="0"/>
              <a:t>mode are </a:t>
            </a:r>
            <a:r>
              <a:rPr lang="en-US" sz="2000" dirty="0"/>
              <a:t>all similar, although there is </a:t>
            </a:r>
            <a:r>
              <a:rPr lang="en-US" sz="2000" dirty="0" smtClean="0"/>
              <a:t>moderate </a:t>
            </a:r>
            <a:r>
              <a:rPr lang="en-US" sz="2000" dirty="0" err="1" smtClean="0"/>
              <a:t>skewness</a:t>
            </a:r>
            <a:r>
              <a:rPr lang="en-US" sz="2000" dirty="0" smtClean="0"/>
              <a:t>.  A normal distribution is not unreasonable.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5.40: Analyzing Airline Passenger Data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3" name="Picture 2" descr="BA2-Figure-5.32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1844824"/>
            <a:ext cx="5940152" cy="322407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Content Placeholder 1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435574"/>
          </a:xfrm>
        </p:spPr>
        <p:txBody>
          <a:bodyPr/>
          <a:lstStyle/>
          <a:p>
            <a:pPr eaLnBrk="1" hangingPunct="1"/>
            <a:r>
              <a:rPr lang="en-US" sz="2400" dirty="0" smtClean="0"/>
              <a:t>Sample </a:t>
            </a:r>
            <a:r>
              <a:rPr lang="en-US" sz="2400" dirty="0"/>
              <a:t>data on service times for 812 passengers at an airport’s ticketing </a:t>
            </a:r>
            <a:r>
              <a:rPr lang="en-US" sz="2400" dirty="0" smtClean="0"/>
              <a:t>counter</a:t>
            </a:r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 smtClean="0"/>
          </a:p>
          <a:p>
            <a:pPr eaLnBrk="1" hangingPunct="1"/>
            <a:endParaRPr lang="en-US" sz="2400" dirty="0"/>
          </a:p>
          <a:p>
            <a:pPr lvl="1"/>
            <a:r>
              <a:rPr lang="en-US" sz="2000" dirty="0"/>
              <a:t>It </a:t>
            </a:r>
            <a:r>
              <a:rPr lang="en-US" sz="2000" dirty="0" smtClean="0"/>
              <a:t>is not </a:t>
            </a:r>
            <a:r>
              <a:rPr lang="en-US" sz="2000" dirty="0"/>
              <a:t>clear what the distribution might be. It does not </a:t>
            </a:r>
            <a:r>
              <a:rPr lang="en-US" sz="2000" dirty="0" smtClean="0"/>
              <a:t>appear to </a:t>
            </a:r>
            <a:r>
              <a:rPr lang="en-US" sz="2000" dirty="0"/>
              <a:t>be exponential, but it might be lognormal or </a:t>
            </a:r>
            <a:r>
              <a:rPr lang="en-US" sz="2000" dirty="0" smtClean="0"/>
              <a:t>another distribution.</a:t>
            </a:r>
            <a:endParaRPr lang="en-US" sz="20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5.41: Analyzing Airport Service Times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2" name="Picture 1" descr="BA2-Figure-5.33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403648" y="2276872"/>
            <a:ext cx="6948264" cy="27207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 better </a:t>
            </a:r>
            <a:r>
              <a:rPr lang="en-US" sz="2400" dirty="0"/>
              <a:t>approach </a:t>
            </a:r>
            <a:r>
              <a:rPr lang="en-US" sz="2400" dirty="0" smtClean="0"/>
              <a:t>that simply visually examining a histogram and summary statistics is </a:t>
            </a:r>
            <a:r>
              <a:rPr lang="en-US" sz="2400" dirty="0"/>
              <a:t>to analytically fit the data to </a:t>
            </a:r>
            <a:r>
              <a:rPr lang="en-US" sz="2400" dirty="0" smtClean="0"/>
              <a:t>the best </a:t>
            </a:r>
            <a:r>
              <a:rPr lang="en-US" sz="2400" dirty="0"/>
              <a:t>type of probability distribution</a:t>
            </a:r>
            <a:r>
              <a:rPr lang="en-US" sz="2400" dirty="0" smtClean="0"/>
              <a:t>.</a:t>
            </a:r>
          </a:p>
          <a:p>
            <a:pPr eaLnBrk="1" hangingPunct="1"/>
            <a:r>
              <a:rPr lang="en-US" sz="2400" dirty="0" smtClean="0"/>
              <a:t>Three statistics measure goodness of fit:</a:t>
            </a:r>
          </a:p>
          <a:p>
            <a:pPr lvl="1" eaLnBrk="1" hangingPunct="1"/>
            <a:r>
              <a:rPr lang="en-US" sz="2000" dirty="0" smtClean="0"/>
              <a:t>Chi-square (need at least 50 data points)</a:t>
            </a:r>
          </a:p>
          <a:p>
            <a:pPr lvl="1" eaLnBrk="1" hangingPunct="1"/>
            <a:r>
              <a:rPr lang="en-US" sz="2000" dirty="0" smtClean="0"/>
              <a:t>Kolmogorov-Smirnov (works well for small samples)</a:t>
            </a:r>
          </a:p>
          <a:p>
            <a:pPr lvl="1"/>
            <a:r>
              <a:rPr lang="en-US" sz="2000" dirty="0"/>
              <a:t>Anderson-Darling (puts more weight on the differences between the tails of the </a:t>
            </a:r>
            <a:r>
              <a:rPr lang="en-US" sz="2000" dirty="0" smtClean="0"/>
              <a:t>distributions)</a:t>
            </a:r>
          </a:p>
          <a:p>
            <a:r>
              <a:rPr lang="en-US" sz="2400" i="1" dirty="0" smtClean="0"/>
              <a:t>Analytic Solver Platform </a:t>
            </a:r>
            <a:r>
              <a:rPr lang="en-US" sz="2400" dirty="0" smtClean="0"/>
              <a:t>has the capability of fitting a probability distribution to data.</a:t>
            </a:r>
            <a:endParaRPr lang="en-US" sz="2400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Goodness of Fit</a:t>
            </a:r>
            <a:endParaRPr lang="en-US" sz="3200" dirty="0"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268763"/>
          </a:xfrm>
        </p:spPr>
        <p:txBody>
          <a:bodyPr>
            <a:normAutofit/>
          </a:bodyPr>
          <a:lstStyle/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1. Highlight the data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 smtClean="0">
                <a:ea typeface="+mn-ea"/>
                <a:cs typeface="+mn-cs"/>
              </a:rPr>
              <a:t>        Analytic Solver Platform &gt;       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i="1" dirty="0">
                <a:ea typeface="+mn-ea"/>
                <a:cs typeface="+mn-cs"/>
              </a:rPr>
              <a:t> </a:t>
            </a:r>
            <a:r>
              <a:rPr lang="en-US" sz="2400" i="1" dirty="0" smtClean="0">
                <a:ea typeface="+mn-ea"/>
                <a:cs typeface="+mn-cs"/>
              </a:rPr>
              <a:t>       Tools &gt; Fit</a:t>
            </a:r>
          </a:p>
          <a:p>
            <a:pPr marL="109728" indent="0" eaLnBrk="1" fontAlgn="auto" hangingPunct="1"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 smtClean="0">
                <a:ea typeface="+mn-ea"/>
                <a:cs typeface="+mn-cs"/>
              </a:rPr>
              <a:t>2. </a:t>
            </a:r>
            <a:r>
              <a:rPr lang="en-US" sz="2400" i="1" dirty="0" smtClean="0">
                <a:ea typeface="+mn-ea"/>
                <a:cs typeface="+mn-cs"/>
              </a:rPr>
              <a:t>Fit Options </a:t>
            </a:r>
            <a:r>
              <a:rPr lang="en-US" sz="2400" dirty="0" smtClean="0">
                <a:ea typeface="+mn-ea"/>
                <a:cs typeface="+mn-cs"/>
              </a:rPr>
              <a:t>dialog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 </a:t>
            </a: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i="1" dirty="0" smtClean="0">
                <a:ea typeface="+mn-ea"/>
                <a:cs typeface="+mn-cs"/>
              </a:rPr>
              <a:t>Type</a:t>
            </a:r>
            <a:r>
              <a:rPr lang="en-US" sz="2400" dirty="0" smtClean="0">
                <a:ea typeface="+mn-ea"/>
                <a:cs typeface="+mn-cs"/>
              </a:rPr>
              <a:t>: Continuous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 </a:t>
            </a:r>
            <a:r>
              <a:rPr lang="en-US" sz="2400" i="1" dirty="0" smtClean="0">
                <a:ea typeface="+mn-ea"/>
                <a:cs typeface="+mn-cs"/>
              </a:rPr>
              <a:t> Test</a:t>
            </a:r>
            <a:r>
              <a:rPr lang="en-US" sz="2400" dirty="0" smtClean="0">
                <a:ea typeface="+mn-ea"/>
                <a:cs typeface="+mn-cs"/>
              </a:rPr>
              <a:t>: </a:t>
            </a:r>
            <a:r>
              <a:rPr lang="en-US" sz="2400" dirty="0" err="1" smtClean="0">
                <a:ea typeface="+mn-ea"/>
                <a:cs typeface="+mn-cs"/>
              </a:rPr>
              <a:t>Kolmorgov</a:t>
            </a:r>
            <a:r>
              <a:rPr lang="en-US" sz="2400" dirty="0" smtClean="0">
                <a:ea typeface="+mn-ea"/>
                <a:cs typeface="+mn-cs"/>
              </a:rPr>
              <a:t>-Smirnov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r>
              <a:rPr lang="en-US" sz="2400" dirty="0">
                <a:ea typeface="+mn-ea"/>
                <a:cs typeface="+mn-cs"/>
              </a:rPr>
              <a:t> </a:t>
            </a:r>
            <a:r>
              <a:rPr lang="en-US" sz="2400" dirty="0" smtClean="0">
                <a:ea typeface="+mn-ea"/>
                <a:cs typeface="+mn-cs"/>
              </a:rPr>
              <a:t>    Click </a:t>
            </a:r>
            <a:r>
              <a:rPr lang="en-US" sz="2400" i="1" dirty="0" smtClean="0">
                <a:ea typeface="+mn-ea"/>
                <a:cs typeface="+mn-cs"/>
              </a:rPr>
              <a:t>Fit</a:t>
            </a:r>
            <a:r>
              <a:rPr lang="en-US" sz="2400" dirty="0" smtClean="0">
                <a:ea typeface="+mn-ea"/>
                <a:cs typeface="+mn-cs"/>
              </a:rPr>
              <a:t> button</a:t>
            </a:r>
          </a:p>
          <a:p>
            <a:pPr marL="109728" indent="0" eaLnBrk="1" fontAlgn="auto" hangingPunct="1">
              <a:spcBef>
                <a:spcPts val="0"/>
              </a:spcBef>
              <a:spcAft>
                <a:spcPts val="0"/>
              </a:spcAft>
              <a:buFont typeface="Wingdings 3"/>
              <a:buNone/>
              <a:defRPr/>
            </a:pPr>
            <a:endParaRPr lang="en-US" sz="2400" dirty="0">
              <a:ea typeface="+mn-ea"/>
              <a:cs typeface="+mn-cs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a typeface="+mj-ea"/>
                <a:cs typeface="+mj-cs"/>
              </a:rPr>
              <a:t>Example 5.42: Fitting a Distribution to Airport Service Times</a:t>
            </a:r>
            <a:endParaRPr lang="en-US" sz="3200" dirty="0">
              <a:ea typeface="+mj-ea"/>
              <a:cs typeface="+mj-cs"/>
            </a:endParaRPr>
          </a:p>
        </p:txBody>
      </p:sp>
      <p:pic>
        <p:nvPicPr>
          <p:cNvPr id="4" name="Picture 3" descr="BA2-Figure-5.34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76056" y="1484784"/>
            <a:ext cx="3759200" cy="3924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best-</a:t>
            </a:r>
            <a:r>
              <a:rPr lang="en-US" dirty="0" smtClean="0"/>
              <a:t>fitting distribution </a:t>
            </a:r>
            <a:r>
              <a:rPr lang="en-US" dirty="0"/>
              <a:t>is called an </a:t>
            </a:r>
            <a:r>
              <a:rPr lang="en-US" dirty="0" err="1"/>
              <a:t>Erlang</a:t>
            </a:r>
            <a:r>
              <a:rPr lang="en-US" dirty="0"/>
              <a:t> distribution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 5.42 Continued</a:t>
            </a:r>
            <a:endParaRPr lang="en-US" dirty="0"/>
          </a:p>
        </p:txBody>
      </p:sp>
      <p:pic>
        <p:nvPicPr>
          <p:cNvPr id="7" name="Picture 6" descr="BA2-Figure-5.35-cop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9592" y="2420888"/>
            <a:ext cx="7632848" cy="36633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5201789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6609</TotalTime>
  <Words>5297</Words>
  <Application>Microsoft Macintosh PowerPoint</Application>
  <PresentationFormat>On-screen Show (4:3)</PresentationFormat>
  <Paragraphs>532</Paragraphs>
  <Slides>98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98</vt:i4>
      </vt:variant>
    </vt:vector>
  </HeadingPairs>
  <TitlesOfParts>
    <vt:vector size="99" baseType="lpstr">
      <vt:lpstr>Concourse</vt:lpstr>
      <vt:lpstr>Chapter 5 Probability Distributions and Data Modeling</vt:lpstr>
      <vt:lpstr>Basic Concepts of Probability</vt:lpstr>
      <vt:lpstr>Definitions of Probability</vt:lpstr>
      <vt:lpstr>Example 5.1 Classical Definition of Probability</vt:lpstr>
      <vt:lpstr>Example 5.2: Relative Frequency Definition of Probability</vt:lpstr>
      <vt:lpstr>Probability Rules and Formulas</vt:lpstr>
      <vt:lpstr>Probabilities Associated with Events</vt:lpstr>
      <vt:lpstr>Example 5.3: Computing the Probability of an Event</vt:lpstr>
      <vt:lpstr>Complement of an Event</vt:lpstr>
      <vt:lpstr>Example 5.4: Computing the Probability of the Complement of an Event</vt:lpstr>
      <vt:lpstr>Union of Events</vt:lpstr>
      <vt:lpstr>Example 5.5: Computing the Probability of Mutually Exclusive Events</vt:lpstr>
      <vt:lpstr>Non-Mutually Exclusive Events</vt:lpstr>
      <vt:lpstr>Example 5.6: Computing the Probability of Non-Mutually Exclusive Events</vt:lpstr>
      <vt:lpstr>Joint and Marginal Probability</vt:lpstr>
      <vt:lpstr>Application of Joint and Marginal Probability</vt:lpstr>
      <vt:lpstr>Example 5.7: Applying Probability Rules to Joint Events</vt:lpstr>
      <vt:lpstr>Example 5.7: Continued</vt:lpstr>
      <vt:lpstr>Joint/Marginal Probability Rule</vt:lpstr>
      <vt:lpstr>Example 5.7 Continued</vt:lpstr>
      <vt:lpstr>Conditional Probability</vt:lpstr>
      <vt:lpstr>Example 5.8 Computing a Conditional Probability in a Cross-Tabulation</vt:lpstr>
      <vt:lpstr>Example 5.9: Conditional Probability in Marketing</vt:lpstr>
      <vt:lpstr>Conditional Probability Formula</vt:lpstr>
      <vt:lpstr>Example 5.10: Using the Conditional Probability Formula</vt:lpstr>
      <vt:lpstr>Variations of the Conditional Probability Formula </vt:lpstr>
      <vt:lpstr>Extension of the Multiplication Law</vt:lpstr>
      <vt:lpstr>Example 5.11: Using the Multiplication Law of Probability</vt:lpstr>
      <vt:lpstr>Independent Events</vt:lpstr>
      <vt:lpstr>Example 5.12: Determining if Two Events are Independent </vt:lpstr>
      <vt:lpstr>Multiplication Law for Independent Events</vt:lpstr>
      <vt:lpstr>Example 5.13: Using the Multiplication Law for Independent Events</vt:lpstr>
      <vt:lpstr>Random Variables</vt:lpstr>
      <vt:lpstr>Example 5.14: Discrete and Continuous Random Variables</vt:lpstr>
      <vt:lpstr>Probability Distributions</vt:lpstr>
      <vt:lpstr>Example 5.14 Probability Distribution of Dice Rolls</vt:lpstr>
      <vt:lpstr>Empirical Probability Distributions</vt:lpstr>
      <vt:lpstr>Empirical Probability Distribution Example</vt:lpstr>
      <vt:lpstr>Subjective Probability Distributions </vt:lpstr>
      <vt:lpstr>Example 5.16: A Subjective Probability Distribution</vt:lpstr>
      <vt:lpstr>Discrete Probability Distributions</vt:lpstr>
      <vt:lpstr>Example 5.17: Probability Mass Function for Rolling Two Dice</vt:lpstr>
      <vt:lpstr>Cumulative Distribution Function</vt:lpstr>
      <vt:lpstr>Example 5.18: Using the Cumulative Distribution Function</vt:lpstr>
      <vt:lpstr>Expected Value of a Discrete Random Variable</vt:lpstr>
      <vt:lpstr>Example 5.19: Computing the Expected Value</vt:lpstr>
      <vt:lpstr>Example 5.20: Expected Value on Television</vt:lpstr>
      <vt:lpstr>Expected Value and Decision Making</vt:lpstr>
      <vt:lpstr>Example 5.21: Expected Value of a Charitable Raffle</vt:lpstr>
      <vt:lpstr>Example 5.22: Airline Revenue Management</vt:lpstr>
      <vt:lpstr>Variance of a Discrete Random Variable</vt:lpstr>
      <vt:lpstr>Example 5.23: Computing the Variance of a Random Variable</vt:lpstr>
      <vt:lpstr>Bernoulli Distribution</vt:lpstr>
      <vt:lpstr>Example 24: Using the Bernoulli Distribution</vt:lpstr>
      <vt:lpstr>Binomial Distribution</vt:lpstr>
      <vt:lpstr>Example 5.25: Computing Binomial Probabilities</vt:lpstr>
      <vt:lpstr>Example 5.26: Using Excel’s Binomial Distribution Function</vt:lpstr>
      <vt:lpstr>Shapes and Skewness of the Binomial Distribution</vt:lpstr>
      <vt:lpstr>Poisson Distribution</vt:lpstr>
      <vt:lpstr>Example 5.27: Computing Poisson Probabilities</vt:lpstr>
      <vt:lpstr>Example 5.28: Using Excel’s Poisson Distribution Function</vt:lpstr>
      <vt:lpstr>Continuous Probability Distributions</vt:lpstr>
      <vt:lpstr>Continuous Probability Distributions</vt:lpstr>
      <vt:lpstr>Uniform Distribution</vt:lpstr>
      <vt:lpstr>Example 5.29: Computing Uniform Probabilities</vt:lpstr>
      <vt:lpstr>Discrete Uniform Distribution</vt:lpstr>
      <vt:lpstr>Normal Distribution</vt:lpstr>
      <vt:lpstr>Computing Normal Probabilities</vt:lpstr>
      <vt:lpstr>Example 5.30 Using the NORM.DIST Function to Compute Normal Probabilities</vt:lpstr>
      <vt:lpstr>Example 5.30: Question 1</vt:lpstr>
      <vt:lpstr>Example 5.30: Question 2</vt:lpstr>
      <vt:lpstr>Example 5.30: Question 3</vt:lpstr>
      <vt:lpstr>The NORM.INV Function</vt:lpstr>
      <vt:lpstr>Example 5.31: Using the NORM.INV Function</vt:lpstr>
      <vt:lpstr>Standard Normal Distribution </vt:lpstr>
      <vt:lpstr>Example 5.32: Computing Probabilities with the Standard Normal Distribution</vt:lpstr>
      <vt:lpstr>Using Standard Normal Distribution Tables</vt:lpstr>
      <vt:lpstr>Example 5.33: Computing Probabilities with Standard Normal Tables</vt:lpstr>
      <vt:lpstr>Exponential Distribution</vt:lpstr>
      <vt:lpstr>Example 5.34: Using the Exponential Distribution</vt:lpstr>
      <vt:lpstr>Other Useful Distributions</vt:lpstr>
      <vt:lpstr>Random Sampling from Probability Distributions</vt:lpstr>
      <vt:lpstr>Example 5.35: Sampling from the Distribution of Dice Outcomes</vt:lpstr>
      <vt:lpstr>Example 5.36: Using the VLOOKUP Function</vt:lpstr>
      <vt:lpstr>Sampling from Common Probability Distributions</vt:lpstr>
      <vt:lpstr>Example 5.37: Using Excel’s Random Number Generation Tool</vt:lpstr>
      <vt:lpstr>Example 5.37 Results</vt:lpstr>
      <vt:lpstr>Using Excel Functions to Generate Random Variates</vt:lpstr>
      <vt:lpstr>Example 5.38: A Sampling Experiment for Evaluating Capital Budgeting Projects</vt:lpstr>
      <vt:lpstr>Example 5.38 Continued</vt:lpstr>
      <vt:lpstr>Analytic Solver Platform Distribution Functions</vt:lpstr>
      <vt:lpstr>Example 5.39: Using Analytic Solver Platform Distribution Functions</vt:lpstr>
      <vt:lpstr>Data Modeling and Distribution Fitting</vt:lpstr>
      <vt:lpstr>Example 5.40: Analyzing Airline Passenger Data</vt:lpstr>
      <vt:lpstr>Example 5.41: Analyzing Airport Service Times</vt:lpstr>
      <vt:lpstr>Goodness of Fit</vt:lpstr>
      <vt:lpstr>Example 5.42: Fitting a Distribution to Airport Service Times</vt:lpstr>
      <vt:lpstr>Example 5.42 Continued</vt:lpstr>
    </vt:vector>
  </TitlesOfParts>
  <Company>University of South Carolina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 Introduction to Business Analytics</dc:title>
  <dc:creator>Joan Donohue</dc:creator>
  <cp:lastModifiedBy>Binod</cp:lastModifiedBy>
  <cp:revision>277</cp:revision>
  <cp:lastPrinted>2012-01-26T23:48:28Z</cp:lastPrinted>
  <dcterms:created xsi:type="dcterms:W3CDTF">2011-11-27T17:51:45Z</dcterms:created>
  <dcterms:modified xsi:type="dcterms:W3CDTF">2016-02-03T11:57:38Z</dcterms:modified>
</cp:coreProperties>
</file>