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865" r:id="rId2"/>
  </p:sldMasterIdLst>
  <p:notesMasterIdLst>
    <p:notesMasterId r:id="rId66"/>
  </p:notesMasterIdLst>
  <p:sldIdLst>
    <p:sldId id="406" r:id="rId3"/>
    <p:sldId id="379" r:id="rId4"/>
    <p:sldId id="384" r:id="rId5"/>
    <p:sldId id="314" r:id="rId6"/>
    <p:sldId id="316" r:id="rId7"/>
    <p:sldId id="385" r:id="rId8"/>
    <p:sldId id="319" r:id="rId9"/>
    <p:sldId id="386" r:id="rId10"/>
    <p:sldId id="320" r:id="rId11"/>
    <p:sldId id="387" r:id="rId12"/>
    <p:sldId id="321" r:id="rId13"/>
    <p:sldId id="322" r:id="rId14"/>
    <p:sldId id="353" r:id="rId15"/>
    <p:sldId id="325" r:id="rId16"/>
    <p:sldId id="388" r:id="rId17"/>
    <p:sldId id="326" r:id="rId18"/>
    <p:sldId id="389" r:id="rId19"/>
    <p:sldId id="327" r:id="rId20"/>
    <p:sldId id="328" r:id="rId21"/>
    <p:sldId id="368" r:id="rId22"/>
    <p:sldId id="390" r:id="rId23"/>
    <p:sldId id="391" r:id="rId24"/>
    <p:sldId id="330" r:id="rId25"/>
    <p:sldId id="332" r:id="rId26"/>
    <p:sldId id="392" r:id="rId27"/>
    <p:sldId id="333" r:id="rId28"/>
    <p:sldId id="372" r:id="rId29"/>
    <p:sldId id="393" r:id="rId30"/>
    <p:sldId id="394" r:id="rId31"/>
    <p:sldId id="334" r:id="rId32"/>
    <p:sldId id="335" r:id="rId33"/>
    <p:sldId id="373" r:id="rId34"/>
    <p:sldId id="395" r:id="rId35"/>
    <p:sldId id="336" r:id="rId36"/>
    <p:sldId id="337" r:id="rId37"/>
    <p:sldId id="397" r:id="rId38"/>
    <p:sldId id="396" r:id="rId39"/>
    <p:sldId id="339" r:id="rId40"/>
    <p:sldId id="357" r:id="rId41"/>
    <p:sldId id="356" r:id="rId42"/>
    <p:sldId id="366" r:id="rId43"/>
    <p:sldId id="398" r:id="rId44"/>
    <p:sldId id="340" r:id="rId45"/>
    <p:sldId id="341" r:id="rId46"/>
    <p:sldId id="399" r:id="rId47"/>
    <p:sldId id="342" r:id="rId48"/>
    <p:sldId id="359" r:id="rId49"/>
    <p:sldId id="400" r:id="rId50"/>
    <p:sldId id="401" r:id="rId51"/>
    <p:sldId id="343" r:id="rId52"/>
    <p:sldId id="402" r:id="rId53"/>
    <p:sldId id="347" r:id="rId54"/>
    <p:sldId id="346" r:id="rId55"/>
    <p:sldId id="403" r:id="rId56"/>
    <p:sldId id="361" r:id="rId57"/>
    <p:sldId id="407" r:id="rId58"/>
    <p:sldId id="377" r:id="rId59"/>
    <p:sldId id="408" r:id="rId60"/>
    <p:sldId id="349" r:id="rId61"/>
    <p:sldId id="378" r:id="rId62"/>
    <p:sldId id="404" r:id="rId63"/>
    <p:sldId id="405" r:id="rId64"/>
    <p:sldId id="350" r:id="rId6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D437900-FF1E-4099-82D1-D6AB3C880F3A}" type="datetimeFigureOut">
              <a:rPr lang="en-US"/>
              <a:pPr>
                <a:defRPr/>
              </a:pPr>
              <a:t>2/3/2016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0497CA7-0C53-4021-80E3-77ECF6B815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4737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2F574C-18E0-498F-ABED-BE64C2EEA491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8E2992A6-ED87-43C1-8EEA-63B0B8EDC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D1DA6-302D-4413-AC4A-62FB64504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A868F-524C-4212-A790-301306E50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Footer Placeholder 1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12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E286F2B5-AA71-4640-A5A0-84BC37578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953000" y="6408738"/>
            <a:ext cx="2590800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05800" y="6408738"/>
            <a:ext cx="7080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714DD1E9-F1FB-4AA9-9C3C-0E8148B63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8930F045-9AC9-4FCA-B351-49CFCD3B4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E759750E-C89C-4684-A8AE-A58B8F24D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384FF05E-422A-41D9-A167-B401D7C40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31E37EC9-01E6-435A-A21D-C3B9B390D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2F11BC99-10FB-40EE-99D8-757FD0796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76201AB6-7E36-4FE0-B24A-464936311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182066F4-46E9-42C6-A522-47E395AF0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379913" y="6408738"/>
            <a:ext cx="3163887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84C2F511-940E-4B46-9B99-2A498AE23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52275FD8-5798-41A0-BFDD-311B189D4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2231E771-6C5B-434F-88B6-613B1DA45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63E59D68-0317-4508-A1FB-E67E5D0D7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9430387E-89DD-4765-99CC-D7D523A45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66E62-C145-4606-9F24-4A386096E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4C4FC-282F-4377-A203-21EBE9AAE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473AC-C689-4440-8707-DDD1CF3AE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0DC189E3-E41E-4B0C-8F55-1B17650CC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6F4F9-7A14-45E6-AA82-FCB9F68E2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FFA0D-48C3-46A8-8A9E-183563B68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7439E89C-729E-4575-8F04-DB88BD0E9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6" r:id="rId2"/>
    <p:sldLayoutId id="2147483885" r:id="rId3"/>
    <p:sldLayoutId id="2147483889" r:id="rId4"/>
    <p:sldLayoutId id="2147483890" r:id="rId5"/>
    <p:sldLayoutId id="2147483891" r:id="rId6"/>
    <p:sldLayoutId id="2147483884" r:id="rId7"/>
    <p:sldLayoutId id="2147483892" r:id="rId8"/>
    <p:sldLayoutId id="2147483893" r:id="rId9"/>
    <p:sldLayoutId id="2147483894" r:id="rId10"/>
    <p:sldLayoutId id="21474838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72" charset="-128"/>
          <a:cs typeface="ＭＳ Ｐゴシック" pitchFamily="-72" charset="-128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-72" charset="0"/>
        <a:buChar char="•"/>
        <a:defRPr sz="32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-72" charset="0"/>
        <a:buChar char="–"/>
        <a:defRPr sz="28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-72" charset="0"/>
        <a:buChar char="•"/>
        <a:defRPr sz="24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-72" charset="0"/>
        <a:buChar char="–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-72" charset="0"/>
        <a:buChar char="»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32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3087687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382000" y="6408738"/>
            <a:ext cx="631825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4-</a:t>
            </a:r>
            <a:fld id="{C2BF13DD-BE74-4D59-88F6-D13A81683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888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ＭＳ Ｐゴシック" pitchFamily="-72" charset="-128"/>
          <a:cs typeface="ＭＳ Ｐゴシック" pitchFamily="-72" charset="-128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-72" charset="2"/>
        <a:buChar char=""/>
        <a:defRPr sz="27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-72" charset="0"/>
        <a:buChar char="◦"/>
        <a:defRPr sz="23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-72" charset="2"/>
        <a:buChar char=""/>
        <a:defRPr sz="21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-72" charset="2"/>
        <a:buChar char=""/>
        <a:defRPr sz="19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-72" charset="2"/>
        <a:buChar char=""/>
        <a:defRPr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410944" cy="2218258"/>
          </a:xfrm>
        </p:spPr>
        <p:txBody>
          <a:bodyPr>
            <a:normAutofit/>
          </a:bodyPr>
          <a:lstStyle/>
          <a:p>
            <a:r>
              <a:rPr lang="en-US" dirty="0" smtClean="0"/>
              <a:t>Chapter 4</a:t>
            </a:r>
            <a:br>
              <a:rPr lang="en-US" dirty="0" smtClean="0"/>
            </a:br>
            <a:r>
              <a:rPr lang="en-US" dirty="0" smtClean="0"/>
              <a:t>Descriptive Statistical Measures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2564904"/>
            <a:ext cx="5472608" cy="3816424"/>
          </a:xfrm>
          <a:prstGeom prst="rect">
            <a:avLst/>
          </a:prstGeom>
        </p:spPr>
      </p:pic>
      <p:pic>
        <p:nvPicPr>
          <p:cNvPr id="6" name="Picture 5" descr="Cover Graphi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506" y="116632"/>
            <a:ext cx="1754491" cy="223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373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midrange</a:t>
            </a:r>
            <a:r>
              <a:rPr lang="en-US" dirty="0" smtClean="0"/>
              <a:t> is the</a:t>
            </a:r>
            <a:r>
              <a:rPr lang="en-US" dirty="0"/>
              <a:t> </a:t>
            </a:r>
            <a:r>
              <a:rPr lang="en-US" dirty="0" smtClean="0"/>
              <a:t>average </a:t>
            </a:r>
            <a:r>
              <a:rPr lang="en-US" dirty="0"/>
              <a:t>of the greatest and least values in the data set</a:t>
            </a:r>
            <a:r>
              <a:rPr lang="en-US" dirty="0" smtClean="0"/>
              <a:t>.</a:t>
            </a:r>
          </a:p>
          <a:p>
            <a:r>
              <a:rPr lang="en-US" dirty="0" smtClean="0"/>
              <a:t>Caution </a:t>
            </a:r>
            <a:r>
              <a:rPr lang="en-US" dirty="0"/>
              <a:t>must be exercised when using the midrange because extreme values </a:t>
            </a:r>
            <a:r>
              <a:rPr lang="en-US" dirty="0" smtClean="0"/>
              <a:t>easily distort </a:t>
            </a:r>
            <a:r>
              <a:rPr lang="en-US" dirty="0"/>
              <a:t>the </a:t>
            </a:r>
            <a:r>
              <a:rPr lang="en-US" dirty="0" smtClean="0"/>
              <a:t>result. </a:t>
            </a:r>
            <a:r>
              <a:rPr lang="en-US" dirty="0"/>
              <a:t>This is because the midrange uses only </a:t>
            </a:r>
            <a:r>
              <a:rPr lang="en-US" dirty="0" smtClean="0"/>
              <a:t>two pieces </a:t>
            </a:r>
            <a:r>
              <a:rPr lang="en-US" dirty="0"/>
              <a:t>of data, whereas the mean uses all  the data; thus, it is usually a much rougher </a:t>
            </a:r>
            <a:r>
              <a:rPr lang="en-US" dirty="0" smtClean="0"/>
              <a:t>estimate than </a:t>
            </a:r>
            <a:r>
              <a:rPr lang="en-US" dirty="0"/>
              <a:t>the mean and is often used for only small sample sizes.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Measures of Location: Midrange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1640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188371"/>
          </a:xfrm>
        </p:spPr>
        <p:txBody>
          <a:bodyPr>
            <a:normAutofit/>
          </a:bodyPr>
          <a:lstStyle/>
          <a:p>
            <a:pPr marL="400050" indent="-290513" fontAlgn="auto">
              <a:spcAft>
                <a:spcPts val="0"/>
              </a:spcAft>
              <a:defRPr/>
            </a:pPr>
            <a:r>
              <a:rPr lang="en-US" i="1" dirty="0" smtClean="0">
                <a:ea typeface="+mn-ea"/>
                <a:cs typeface="+mn-cs"/>
              </a:rPr>
              <a:t>Purchase Orders </a:t>
            </a:r>
            <a:r>
              <a:rPr lang="en-US" dirty="0" smtClean="0">
                <a:ea typeface="+mn-ea"/>
                <a:cs typeface="+mn-cs"/>
              </a:rPr>
              <a:t>data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Use the Excel MIN and MAX functions or sort the data and find them easily.</a:t>
            </a:r>
          </a:p>
          <a:p>
            <a:pPr marL="365760" indent="-256032" fontAlgn="auto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Cost per order midrange: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= ($68.78 + $127,500)/2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= $63,784.89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4.4: Computing the Midrange</a:t>
            </a:r>
            <a:endParaRPr lang="en-US" sz="3200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1033462"/>
          </a:xfrm>
        </p:spPr>
        <p:txBody>
          <a:bodyPr>
            <a:normAutofit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The Excel file </a:t>
            </a:r>
            <a:r>
              <a:rPr lang="en-US" i="1" dirty="0" smtClean="0">
                <a:ea typeface="+mn-ea"/>
                <a:cs typeface="+mn-cs"/>
              </a:rPr>
              <a:t>Computer Repair Times </a:t>
            </a:r>
            <a:r>
              <a:rPr lang="en-US" dirty="0" smtClean="0">
                <a:ea typeface="+mn-ea"/>
                <a:cs typeface="+mn-cs"/>
              </a:rPr>
              <a:t>includes 250 repair times for customers.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Using Measures of Location – Example 4.5: Quoting Computer Repair Times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37895" name="Content Placeholder 1"/>
          <p:cNvSpPr txBox="1">
            <a:spLocks/>
          </p:cNvSpPr>
          <p:nvPr/>
        </p:nvSpPr>
        <p:spPr bwMode="auto">
          <a:xfrm>
            <a:off x="533400" y="2565400"/>
            <a:ext cx="4876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 dirty="0"/>
              <a:t>What repair time would be reasonable to quote to a new customer?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 dirty="0"/>
              <a:t>Median repair time is 2 weeks; </a:t>
            </a:r>
            <a:r>
              <a:rPr lang="en-US" sz="2700" dirty="0" smtClean="0"/>
              <a:t>mean </a:t>
            </a:r>
            <a:r>
              <a:rPr lang="en-US" sz="2700" dirty="0"/>
              <a:t>and </a:t>
            </a:r>
            <a:r>
              <a:rPr lang="en-US" sz="2700" dirty="0" smtClean="0"/>
              <a:t>mode </a:t>
            </a:r>
            <a:r>
              <a:rPr lang="en-US" sz="2700" dirty="0"/>
              <a:t>are about 15 days.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 dirty="0" smtClean="0"/>
              <a:t>Examine the histogram.</a:t>
            </a:r>
            <a:endParaRPr lang="en-US" sz="2700" dirty="0"/>
          </a:p>
        </p:txBody>
      </p:sp>
      <p:pic>
        <p:nvPicPr>
          <p:cNvPr id="4" name="Picture 3" descr="BA2-Figure-4.4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2348880"/>
            <a:ext cx="31496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2-Figure-4.5-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628800"/>
            <a:ext cx="8388424" cy="299393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4.5 (continued)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38919" name="TextBox 2"/>
          <p:cNvSpPr txBox="1">
            <a:spLocks noChangeArrowheads="1"/>
          </p:cNvSpPr>
          <p:nvPr/>
        </p:nvSpPr>
        <p:spPr bwMode="auto">
          <a:xfrm>
            <a:off x="4932040" y="4941168"/>
            <a:ext cx="3736975" cy="36988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90% are completed within 3 weeks</a:t>
            </a:r>
          </a:p>
        </p:txBody>
      </p:sp>
      <p:cxnSp>
        <p:nvCxnSpPr>
          <p:cNvPr id="9" name="Straight Arrow Connector 8"/>
          <p:cNvCxnSpPr>
            <a:stCxn id="38919" idx="0"/>
          </p:cNvCxnSpPr>
          <p:nvPr/>
        </p:nvCxnSpPr>
        <p:spPr>
          <a:xfrm flipH="1" flipV="1">
            <a:off x="6300192" y="3933056"/>
            <a:ext cx="500336" cy="10081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7715200" cy="4525962"/>
          </a:xfrm>
        </p:spPr>
        <p:txBody>
          <a:bodyPr/>
          <a:lstStyle/>
          <a:p>
            <a:r>
              <a:rPr lang="en-US" b="1" dirty="0" smtClean="0"/>
              <a:t>Dispersion</a:t>
            </a:r>
            <a:r>
              <a:rPr lang="en-US" dirty="0" smtClean="0"/>
              <a:t> refers to the degree of variation in the data; </a:t>
            </a:r>
            <a:r>
              <a:rPr lang="en-US" dirty="0"/>
              <a:t>that is, the numerical spread (</a:t>
            </a:r>
            <a:r>
              <a:rPr lang="en-US" dirty="0" smtClean="0"/>
              <a:t>or compactness</a:t>
            </a:r>
            <a:r>
              <a:rPr lang="en-US" dirty="0"/>
              <a:t>) of the data.</a:t>
            </a:r>
            <a:endParaRPr lang="en-US" dirty="0" smtClean="0"/>
          </a:p>
          <a:p>
            <a:r>
              <a:rPr lang="en-US" dirty="0" smtClean="0"/>
              <a:t>Key measures:</a:t>
            </a:r>
          </a:p>
          <a:p>
            <a:pPr lvl="1"/>
            <a:r>
              <a:rPr lang="en-US" dirty="0" smtClean="0"/>
              <a:t>Range</a:t>
            </a:r>
          </a:p>
          <a:p>
            <a:pPr lvl="1"/>
            <a:r>
              <a:rPr lang="en-US" dirty="0" smtClean="0"/>
              <a:t>Interquartile range</a:t>
            </a:r>
          </a:p>
          <a:p>
            <a:pPr lvl="1"/>
            <a:r>
              <a:rPr lang="en-US" dirty="0" smtClean="0"/>
              <a:t>Variance</a:t>
            </a:r>
          </a:p>
          <a:p>
            <a:pPr lvl="1"/>
            <a:r>
              <a:rPr lang="en-US" dirty="0" smtClean="0"/>
              <a:t>Standard deviation</a:t>
            </a:r>
          </a:p>
          <a:p>
            <a:pPr lvl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Measures of Dispersion</a:t>
            </a:r>
            <a:endParaRPr lang="en-US" sz="3200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range</a:t>
            </a:r>
            <a:r>
              <a:rPr lang="en-US" dirty="0" smtClean="0"/>
              <a:t> </a:t>
            </a:r>
            <a:r>
              <a:rPr lang="en-US" dirty="0"/>
              <a:t>is the simplest and is the difference between the maximum value and </a:t>
            </a:r>
            <a:r>
              <a:rPr lang="en-US" dirty="0" smtClean="0"/>
              <a:t>the minimum </a:t>
            </a:r>
            <a:r>
              <a:rPr lang="en-US" dirty="0"/>
              <a:t>value in the data set. </a:t>
            </a:r>
            <a:endParaRPr lang="en-US" dirty="0" smtClean="0"/>
          </a:p>
          <a:p>
            <a:r>
              <a:rPr lang="en-US" dirty="0" smtClean="0"/>
              <a:t>In Excel, compute as =</a:t>
            </a:r>
            <a:r>
              <a:rPr lang="en-US" dirty="0"/>
              <a:t>MAX(</a:t>
            </a:r>
            <a:r>
              <a:rPr lang="en-US" i="1" dirty="0"/>
              <a:t>data range</a:t>
            </a:r>
            <a:r>
              <a:rPr lang="en-US" dirty="0"/>
              <a:t>) - MIN(</a:t>
            </a:r>
            <a:r>
              <a:rPr lang="en-US" i="1" dirty="0"/>
              <a:t>data range</a:t>
            </a:r>
            <a:r>
              <a:rPr lang="en-US" dirty="0"/>
              <a:t>)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range is affected by outliers, and is often used only for very small data sets.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Dispersion: Range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9029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i="1" dirty="0" smtClean="0"/>
              <a:t>Purchase Orders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For the cost per order data:</a:t>
            </a:r>
          </a:p>
          <a:p>
            <a:pPr lvl="1"/>
            <a:r>
              <a:rPr lang="en-US" dirty="0" smtClean="0"/>
              <a:t>Maximum = $127,500 </a:t>
            </a:r>
          </a:p>
          <a:p>
            <a:pPr lvl="1"/>
            <a:r>
              <a:rPr lang="en-US" dirty="0" smtClean="0"/>
              <a:t>Minimum = $68.78</a:t>
            </a:r>
          </a:p>
          <a:p>
            <a:r>
              <a:rPr lang="en-US" dirty="0" smtClean="0"/>
              <a:t>Range = $127,500 - $68.78 = $127,431.22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4.6: Computing the Range</a:t>
            </a:r>
            <a:endParaRPr lang="en-US" sz="3200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62276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interquartile range </a:t>
            </a:r>
            <a:r>
              <a:rPr lang="en-US" b="1" dirty="0"/>
              <a:t>(IQR</a:t>
            </a:r>
            <a:r>
              <a:rPr lang="en-US" b="1" dirty="0" smtClean="0"/>
              <a:t>)</a:t>
            </a:r>
            <a:r>
              <a:rPr lang="en-US" dirty="0" smtClean="0"/>
              <a:t>, </a:t>
            </a:r>
            <a:r>
              <a:rPr lang="en-US" dirty="0"/>
              <a:t>or the </a:t>
            </a:r>
            <a:r>
              <a:rPr lang="en-US" b="1" dirty="0" err="1" smtClean="0"/>
              <a:t>midspread</a:t>
            </a:r>
            <a:r>
              <a:rPr lang="en-US" dirty="0" smtClean="0"/>
              <a:t> is the </a:t>
            </a:r>
            <a:r>
              <a:rPr lang="en-US" dirty="0"/>
              <a:t>difference between the first and third quartiles, Q3 </a:t>
            </a:r>
            <a:r>
              <a:rPr lang="en-US" dirty="0" smtClean="0"/>
              <a:t>– Q1. </a:t>
            </a:r>
          </a:p>
          <a:p>
            <a:r>
              <a:rPr lang="en-US" dirty="0" smtClean="0"/>
              <a:t>This </a:t>
            </a:r>
            <a:r>
              <a:rPr lang="en-US" dirty="0"/>
              <a:t>includes only the middle 50% of the </a:t>
            </a:r>
            <a:r>
              <a:rPr lang="en-US" dirty="0" smtClean="0"/>
              <a:t>data and</a:t>
            </a:r>
            <a:r>
              <a:rPr lang="en-US" dirty="0"/>
              <a:t>, therefore, is not influenced by extreme values.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Measures of Dispersion: Interquartile Range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3518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976539"/>
          </a:xfrm>
        </p:spPr>
        <p:txBody>
          <a:bodyPr>
            <a:normAutofit/>
          </a:bodyPr>
          <a:lstStyle/>
          <a:p>
            <a:pPr marL="344488" indent="-234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ea typeface="+mn-ea"/>
                <a:cs typeface="+mn-cs"/>
              </a:rPr>
              <a:t>Purchase </a:t>
            </a:r>
            <a:r>
              <a:rPr lang="en-US" i="1" dirty="0">
                <a:ea typeface="+mn-ea"/>
                <a:cs typeface="+mn-cs"/>
              </a:rPr>
              <a:t>Orders </a:t>
            </a:r>
            <a:r>
              <a:rPr lang="en-US" dirty="0" smtClean="0">
                <a:ea typeface="+mn-ea"/>
                <a:cs typeface="+mn-cs"/>
              </a:rPr>
              <a:t>data</a:t>
            </a:r>
            <a:endParaRPr lang="en-US" dirty="0">
              <a:ea typeface="+mn-ea"/>
              <a:cs typeface="+mn-cs"/>
            </a:endParaRPr>
          </a:p>
          <a:p>
            <a:pPr marL="344488" indent="-234950"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For the Cost per order </a:t>
            </a:r>
            <a:r>
              <a:rPr lang="en-US" dirty="0">
                <a:ea typeface="+mn-ea"/>
                <a:cs typeface="+mn-cs"/>
              </a:rPr>
              <a:t>data:</a:t>
            </a:r>
          </a:p>
          <a:p>
            <a:pPr marL="621348" lvl="1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Third Quartile </a:t>
            </a:r>
            <a:r>
              <a:rPr lang="en-US" dirty="0">
                <a:ea typeface="+mn-ea"/>
                <a:cs typeface="+mn-cs"/>
              </a:rPr>
              <a:t>= </a:t>
            </a:r>
            <a:r>
              <a:rPr lang="en-US" dirty="0" smtClean="0">
                <a:ea typeface="+mn-ea"/>
                <a:cs typeface="+mn-cs"/>
              </a:rPr>
              <a:t>Q</a:t>
            </a:r>
            <a:r>
              <a:rPr lang="en-US" baseline="-25000" dirty="0" smtClean="0">
                <a:ea typeface="+mn-ea"/>
                <a:cs typeface="+mn-cs"/>
              </a:rPr>
              <a:t>3</a:t>
            </a:r>
            <a:r>
              <a:rPr lang="en-US" dirty="0" smtClean="0">
                <a:ea typeface="+mn-ea"/>
                <a:cs typeface="+mn-cs"/>
              </a:rPr>
              <a:t> = $27,593.75</a:t>
            </a:r>
          </a:p>
          <a:p>
            <a:pPr marL="621348" lvl="1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First </a:t>
            </a:r>
            <a:r>
              <a:rPr lang="en-US" dirty="0">
                <a:ea typeface="+mn-ea"/>
                <a:cs typeface="+mn-cs"/>
              </a:rPr>
              <a:t>Quartile = </a:t>
            </a:r>
            <a:r>
              <a:rPr lang="en-US" dirty="0" smtClean="0">
                <a:ea typeface="+mn-ea"/>
                <a:cs typeface="+mn-cs"/>
              </a:rPr>
              <a:t>Q</a:t>
            </a:r>
            <a:r>
              <a:rPr lang="en-US" baseline="-25000" dirty="0" smtClean="0">
                <a:ea typeface="+mn-ea"/>
                <a:cs typeface="+mn-cs"/>
              </a:rPr>
              <a:t>1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>
                <a:ea typeface="+mn-ea"/>
                <a:cs typeface="+mn-cs"/>
              </a:rPr>
              <a:t>= </a:t>
            </a:r>
            <a:r>
              <a:rPr lang="en-US" dirty="0" smtClean="0">
                <a:ea typeface="+mn-ea"/>
                <a:cs typeface="+mn-cs"/>
              </a:rPr>
              <a:t>$6,757.81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Interquartile Range </a:t>
            </a:r>
            <a:r>
              <a:rPr lang="en-US" dirty="0">
                <a:ea typeface="+mn-ea"/>
                <a:cs typeface="+mn-cs"/>
              </a:rPr>
              <a:t>= </a:t>
            </a:r>
            <a:r>
              <a:rPr lang="en-US" dirty="0"/>
              <a:t>$27,593.75 </a:t>
            </a:r>
            <a:r>
              <a:rPr lang="en-US" dirty="0" smtClean="0"/>
              <a:t>– $6,757.81 =</a:t>
            </a:r>
            <a:r>
              <a:rPr lang="en-US" dirty="0" smtClean="0">
                <a:ea typeface="+mn-ea"/>
                <a:cs typeface="+mn-cs"/>
              </a:rPr>
              <a:t>$20,835.94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4.7: Computing the Interquartile Range</a:t>
            </a:r>
            <a:endParaRPr lang="en-US" sz="3200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variance is the “average” of the squared deviations from the mean.</a:t>
            </a:r>
          </a:p>
          <a:p>
            <a:r>
              <a:rPr lang="en-US" dirty="0" smtClean="0"/>
              <a:t>For a population:</a:t>
            </a:r>
          </a:p>
          <a:p>
            <a:pPr marL="109537" indent="0">
              <a:buNone/>
            </a:pPr>
            <a:endParaRPr lang="en-US" dirty="0" smtClean="0"/>
          </a:p>
          <a:p>
            <a:pPr lvl="1">
              <a:spcBef>
                <a:spcPct val="0"/>
              </a:spcBef>
            </a:pPr>
            <a:r>
              <a:rPr lang="en-US" dirty="0" smtClean="0"/>
              <a:t>In Excel: </a:t>
            </a:r>
            <a:r>
              <a:rPr lang="en-US" dirty="0" smtClean="0">
                <a:solidFill>
                  <a:srgbClr val="39639D"/>
                </a:solidFill>
              </a:rPr>
              <a:t>=VAR.P(</a:t>
            </a:r>
            <a:r>
              <a:rPr lang="en-US" i="1" dirty="0" smtClean="0">
                <a:solidFill>
                  <a:srgbClr val="39639D"/>
                </a:solidFill>
              </a:rPr>
              <a:t>data range</a:t>
            </a:r>
            <a:r>
              <a:rPr lang="en-US" dirty="0" smtClean="0">
                <a:solidFill>
                  <a:srgbClr val="39639D"/>
                </a:solidFill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For a sample:</a:t>
            </a:r>
          </a:p>
          <a:p>
            <a:endParaRPr lang="en-US" dirty="0" smtClean="0"/>
          </a:p>
          <a:p>
            <a:pPr lvl="1">
              <a:spcBef>
                <a:spcPct val="0"/>
              </a:spcBef>
            </a:pPr>
            <a:r>
              <a:rPr lang="en-US" dirty="0"/>
              <a:t>In Excel: </a:t>
            </a:r>
            <a:r>
              <a:rPr lang="en-US" dirty="0">
                <a:solidFill>
                  <a:srgbClr val="39639D"/>
                </a:solidFill>
              </a:rPr>
              <a:t>=VAR.S(</a:t>
            </a:r>
            <a:r>
              <a:rPr lang="en-US" i="1" dirty="0">
                <a:solidFill>
                  <a:srgbClr val="39639D"/>
                </a:solidFill>
              </a:rPr>
              <a:t>data range</a:t>
            </a:r>
            <a:r>
              <a:rPr lang="en-US" dirty="0">
                <a:solidFill>
                  <a:srgbClr val="39639D"/>
                </a:solidFill>
              </a:rPr>
              <a:t>)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Note the difference in denominators!</a:t>
            </a:r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Measures of Dispersion: Variance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2348880"/>
            <a:ext cx="4486656" cy="883920"/>
          </a:xfrm>
          <a:prstGeom prst="rect">
            <a:avLst/>
          </a:prstGeom>
        </p:spPr>
      </p:pic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3717032"/>
            <a:ext cx="4754880" cy="896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>
                <a:ea typeface="+mn-ea"/>
                <a:cs typeface="+mn-cs"/>
              </a:rPr>
              <a:t>Population</a:t>
            </a:r>
            <a:r>
              <a:rPr lang="en-US" dirty="0" smtClean="0">
                <a:ea typeface="+mn-ea"/>
                <a:cs typeface="+mn-cs"/>
              </a:rPr>
              <a:t> - all items of interest for a particular decision or investigation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</a:t>
            </a:r>
            <a:r>
              <a:rPr lang="en-US" i="1" dirty="0" smtClean="0">
                <a:ea typeface="+mn-ea"/>
                <a:cs typeface="+mn-cs"/>
              </a:rPr>
              <a:t>all</a:t>
            </a:r>
            <a:r>
              <a:rPr lang="en-US" dirty="0" smtClean="0">
                <a:ea typeface="+mn-ea"/>
                <a:cs typeface="+mn-cs"/>
              </a:rPr>
              <a:t> married drivers over 25 years old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- </a:t>
            </a:r>
            <a:r>
              <a:rPr lang="en-US" i="1" dirty="0" smtClean="0">
                <a:ea typeface="+mn-ea"/>
                <a:cs typeface="+mn-cs"/>
              </a:rPr>
              <a:t>all</a:t>
            </a:r>
            <a:r>
              <a:rPr lang="en-US" dirty="0" smtClean="0">
                <a:ea typeface="+mn-ea"/>
                <a:cs typeface="+mn-cs"/>
              </a:rPr>
              <a:t> subscribers to Netflix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>
                <a:ea typeface="+mn-ea"/>
                <a:cs typeface="+mn-cs"/>
              </a:rPr>
              <a:t>Sample</a:t>
            </a:r>
            <a:r>
              <a:rPr lang="en-US" dirty="0" smtClean="0">
                <a:ea typeface="+mn-ea"/>
                <a:cs typeface="+mn-cs"/>
              </a:rPr>
              <a:t> - a subset of the population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a list of individuals who rented a comedy from</a:t>
            </a:r>
          </a:p>
          <a:p>
            <a:pPr marL="109728" indent="0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  Netflix in the past year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The purpose of sampling is to obtain sufficient information to draw a valid inference about a population.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Populations and Samples</a:t>
            </a:r>
            <a:endParaRPr lang="en-US" sz="3200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pPr marL="344488" indent="-234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ea typeface="+mn-ea"/>
                <a:cs typeface="+mn-cs"/>
              </a:rPr>
              <a:t>Purchase </a:t>
            </a:r>
            <a:r>
              <a:rPr lang="en-US" i="1" dirty="0">
                <a:ea typeface="+mn-ea"/>
                <a:cs typeface="+mn-cs"/>
              </a:rPr>
              <a:t>Orders </a:t>
            </a:r>
            <a:r>
              <a:rPr lang="en-US" dirty="0" smtClean="0">
                <a:ea typeface="+mn-ea"/>
                <a:cs typeface="+mn-cs"/>
              </a:rPr>
              <a:t>Cost per order data</a:t>
            </a:r>
            <a:endParaRPr lang="en-US" dirty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u="sng" dirty="0" smtClean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u="sng" dirty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u="sng" dirty="0" smtClean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u="sng" dirty="0" smtClean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u="sng" dirty="0" smtClean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fontAlgn="auto">
              <a:spcBef>
                <a:spcPts val="24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                         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4.8 Computing the Variance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4" name="Picture 3" descr="BA2-Figure-4.6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700808"/>
            <a:ext cx="7090296" cy="3062739"/>
          </a:xfrm>
          <a:prstGeom prst="rect">
            <a:avLst/>
          </a:prstGeom>
        </p:spPr>
      </p:pic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4941168"/>
            <a:ext cx="4754880" cy="896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b="1" dirty="0"/>
              <a:t>standard deviation </a:t>
            </a:r>
            <a:r>
              <a:rPr lang="en-US" sz="2400" dirty="0" smtClean="0"/>
              <a:t>is </a:t>
            </a:r>
            <a:r>
              <a:rPr lang="en-US" sz="2400" dirty="0"/>
              <a:t>the square root of the variance</a:t>
            </a:r>
            <a:r>
              <a:rPr lang="en-US" sz="2400" dirty="0" smtClean="0"/>
              <a:t>.</a:t>
            </a:r>
          </a:p>
          <a:p>
            <a:pPr lvl="1"/>
            <a:r>
              <a:rPr lang="en-US" sz="2000" dirty="0" smtClean="0"/>
              <a:t>Note </a:t>
            </a:r>
            <a:r>
              <a:rPr lang="en-US" sz="2000" dirty="0"/>
              <a:t>that the dimension of the variance is the square of the dimension of the </a:t>
            </a:r>
            <a:r>
              <a:rPr lang="en-US" sz="2000" dirty="0" smtClean="0"/>
              <a:t>observations, whereas the dimension of the standard deviation is the same as the data.  This makes the standard deviation more practical to use in applications.</a:t>
            </a:r>
          </a:p>
          <a:p>
            <a:r>
              <a:rPr lang="en-US" sz="2400" dirty="0" smtClean="0"/>
              <a:t>For a population:</a:t>
            </a:r>
          </a:p>
          <a:p>
            <a:pPr marL="109537" indent="0">
              <a:buNone/>
            </a:pPr>
            <a:endParaRPr lang="en-US" sz="2400" dirty="0"/>
          </a:p>
          <a:p>
            <a:pPr lvl="1"/>
            <a:r>
              <a:rPr lang="en-US" sz="2000" dirty="0" smtClean="0"/>
              <a:t>In Excel: </a:t>
            </a:r>
            <a:r>
              <a:rPr lang="en-US" sz="2000" dirty="0" smtClean="0">
                <a:solidFill>
                  <a:srgbClr val="39639D"/>
                </a:solidFill>
              </a:rPr>
              <a:t>=STDEV.P(</a:t>
            </a:r>
            <a:r>
              <a:rPr lang="en-US" sz="2000" i="1" dirty="0" smtClean="0">
                <a:solidFill>
                  <a:srgbClr val="39639D"/>
                </a:solidFill>
              </a:rPr>
              <a:t>data range</a:t>
            </a:r>
            <a:r>
              <a:rPr lang="en-US" sz="2000" dirty="0" smtClean="0">
                <a:solidFill>
                  <a:srgbClr val="39639D"/>
                </a:solidFill>
              </a:rPr>
              <a:t>)</a:t>
            </a:r>
            <a:endParaRPr lang="en-US" sz="2400" dirty="0" smtClean="0">
              <a:solidFill>
                <a:srgbClr val="39639D"/>
              </a:solidFill>
            </a:endParaRPr>
          </a:p>
          <a:p>
            <a:r>
              <a:rPr lang="en-US" sz="2400" dirty="0" smtClean="0"/>
              <a:t>For a sample:</a:t>
            </a:r>
          </a:p>
          <a:p>
            <a:endParaRPr lang="en-US" sz="2400" dirty="0"/>
          </a:p>
          <a:p>
            <a:pPr lvl="1"/>
            <a:r>
              <a:rPr lang="en-US" sz="2000" dirty="0" smtClean="0"/>
              <a:t>In Excel: </a:t>
            </a:r>
            <a:r>
              <a:rPr lang="en-US" sz="2000" dirty="0" smtClean="0">
                <a:solidFill>
                  <a:srgbClr val="39639D"/>
                </a:solidFill>
              </a:rPr>
              <a:t>=STDEV.S(</a:t>
            </a:r>
            <a:r>
              <a:rPr lang="en-US" sz="2000" i="1" dirty="0" smtClean="0">
                <a:solidFill>
                  <a:srgbClr val="39639D"/>
                </a:solidFill>
              </a:rPr>
              <a:t>data range</a:t>
            </a:r>
            <a:r>
              <a:rPr lang="en-US" sz="2000" dirty="0" smtClean="0">
                <a:solidFill>
                  <a:srgbClr val="39639D"/>
                </a:solidFill>
              </a:rPr>
              <a:t>)</a:t>
            </a:r>
            <a:endParaRPr lang="en-US" sz="2000" dirty="0">
              <a:solidFill>
                <a:srgbClr val="39639D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Measures of Dispersion: Standard Deviation</a:t>
            </a:r>
            <a:endParaRPr lang="en-US" dirty="0"/>
          </a:p>
        </p:txBody>
      </p:sp>
      <p:pic>
        <p:nvPicPr>
          <p:cNvPr id="8" name="Picture 7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3573016"/>
            <a:ext cx="3822192" cy="774192"/>
          </a:xfrm>
          <a:prstGeom prst="rect">
            <a:avLst/>
          </a:prstGeom>
        </p:spPr>
      </p:pic>
      <p:pic>
        <p:nvPicPr>
          <p:cNvPr id="9" name="Picture 8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4725144"/>
            <a:ext cx="3895344" cy="7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0320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Autofit/>
          </a:bodyPr>
          <a:lstStyle/>
          <a:p>
            <a:pPr marL="344488" indent="-234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ea typeface="+mn-ea"/>
                <a:cs typeface="+mn-cs"/>
              </a:rPr>
              <a:t>Purchase </a:t>
            </a:r>
            <a:r>
              <a:rPr lang="en-US" i="1" dirty="0">
                <a:ea typeface="+mn-ea"/>
                <a:cs typeface="+mn-cs"/>
              </a:rPr>
              <a:t>Orders </a:t>
            </a:r>
            <a:r>
              <a:rPr lang="en-US" dirty="0" smtClean="0">
                <a:ea typeface="+mn-ea"/>
                <a:cs typeface="+mn-cs"/>
              </a:rPr>
              <a:t>Cost per order data</a:t>
            </a:r>
          </a:p>
          <a:p>
            <a:pPr marL="344488" indent="-2349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ea typeface="+mn-ea"/>
              <a:cs typeface="+mn-cs"/>
            </a:endParaRPr>
          </a:p>
          <a:p>
            <a:pPr marL="344488" indent="-234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Using the results of Example 4.8, take the square root of the variance:</a:t>
            </a:r>
          </a:p>
          <a:p>
            <a:pPr marL="344488" indent="-2349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ea typeface="+mn-ea"/>
              <a:cs typeface="+mn-cs"/>
            </a:endParaRPr>
          </a:p>
          <a:p>
            <a:pPr marL="344488" indent="-2349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  <a:p>
            <a:pPr marL="344488" indent="-2349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ea typeface="+mn-ea"/>
              <a:cs typeface="+mn-cs"/>
            </a:endParaRPr>
          </a:p>
          <a:p>
            <a:pPr marL="344488" indent="-234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Alternatively, use the STDEV.S function for the data range.</a:t>
            </a:r>
            <a:endParaRPr lang="en-US" dirty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u="sng" dirty="0" smtClean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u="sng" dirty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u="sng" dirty="0" smtClean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u="sng" dirty="0" smtClean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u="sng" dirty="0" smtClean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fontAlgn="auto">
              <a:spcBef>
                <a:spcPts val="24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                         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4.9 Computing the Standard Deviation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3429000"/>
            <a:ext cx="4029456" cy="49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34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3754760" cy="4666332"/>
          </a:xfrm>
        </p:spPr>
        <p:txBody>
          <a:bodyPr>
            <a:no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000" dirty="0" smtClean="0">
                <a:ea typeface="+mn-ea"/>
                <a:cs typeface="+mn-cs"/>
              </a:rPr>
              <a:t>Excel file: </a:t>
            </a:r>
            <a:r>
              <a:rPr lang="en-US" sz="2000" i="1" dirty="0" smtClean="0">
                <a:ea typeface="+mn-ea"/>
                <a:cs typeface="+mn-cs"/>
              </a:rPr>
              <a:t>Closing Stock Prices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000" dirty="0" smtClean="0">
                <a:ea typeface="+mn-ea"/>
                <a:cs typeface="+mn-cs"/>
              </a:rPr>
              <a:t>Intel (INTC):</a:t>
            </a: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2000" dirty="0" smtClean="0">
                <a:ea typeface="+mn-ea"/>
                <a:cs typeface="+mn-cs"/>
              </a:rPr>
              <a:t>  Mean = $18.81 </a:t>
            </a: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2000" dirty="0" smtClean="0">
                <a:ea typeface="+mn-ea"/>
                <a:cs typeface="+mn-cs"/>
              </a:rPr>
              <a:t>  Standard deviation = $0.50</a:t>
            </a:r>
          </a:p>
          <a:p>
            <a:pPr marL="365760" indent="-256032" fontAlgn="auto">
              <a:spcBef>
                <a:spcPts val="12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2000" dirty="0" smtClean="0">
                <a:ea typeface="+mn-ea"/>
                <a:cs typeface="+mn-cs"/>
              </a:rPr>
              <a:t>General Electric (GE):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000" dirty="0" smtClean="0">
                <a:ea typeface="+mn-ea"/>
                <a:cs typeface="+mn-cs"/>
              </a:rPr>
              <a:t>  Mean = $16.19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000" dirty="0" smtClean="0">
                <a:ea typeface="+mn-ea"/>
                <a:cs typeface="+mn-cs"/>
              </a:rPr>
              <a:t>  Standard deviation = $0.35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sz="2000" dirty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000" dirty="0" smtClean="0">
                <a:ea typeface="+mn-ea"/>
                <a:cs typeface="+mn-cs"/>
              </a:rPr>
              <a:t>INTC is a higher risk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000" dirty="0" smtClean="0">
                <a:ea typeface="+mn-ea"/>
                <a:cs typeface="+mn-cs"/>
              </a:rPr>
              <a:t>investment than GE. </a:t>
            </a:r>
            <a:endParaRPr lang="en-US" sz="2000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Standard Deviation as a Measure of Risk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4" name="Picture 3" descr="BA2-Figure-4.7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1340768"/>
            <a:ext cx="4896544" cy="43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43463"/>
          </a:xfrm>
        </p:spPr>
        <p:txBody>
          <a:bodyPr>
            <a:normAutofit/>
          </a:bodyPr>
          <a:lstStyle/>
          <a:p>
            <a:pPr marL="566928" indent="-457200"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For </a:t>
            </a:r>
            <a:r>
              <a:rPr lang="en-US" i="1" dirty="0" smtClean="0">
                <a:ea typeface="+mn-ea"/>
                <a:cs typeface="+mn-cs"/>
              </a:rPr>
              <a:t>any data set</a:t>
            </a:r>
            <a:r>
              <a:rPr lang="en-US" dirty="0" smtClean="0">
                <a:ea typeface="+mn-ea"/>
                <a:cs typeface="+mn-cs"/>
              </a:rPr>
              <a:t>, the proportion of values that lie within </a:t>
            </a:r>
            <a:r>
              <a:rPr lang="en-US" i="1" dirty="0" smtClean="0">
                <a:ea typeface="+mn-ea"/>
                <a:cs typeface="+mn-cs"/>
              </a:rPr>
              <a:t>k</a:t>
            </a:r>
            <a:r>
              <a:rPr lang="en-US" dirty="0" smtClean="0">
                <a:ea typeface="+mn-ea"/>
                <a:cs typeface="+mn-cs"/>
              </a:rPr>
              <a:t> (</a:t>
            </a:r>
            <a:r>
              <a:rPr lang="en-US" i="1" dirty="0" smtClean="0">
                <a:ea typeface="+mn-ea"/>
                <a:cs typeface="+mn-cs"/>
              </a:rPr>
              <a:t>k</a:t>
            </a:r>
            <a:r>
              <a:rPr lang="en-US" dirty="0" smtClean="0">
                <a:ea typeface="+mn-ea"/>
                <a:cs typeface="+mn-cs"/>
              </a:rPr>
              <a:t> &gt; 1) standard deviations of the mean is at least 1 – 1/</a:t>
            </a:r>
            <a:r>
              <a:rPr lang="en-US" i="1" dirty="0" smtClean="0">
                <a:ea typeface="+mn-ea"/>
                <a:cs typeface="+mn-cs"/>
              </a:rPr>
              <a:t>k</a:t>
            </a:r>
            <a:r>
              <a:rPr lang="en-US" i="1" baseline="30000" dirty="0" smtClean="0">
                <a:ea typeface="+mn-ea"/>
                <a:cs typeface="+mn-cs"/>
              </a:rPr>
              <a:t>2</a:t>
            </a:r>
          </a:p>
          <a:p>
            <a:pPr marL="566928" indent="-457200"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Examples:</a:t>
            </a:r>
          </a:p>
          <a:p>
            <a:pPr marL="822516" lvl="1" indent="-457200"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For k = 2: at least ¾ or 75% of the data lie within two standard deviations of the mean</a:t>
            </a:r>
          </a:p>
          <a:p>
            <a:pPr marL="822516" lvl="1" indent="-457200"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For k = 3: at least 8/9 or 89% of the data lie within three standard deviations of the mean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u="sng" dirty="0" smtClean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u="sng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err="1" smtClean="0">
                <a:ea typeface="+mj-ea"/>
                <a:cs typeface="+mj-cs"/>
              </a:rPr>
              <a:t>Chebyshev’s</a:t>
            </a:r>
            <a:r>
              <a:rPr lang="en-US" sz="3200" dirty="0" smtClean="0">
                <a:ea typeface="+mj-ea"/>
                <a:cs typeface="+mj-cs"/>
              </a:rPr>
              <a:t> Theorem</a:t>
            </a:r>
            <a:endParaRPr lang="en-US" sz="3200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43463"/>
          </a:xfrm>
        </p:spPr>
        <p:txBody>
          <a:bodyPr>
            <a:normAutofit/>
          </a:bodyPr>
          <a:lstStyle/>
          <a:p>
            <a:pPr marL="344488" indent="-234950"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For many data sets encountered in practice:</a:t>
            </a:r>
          </a:p>
          <a:p>
            <a:pPr marL="621348" lvl="1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Approximately 68% of the observations fall within one standard deviation of the mean</a:t>
            </a:r>
          </a:p>
          <a:p>
            <a:pPr marL="621348" lvl="1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ea typeface="+mn-ea"/>
                <a:cs typeface="+mn-cs"/>
              </a:rPr>
              <a:t>Approximately </a:t>
            </a:r>
            <a:r>
              <a:rPr lang="en-US" dirty="0" smtClean="0">
                <a:ea typeface="+mn-ea"/>
                <a:cs typeface="+mn-cs"/>
              </a:rPr>
              <a:t>95% fall within two standard deviations of the mean</a:t>
            </a:r>
          </a:p>
          <a:p>
            <a:pPr marL="621348" lvl="1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ea typeface="+mn-ea"/>
                <a:cs typeface="+mn-cs"/>
              </a:rPr>
              <a:t>Approximately </a:t>
            </a:r>
            <a:r>
              <a:rPr lang="en-US" dirty="0" smtClean="0">
                <a:ea typeface="+mn-ea"/>
                <a:cs typeface="+mn-cs"/>
              </a:rPr>
              <a:t>99.7% fall within three standard deviations of the mean</a:t>
            </a:r>
          </a:p>
          <a:p>
            <a:pPr marL="344488" indent="-234950"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These rules are commonly used to characterize the natural variation in manufacturing processes</a:t>
            </a: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and other business phenomena. </a:t>
            </a:r>
            <a:endParaRPr lang="en-US" u="sng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Empirical Rules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4915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3768" y="2969780"/>
            <a:ext cx="864096" cy="22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808" y="3717033"/>
            <a:ext cx="792088" cy="22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080" y="2221552"/>
            <a:ext cx="1944216" cy="22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6082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process capability index (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p</a:t>
            </a:r>
            <a:r>
              <a:rPr lang="en-US" dirty="0" smtClean="0"/>
              <a:t>) is a measure of  how well a manufacturing process can achieve specifications.</a:t>
            </a:r>
          </a:p>
          <a:p>
            <a:r>
              <a:rPr lang="en-US" dirty="0" smtClean="0"/>
              <a:t>Using a sample of output, measure the dimension of interest, and compute the total variation using the third empirical rule.</a:t>
            </a:r>
          </a:p>
          <a:p>
            <a:r>
              <a:rPr lang="en-US" dirty="0" smtClean="0"/>
              <a:t>Compare results to specifications using:</a:t>
            </a:r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Process Capability Index 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2" name="Picture 1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4725144"/>
            <a:ext cx="6918960" cy="871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2-Figure-4.8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628800"/>
            <a:ext cx="8172400" cy="276890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4.11 Using Empirical Rules to Measure the Capability of a Manufacturing Process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516216" y="2708920"/>
            <a:ext cx="2088232" cy="648072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20272" y="479715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Empirical rules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0"/>
            <a:endCxn id="6" idx="2"/>
          </p:cNvCxnSpPr>
          <p:nvPr/>
        </p:nvCxnSpPr>
        <p:spPr>
          <a:xfrm flipH="1" flipV="1">
            <a:off x="7560332" y="3356992"/>
            <a:ext cx="360040" cy="1440160"/>
          </a:xfrm>
          <a:prstGeom prst="straightConnector1">
            <a:avLst/>
          </a:prstGeom>
          <a:ln w="35941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BA2-Figure-4.9-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4437112"/>
            <a:ext cx="4546848" cy="1960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 </a:t>
            </a:r>
            <a:r>
              <a:rPr lang="en-US" sz="2400" b="1" dirty="0"/>
              <a:t>standardized </a:t>
            </a:r>
            <a:r>
              <a:rPr lang="en-US" sz="2400" b="1" dirty="0" smtClean="0"/>
              <a:t>value</a:t>
            </a:r>
            <a:r>
              <a:rPr lang="en-US" sz="2400" dirty="0" smtClean="0"/>
              <a:t>, </a:t>
            </a:r>
            <a:r>
              <a:rPr lang="en-US" sz="2400" dirty="0"/>
              <a:t>commonly called a </a:t>
            </a:r>
            <a:r>
              <a:rPr lang="en-US" sz="2400" b="1" i="1" dirty="0"/>
              <a:t>z</a:t>
            </a:r>
            <a:r>
              <a:rPr lang="en-US" sz="2400" b="1" dirty="0"/>
              <a:t>-</a:t>
            </a:r>
            <a:r>
              <a:rPr lang="en-US" sz="2400" b="1" dirty="0" smtClean="0"/>
              <a:t>score</a:t>
            </a:r>
            <a:r>
              <a:rPr lang="en-US" sz="2400" dirty="0" smtClean="0"/>
              <a:t>, </a:t>
            </a:r>
            <a:r>
              <a:rPr lang="en-US" sz="2400" dirty="0"/>
              <a:t>provides a relative measure of the </a:t>
            </a:r>
            <a:r>
              <a:rPr lang="en-US" sz="2400" dirty="0" smtClean="0"/>
              <a:t>distance an </a:t>
            </a:r>
            <a:r>
              <a:rPr lang="en-US" sz="2400" dirty="0"/>
              <a:t>observation is from the mean, which is independent of the units of measurement.</a:t>
            </a:r>
          </a:p>
          <a:p>
            <a:r>
              <a:rPr lang="en-US" sz="2400" dirty="0"/>
              <a:t>The </a:t>
            </a:r>
            <a:r>
              <a:rPr lang="en-US" sz="2400" i="1" dirty="0" smtClean="0"/>
              <a:t>z</a:t>
            </a:r>
            <a:r>
              <a:rPr lang="en-US" sz="2400" dirty="0" smtClean="0"/>
              <a:t>-</a:t>
            </a:r>
            <a:r>
              <a:rPr lang="en-US" sz="2400" dirty="0"/>
              <a:t>score for the </a:t>
            </a:r>
            <a:r>
              <a:rPr lang="en-US" sz="2400" dirty="0" err="1" smtClean="0"/>
              <a:t>i</a:t>
            </a:r>
            <a:r>
              <a:rPr lang="en-US" sz="2400" baseline="30000" dirty="0" err="1" smtClean="0"/>
              <a:t>th</a:t>
            </a:r>
            <a:r>
              <a:rPr lang="en-US" sz="2400" dirty="0" smtClean="0"/>
              <a:t> </a:t>
            </a:r>
            <a:r>
              <a:rPr lang="en-US" sz="2400" dirty="0"/>
              <a:t>observation in a data set is calculated as follows</a:t>
            </a:r>
            <a:r>
              <a:rPr lang="en-US" sz="2400" dirty="0" smtClean="0"/>
              <a:t>: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pPr lvl="1"/>
            <a:r>
              <a:rPr lang="en-US" sz="2000" dirty="0" smtClean="0"/>
              <a:t>Excel function: </a:t>
            </a:r>
            <a:r>
              <a:rPr lang="en-US" sz="2000" dirty="0" smtClean="0">
                <a:solidFill>
                  <a:srgbClr val="39639D"/>
                </a:solidFill>
              </a:rPr>
              <a:t>=STANDARDIZE</a:t>
            </a:r>
            <a:r>
              <a:rPr lang="en-US" sz="2000" dirty="0">
                <a:solidFill>
                  <a:srgbClr val="39639D"/>
                </a:solidFill>
              </a:rPr>
              <a:t>(</a:t>
            </a:r>
            <a:r>
              <a:rPr lang="en-US" sz="2000" i="1" dirty="0">
                <a:solidFill>
                  <a:srgbClr val="39639D"/>
                </a:solidFill>
              </a:rPr>
              <a:t>x, mean, </a:t>
            </a:r>
            <a:r>
              <a:rPr lang="en-US" sz="2000" i="1" dirty="0" err="1" smtClean="0">
                <a:solidFill>
                  <a:srgbClr val="39639D"/>
                </a:solidFill>
              </a:rPr>
              <a:t>standard_dev</a:t>
            </a:r>
            <a:r>
              <a:rPr lang="en-US" sz="2000" dirty="0" smtClean="0">
                <a:solidFill>
                  <a:srgbClr val="39639D"/>
                </a:solidFill>
              </a:rPr>
              <a:t>)</a:t>
            </a:r>
            <a:r>
              <a:rPr lang="en-US" sz="2000" dirty="0">
                <a:solidFill>
                  <a:srgbClr val="39639D"/>
                </a:solidFill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Standardized Values</a:t>
            </a:r>
            <a:endParaRPr lang="en-US" dirty="0"/>
          </a:p>
        </p:txBody>
      </p:sp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3933056"/>
            <a:ext cx="6175248" cy="92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54877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332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dirty="0"/>
              <a:t>numerator represents the distance that </a:t>
            </a:r>
            <a:r>
              <a:rPr lang="en-US" sz="2400" i="1" dirty="0"/>
              <a:t>x</a:t>
            </a:r>
            <a:r>
              <a:rPr lang="en-US" sz="2400" i="1" baseline="-25000" dirty="0"/>
              <a:t>i</a:t>
            </a:r>
            <a:r>
              <a:rPr lang="en-US" sz="2400" dirty="0"/>
              <a:t> </a:t>
            </a:r>
            <a:r>
              <a:rPr lang="en-US" sz="2400" dirty="0" smtClean="0"/>
              <a:t>is from </a:t>
            </a:r>
            <a:r>
              <a:rPr lang="en-US" sz="2400" dirty="0"/>
              <a:t>the sample mean; a negative value indicates that </a:t>
            </a:r>
            <a:r>
              <a:rPr lang="en-US" sz="2400" i="1" dirty="0"/>
              <a:t>x</a:t>
            </a:r>
            <a:r>
              <a:rPr lang="en-US" sz="2400" i="1" baseline="-25000" dirty="0"/>
              <a:t>i</a:t>
            </a:r>
            <a:r>
              <a:rPr lang="en-US" sz="2400" i="1" dirty="0"/>
              <a:t> </a:t>
            </a:r>
            <a:r>
              <a:rPr lang="en-US" sz="2400" dirty="0" smtClean="0"/>
              <a:t>lies </a:t>
            </a:r>
            <a:r>
              <a:rPr lang="en-US" sz="2400" dirty="0"/>
              <a:t>to the left of the mean, and </a:t>
            </a:r>
            <a:r>
              <a:rPr lang="en-US" sz="2400" dirty="0" smtClean="0"/>
              <a:t>a positive </a:t>
            </a:r>
            <a:r>
              <a:rPr lang="en-US" sz="2400" dirty="0"/>
              <a:t>value indicates that it lies to the right of the mean. By dividing by the standard deviation</a:t>
            </a:r>
            <a:r>
              <a:rPr lang="en-US" sz="2400" dirty="0" smtClean="0"/>
              <a:t>, </a:t>
            </a:r>
            <a:r>
              <a:rPr lang="en-US" sz="2400" i="1" dirty="0" smtClean="0"/>
              <a:t>s</a:t>
            </a:r>
            <a:r>
              <a:rPr lang="en-US" sz="2400" dirty="0" smtClean="0"/>
              <a:t>, </a:t>
            </a:r>
            <a:r>
              <a:rPr lang="en-US" sz="2400" dirty="0"/>
              <a:t>we scale the distance from the mean to express it in units of standard </a:t>
            </a:r>
            <a:r>
              <a:rPr lang="en-US" sz="2400" dirty="0" smtClean="0"/>
              <a:t>deviations. Thus</a:t>
            </a:r>
            <a:r>
              <a:rPr lang="en-US" sz="2400" dirty="0"/>
              <a:t>, </a:t>
            </a:r>
            <a:endParaRPr lang="en-US" sz="2400" dirty="0" smtClean="0"/>
          </a:p>
          <a:p>
            <a:pPr lvl="1"/>
            <a:r>
              <a:rPr lang="en-US" sz="2000" dirty="0" smtClean="0"/>
              <a:t>a </a:t>
            </a:r>
            <a:r>
              <a:rPr lang="en-US" sz="2000" i="1" dirty="0" smtClean="0"/>
              <a:t>z</a:t>
            </a:r>
            <a:r>
              <a:rPr lang="en-US" sz="2000" dirty="0" smtClean="0"/>
              <a:t>-</a:t>
            </a:r>
            <a:r>
              <a:rPr lang="en-US" sz="2000" dirty="0"/>
              <a:t>score of 1.0 means that the observation is one standard deviation to the right </a:t>
            </a:r>
            <a:r>
              <a:rPr lang="en-US" sz="2000" dirty="0" smtClean="0"/>
              <a:t>of the </a:t>
            </a:r>
            <a:r>
              <a:rPr lang="en-US" sz="2000" dirty="0"/>
              <a:t>mean; </a:t>
            </a:r>
            <a:endParaRPr lang="en-US" sz="2000" dirty="0" smtClean="0"/>
          </a:p>
          <a:p>
            <a:pPr lvl="1"/>
            <a:r>
              <a:rPr lang="en-US" sz="2000" dirty="0" smtClean="0"/>
              <a:t>a </a:t>
            </a:r>
            <a:r>
              <a:rPr lang="en-US" sz="2000" i="1" dirty="0" smtClean="0"/>
              <a:t>z</a:t>
            </a:r>
            <a:r>
              <a:rPr lang="en-US" sz="2000" dirty="0" smtClean="0"/>
              <a:t>-</a:t>
            </a:r>
            <a:r>
              <a:rPr lang="en-US" sz="2000" dirty="0"/>
              <a:t>score of 2 1.5 means that the observation is 1.5 standard deviations to </a:t>
            </a:r>
            <a:r>
              <a:rPr lang="en-US" sz="2000" dirty="0" smtClean="0"/>
              <a:t>the left </a:t>
            </a:r>
            <a:r>
              <a:rPr lang="en-US" sz="2000" dirty="0"/>
              <a:t>of the mean.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z-Scores</a:t>
            </a:r>
            <a:endParaRPr lang="en-US" dirty="0"/>
          </a:p>
        </p:txBody>
      </p:sp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5085184"/>
            <a:ext cx="6175248" cy="92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55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We </a:t>
            </a:r>
            <a:r>
              <a:rPr lang="en-US" sz="2400" dirty="0"/>
              <a:t>typically label the elements of a data set using subscripted variables, </a:t>
            </a:r>
            <a:r>
              <a:rPr lang="en-US" sz="2400" i="1" dirty="0"/>
              <a:t>x</a:t>
            </a:r>
            <a:r>
              <a:rPr lang="en-US" sz="2400" i="1" baseline="-25000" dirty="0"/>
              <a:t>1</a:t>
            </a:r>
            <a:r>
              <a:rPr lang="en-US" sz="2400" i="1" dirty="0"/>
              <a:t>, x</a:t>
            </a:r>
            <a:r>
              <a:rPr lang="en-US" sz="2400" i="1" baseline="-25000" dirty="0"/>
              <a:t>2</a:t>
            </a:r>
            <a:r>
              <a:rPr lang="en-US" sz="2400" i="1" dirty="0"/>
              <a:t> </a:t>
            </a:r>
            <a:r>
              <a:rPr lang="en-US" sz="2400" dirty="0"/>
              <a:t>, … , and </a:t>
            </a:r>
            <a:r>
              <a:rPr lang="en-US" sz="2400" dirty="0" smtClean="0"/>
              <a:t>so on, where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i</a:t>
            </a:r>
            <a:r>
              <a:rPr lang="en-US" sz="2400" i="1" dirty="0" smtClean="0"/>
              <a:t> </a:t>
            </a:r>
            <a:r>
              <a:rPr lang="en-US" sz="2400" dirty="0"/>
              <a:t>represents the </a:t>
            </a:r>
            <a:r>
              <a:rPr lang="en-US" sz="2400" dirty="0" err="1" smtClean="0"/>
              <a:t>i</a:t>
            </a:r>
            <a:r>
              <a:rPr lang="en-US" sz="2400" baseline="30000" dirty="0" err="1" smtClean="0"/>
              <a:t>th</a:t>
            </a:r>
            <a:r>
              <a:rPr lang="en-US" sz="2400" dirty="0" smtClean="0"/>
              <a:t> </a:t>
            </a:r>
            <a:r>
              <a:rPr lang="en-US" sz="2400" dirty="0"/>
              <a:t>observation. </a:t>
            </a:r>
            <a:endParaRPr lang="en-US" sz="2400" dirty="0" smtClean="0"/>
          </a:p>
          <a:p>
            <a:r>
              <a:rPr lang="en-US" sz="2400" dirty="0" smtClean="0"/>
              <a:t>It </a:t>
            </a:r>
            <a:r>
              <a:rPr lang="en-US" sz="2400" dirty="0"/>
              <a:t>is common practice in statistics to </a:t>
            </a:r>
            <a:r>
              <a:rPr lang="en-US" sz="2400" dirty="0" smtClean="0"/>
              <a:t>use Greek </a:t>
            </a:r>
            <a:r>
              <a:rPr lang="en-US" sz="2400" dirty="0"/>
              <a:t>letters, such as </a:t>
            </a:r>
            <a:r>
              <a:rPr lang="en-US" sz="2400" i="1" dirty="0" smtClean="0">
                <a:latin typeface="Symbol" charset="2"/>
                <a:cs typeface="Symbol" charset="2"/>
              </a:rPr>
              <a:t>m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/>
              <a:t>mu), </a:t>
            </a:r>
            <a:r>
              <a:rPr lang="en-US" sz="2400" i="1" dirty="0" smtClean="0">
                <a:latin typeface="Symbol" charset="2"/>
                <a:cs typeface="Symbol" charset="2"/>
              </a:rPr>
              <a:t>s</a:t>
            </a:r>
            <a:r>
              <a:rPr lang="en-US" sz="2400" dirty="0" smtClean="0"/>
              <a:t> </a:t>
            </a:r>
            <a:r>
              <a:rPr lang="en-US" sz="2400" dirty="0"/>
              <a:t>(sigma), and </a:t>
            </a:r>
            <a:r>
              <a:rPr lang="en-US" sz="2400" i="1" dirty="0" smtClean="0">
                <a:latin typeface="Symbol" charset="2"/>
                <a:cs typeface="Symbol" charset="2"/>
              </a:rPr>
              <a:t>p</a:t>
            </a:r>
            <a:r>
              <a:rPr lang="en-US" sz="2400" dirty="0" smtClean="0"/>
              <a:t> </a:t>
            </a:r>
            <a:r>
              <a:rPr lang="en-US" sz="2400" dirty="0"/>
              <a:t>(pi), to represent population measures </a:t>
            </a:r>
            <a:r>
              <a:rPr lang="en-US" sz="2400" dirty="0" smtClean="0"/>
              <a:t>and italic </a:t>
            </a:r>
            <a:r>
              <a:rPr lang="en-US" sz="2400" dirty="0"/>
              <a:t>letters such as by </a:t>
            </a:r>
            <a:r>
              <a:rPr lang="en-US" sz="2400" i="1" dirty="0" smtClean="0"/>
              <a:t>x</a:t>
            </a:r>
            <a:r>
              <a:rPr lang="en-US" sz="2400" dirty="0" smtClean="0"/>
              <a:t> (called </a:t>
            </a:r>
            <a:r>
              <a:rPr lang="en-US" sz="2400" i="1" dirty="0" smtClean="0"/>
              <a:t>x</a:t>
            </a:r>
            <a:r>
              <a:rPr lang="en-US" sz="2400" dirty="0" smtClean="0"/>
              <a:t>-bar</a:t>
            </a:r>
            <a:r>
              <a:rPr lang="en-US" sz="2400" dirty="0"/>
              <a:t>), </a:t>
            </a:r>
            <a:r>
              <a:rPr lang="en-US" sz="2400" i="1" dirty="0"/>
              <a:t>s</a:t>
            </a:r>
            <a:r>
              <a:rPr lang="en-US" sz="2400" dirty="0" smtClean="0"/>
              <a:t>, </a:t>
            </a:r>
            <a:r>
              <a:rPr lang="en-US" sz="2400" dirty="0"/>
              <a:t>and </a:t>
            </a:r>
            <a:r>
              <a:rPr lang="en-US" sz="2400" i="1" dirty="0"/>
              <a:t>p</a:t>
            </a:r>
            <a:r>
              <a:rPr lang="en-US" sz="2400" dirty="0"/>
              <a:t> </a:t>
            </a:r>
            <a:r>
              <a:rPr lang="en-US" sz="2400" dirty="0" smtClean="0"/>
              <a:t>to </a:t>
            </a:r>
            <a:r>
              <a:rPr lang="en-US" sz="2400" dirty="0"/>
              <a:t>represent sample statistics</a:t>
            </a:r>
            <a:r>
              <a:rPr lang="en-US" sz="2400" dirty="0" smtClean="0"/>
              <a:t>.</a:t>
            </a:r>
          </a:p>
          <a:p>
            <a:r>
              <a:rPr lang="en-US" sz="2400" i="1" dirty="0" smtClean="0"/>
              <a:t>N</a:t>
            </a:r>
            <a:r>
              <a:rPr lang="en-US" sz="2400" dirty="0" smtClean="0"/>
              <a:t> represents </a:t>
            </a:r>
            <a:r>
              <a:rPr lang="en-US" sz="2400" dirty="0"/>
              <a:t>the number of items in a population and </a:t>
            </a:r>
            <a:r>
              <a:rPr lang="en-US" sz="2400" i="1" dirty="0" smtClean="0"/>
              <a:t>n</a:t>
            </a:r>
            <a:r>
              <a:rPr lang="en-US" sz="2400" dirty="0" smtClean="0"/>
              <a:t> represents </a:t>
            </a:r>
            <a:r>
              <a:rPr lang="en-US" sz="2400" dirty="0"/>
              <a:t>the number of </a:t>
            </a:r>
            <a:r>
              <a:rPr lang="en-US" sz="2400" dirty="0" smtClean="0"/>
              <a:t>observations in </a:t>
            </a:r>
            <a:r>
              <a:rPr lang="en-US" sz="2400" dirty="0"/>
              <a:t>a sample</a:t>
            </a:r>
            <a:r>
              <a:rPr lang="en-US" sz="2400" dirty="0" smtClean="0"/>
              <a:t>.</a:t>
            </a:r>
          </a:p>
          <a:p>
            <a:r>
              <a:rPr lang="en-US" sz="2400" dirty="0" smtClean="0">
                <a:latin typeface="Symbol" charset="2"/>
                <a:cs typeface="Symbol" charset="2"/>
              </a:rPr>
              <a:t>S</a:t>
            </a:r>
            <a:r>
              <a:rPr lang="en-US" sz="2400" dirty="0" smtClean="0"/>
              <a:t> represents summation: </a:t>
            </a:r>
            <a:r>
              <a:rPr lang="en-US" sz="2400" dirty="0" err="1" smtClean="0">
                <a:latin typeface="Symbol" charset="2"/>
                <a:cs typeface="Symbol" charset="2"/>
              </a:rPr>
              <a:t>S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i</a:t>
            </a:r>
            <a:r>
              <a:rPr lang="en-US" sz="2400" i="1" dirty="0" smtClean="0"/>
              <a:t> </a:t>
            </a:r>
            <a:r>
              <a:rPr lang="en-US" sz="2400" dirty="0" smtClean="0"/>
              <a:t>=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 + x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 + … 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n</a:t>
            </a:r>
            <a:r>
              <a:rPr lang="en-US" sz="2400" i="1" dirty="0" smtClean="0"/>
              <a:t> </a:t>
            </a:r>
            <a:endParaRPr lang="en-US" sz="24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Understanding Statistical Notation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524328" y="3501008"/>
            <a:ext cx="216024" cy="0"/>
          </a:xfrm>
          <a:prstGeom prst="line">
            <a:avLst/>
          </a:prstGeom>
          <a:ln w="29591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75854651"/>
              </p:ext>
            </p:extLst>
          </p:nvPr>
        </p:nvGraphicFramePr>
        <p:xfrm>
          <a:off x="4499992" y="5445224"/>
          <a:ext cx="86866" cy="165100"/>
        </p:xfrm>
        <a:graphic>
          <a:graphicData uri="http://schemas.openxmlformats.org/presentationml/2006/ole">
            <p:oleObj spid="_x0000_s1048" name="Equation" r:id="rId3" imgW="100440" imgH="15516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710516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marL="344488" indent="-234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ea typeface="+mn-ea"/>
                <a:cs typeface="+mn-cs"/>
              </a:rPr>
              <a:t>Purchase </a:t>
            </a:r>
            <a:r>
              <a:rPr lang="en-US" i="1" dirty="0">
                <a:ea typeface="+mn-ea"/>
                <a:cs typeface="+mn-cs"/>
              </a:rPr>
              <a:t>Orders </a:t>
            </a:r>
            <a:r>
              <a:rPr lang="en-US" dirty="0" smtClean="0">
                <a:ea typeface="+mn-ea"/>
                <a:cs typeface="+mn-cs"/>
              </a:rPr>
              <a:t>Cost per order data</a:t>
            </a:r>
            <a:endParaRPr lang="en-US" dirty="0">
              <a:ea typeface="+mn-ea"/>
              <a:cs typeface="+mn-cs"/>
            </a:endParaRP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109728" indent="0" fontAlgn="auto">
              <a:spcBef>
                <a:spcPts val="30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</a:t>
            </a:r>
            <a:endParaRPr lang="en-US" dirty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4.12 Computing z-Scores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4088" y="2348880"/>
            <a:ext cx="36724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=(B2 - $</a:t>
            </a:r>
            <a:r>
              <a:rPr lang="en-US" sz="1600" dirty="0"/>
              <a:t>B$97</a:t>
            </a:r>
            <a:r>
              <a:rPr lang="en-US" sz="1600" dirty="0" smtClean="0"/>
              <a:t>)/$</a:t>
            </a:r>
            <a:r>
              <a:rPr lang="en-US" sz="1600" dirty="0"/>
              <a:t>B$98, </a:t>
            </a:r>
            <a:r>
              <a:rPr lang="en-US" sz="1600" dirty="0" smtClean="0"/>
              <a:t>or =STANDARDIZE</a:t>
            </a:r>
            <a:r>
              <a:rPr lang="en-US" sz="1600" dirty="0"/>
              <a:t>(B2,$B$97,$B$98).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004048" y="2636912"/>
            <a:ext cx="360040" cy="0"/>
          </a:xfrm>
          <a:prstGeom prst="straightConnector1">
            <a:avLst/>
          </a:prstGeom>
          <a:ln w="26416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BA2-Figure-4.10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060848"/>
            <a:ext cx="4521200" cy="344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The </a:t>
            </a:r>
            <a:r>
              <a:rPr lang="en-US" sz="2400" b="1" dirty="0"/>
              <a:t>coefficient of variation (CV</a:t>
            </a:r>
            <a:r>
              <a:rPr lang="en-US" sz="2400" b="1" dirty="0" smtClean="0"/>
              <a:t>) </a:t>
            </a:r>
            <a:r>
              <a:rPr lang="en-US" sz="2400" dirty="0" smtClean="0">
                <a:ea typeface="+mn-ea"/>
                <a:cs typeface="+mn-cs"/>
              </a:rPr>
              <a:t>provides a relative measure of dispersion in data relative to the mean: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>
              <a:ea typeface="+mn-ea"/>
              <a:cs typeface="+mn-cs"/>
            </a:endParaRP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marL="621348" lvl="1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>
                <a:ea typeface="+mn-ea"/>
                <a:cs typeface="+mn-cs"/>
              </a:rPr>
              <a:t>Sometimes expressed as a percentage.</a:t>
            </a:r>
          </a:p>
          <a:p>
            <a:pPr marL="621348" lvl="1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>
                <a:ea typeface="+mn-ea"/>
                <a:cs typeface="+mn-cs"/>
              </a:rPr>
              <a:t>Provides a relative measure of risk to return.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>
                <a:ea typeface="+mn-ea"/>
                <a:cs typeface="+mn-cs"/>
              </a:rPr>
              <a:t>Return to risk </a:t>
            </a:r>
            <a:r>
              <a:rPr lang="en-US" sz="2400" dirty="0" smtClean="0">
                <a:ea typeface="+mn-ea"/>
                <a:cs typeface="+mn-cs"/>
              </a:rPr>
              <a:t>= 1/CV, is often easier to interpret, especially in financial risk analysis. </a:t>
            </a:r>
          </a:p>
          <a:p>
            <a:pPr marL="621348" lvl="1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>
                <a:ea typeface="+mn-ea"/>
                <a:cs typeface="+mn-cs"/>
              </a:rPr>
              <a:t>The </a:t>
            </a:r>
            <a:r>
              <a:rPr lang="en-US" sz="2000" i="1" dirty="0" smtClean="0">
                <a:ea typeface="+mn-ea"/>
                <a:cs typeface="+mn-cs"/>
              </a:rPr>
              <a:t>Sharpe ratio </a:t>
            </a:r>
            <a:r>
              <a:rPr lang="en-US" sz="2000" dirty="0" smtClean="0">
                <a:ea typeface="+mn-ea"/>
                <a:cs typeface="+mn-cs"/>
              </a:rPr>
              <a:t>is a related measure in finance.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Coefficient of Variation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55301" name="TextBox 8"/>
          <p:cNvSpPr txBox="1">
            <a:spLocks noChangeArrowheads="1"/>
          </p:cNvSpPr>
          <p:nvPr/>
        </p:nvSpPr>
        <p:spPr bwMode="auto">
          <a:xfrm>
            <a:off x="7696200" y="5867400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000"/>
          </a:p>
        </p:txBody>
      </p:sp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2420888"/>
            <a:ext cx="5846064" cy="865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ontent Placeholder 1"/>
          <p:cNvSpPr>
            <a:spLocks noGrp="1"/>
          </p:cNvSpPr>
          <p:nvPr>
            <p:ph idx="1"/>
          </p:nvPr>
        </p:nvSpPr>
        <p:spPr>
          <a:xfrm>
            <a:off x="457200" y="1374775"/>
            <a:ext cx="8229600" cy="4525963"/>
          </a:xfrm>
        </p:spPr>
        <p:txBody>
          <a:bodyPr/>
          <a:lstStyle/>
          <a:p>
            <a:r>
              <a:rPr lang="en-US" i="1" dirty="0" smtClean="0"/>
              <a:t>Closing Stock Prices </a:t>
            </a:r>
            <a:r>
              <a:rPr lang="en-US" dirty="0" smtClean="0"/>
              <a:t>worksheet</a:t>
            </a:r>
          </a:p>
          <a:p>
            <a:r>
              <a:rPr lang="en-US" dirty="0" smtClean="0"/>
              <a:t>Intel (INTC) is slightly riskier than the other stocks.</a:t>
            </a:r>
          </a:p>
          <a:p>
            <a:r>
              <a:rPr lang="en-US" dirty="0" smtClean="0"/>
              <a:t>The Index fund has the least risk (lowest CV).</a:t>
            </a:r>
          </a:p>
          <a:p>
            <a:pPr>
              <a:buFont typeface="Wingdings 3" pitchFamily="-72" charset="2"/>
              <a:buNone/>
            </a:pP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4.13 Applying the Coefficient of Variation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2" name="Picture 1" descr="BA2-Figure-4.11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2924944"/>
            <a:ext cx="7048500" cy="275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348"/>
          </a:xfrm>
        </p:spPr>
        <p:txBody>
          <a:bodyPr/>
          <a:lstStyle/>
          <a:p>
            <a:r>
              <a:rPr lang="en-US" b="1" dirty="0" err="1" smtClean="0"/>
              <a:t>Skewness</a:t>
            </a:r>
            <a:r>
              <a:rPr lang="en-US" dirty="0" smtClean="0"/>
              <a:t> </a:t>
            </a:r>
            <a:r>
              <a:rPr lang="en-US" dirty="0"/>
              <a:t>describes the lack of symmetry of data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Distributions that </a:t>
            </a:r>
            <a:r>
              <a:rPr lang="en-US" dirty="0"/>
              <a:t>tail off to the </a:t>
            </a:r>
            <a:r>
              <a:rPr lang="en-US" dirty="0" smtClean="0"/>
              <a:t>right</a:t>
            </a:r>
            <a:r>
              <a:rPr lang="en-US" dirty="0"/>
              <a:t> </a:t>
            </a:r>
            <a:r>
              <a:rPr lang="en-US" dirty="0" smtClean="0"/>
              <a:t>are </a:t>
            </a:r>
            <a:r>
              <a:rPr lang="en-US" dirty="0"/>
              <a:t>called </a:t>
            </a:r>
            <a:r>
              <a:rPr lang="en-US" u="sng" dirty="0"/>
              <a:t>positively </a:t>
            </a:r>
            <a:r>
              <a:rPr lang="en-US" u="sng" dirty="0" smtClean="0"/>
              <a:t>skewed</a:t>
            </a:r>
            <a:r>
              <a:rPr lang="en-US" dirty="0" smtClean="0"/>
              <a:t>; </a:t>
            </a:r>
            <a:r>
              <a:rPr lang="en-US" dirty="0"/>
              <a:t>those that tail off to the left are said to </a:t>
            </a:r>
            <a:r>
              <a:rPr lang="en-US" dirty="0" smtClean="0"/>
              <a:t>be </a:t>
            </a:r>
            <a:r>
              <a:rPr lang="en-US" u="sng" dirty="0" smtClean="0"/>
              <a:t>negatively </a:t>
            </a:r>
            <a:r>
              <a:rPr lang="en-US" u="sng" dirty="0"/>
              <a:t>skewed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/>
              <a:t>Measures of Shape: </a:t>
            </a:r>
            <a:r>
              <a:rPr lang="en-US" dirty="0" err="1" smtClean="0"/>
              <a:t>Skewness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51720" y="551723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Positively skewed			Symmetrical</a:t>
            </a:r>
            <a:endParaRPr lang="en-US" dirty="0"/>
          </a:p>
        </p:txBody>
      </p:sp>
      <p:pic>
        <p:nvPicPr>
          <p:cNvPr id="8" name="Picture 7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3284984"/>
            <a:ext cx="6577584" cy="206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05619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24400"/>
          </a:xfrm>
        </p:spPr>
        <p:txBody>
          <a:bodyPr>
            <a:normAutofit/>
          </a:bodyPr>
          <a:lstStyle/>
          <a:p>
            <a:pPr marL="344488" indent="-234950" fontAlgn="auto">
              <a:spcBef>
                <a:spcPts val="300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Coefficient of </a:t>
            </a:r>
            <a:r>
              <a:rPr lang="en-US" dirty="0" err="1" smtClean="0">
                <a:ea typeface="+mn-ea"/>
                <a:cs typeface="+mn-cs"/>
              </a:rPr>
              <a:t>Skewness</a:t>
            </a: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(CS):</a:t>
            </a:r>
          </a:p>
          <a:p>
            <a:pPr marL="566928" indent="-457200" fontAlgn="auto">
              <a:spcBef>
                <a:spcPts val="3000"/>
              </a:spcBef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  <a:p>
            <a:pPr marL="344488" indent="-234950" fontAlgn="auto">
              <a:spcBef>
                <a:spcPts val="300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Excel function: </a:t>
            </a:r>
            <a:r>
              <a:rPr lang="en-US" dirty="0" smtClean="0">
                <a:solidFill>
                  <a:srgbClr val="39639D"/>
                </a:solidFill>
                <a:ea typeface="+mn-ea"/>
                <a:cs typeface="+mn-cs"/>
              </a:rPr>
              <a:t>=SKEW(</a:t>
            </a:r>
            <a:r>
              <a:rPr lang="en-US" i="1" dirty="0" smtClean="0">
                <a:solidFill>
                  <a:srgbClr val="39639D"/>
                </a:solidFill>
                <a:ea typeface="+mn-ea"/>
                <a:cs typeface="+mn-cs"/>
              </a:rPr>
              <a:t>data range</a:t>
            </a:r>
            <a:r>
              <a:rPr lang="en-US" dirty="0" smtClean="0">
                <a:solidFill>
                  <a:srgbClr val="39639D"/>
                </a:solidFill>
                <a:ea typeface="+mn-ea"/>
                <a:cs typeface="+mn-cs"/>
              </a:rPr>
              <a:t>)</a:t>
            </a:r>
          </a:p>
          <a:p>
            <a:pPr marL="621348" lvl="1" indent="-256032" fontAlgn="auto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CS is negative for left-skewed data.</a:t>
            </a:r>
          </a:p>
          <a:p>
            <a:pPr marL="621348" lvl="1" indent="-256032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CS is positive for right-skewed data.</a:t>
            </a:r>
          </a:p>
          <a:p>
            <a:pPr marL="621348" lvl="1" indent="-256032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|CS| &gt; 1 suggests high degree of </a:t>
            </a:r>
            <a:r>
              <a:rPr lang="en-US" dirty="0" err="1" smtClean="0">
                <a:ea typeface="+mn-ea"/>
                <a:cs typeface="+mn-cs"/>
              </a:rPr>
              <a:t>skewness</a:t>
            </a:r>
            <a:r>
              <a:rPr lang="en-US" dirty="0" smtClean="0">
                <a:ea typeface="+mn-ea"/>
                <a:cs typeface="+mn-cs"/>
              </a:rPr>
              <a:t>.</a:t>
            </a:r>
          </a:p>
          <a:p>
            <a:pPr marL="621348" lvl="1" indent="-256032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0.5 </a:t>
            </a:r>
            <a:r>
              <a:rPr lang="en-US" dirty="0">
                <a:latin typeface="Cambria Math"/>
                <a:ea typeface="Cambria Math"/>
                <a:cs typeface="+mn-cs"/>
              </a:rPr>
              <a:t>≤</a:t>
            </a:r>
            <a:r>
              <a:rPr lang="en-US" dirty="0" smtClean="0">
                <a:ea typeface="+mn-ea"/>
                <a:cs typeface="+mn-cs"/>
              </a:rPr>
              <a:t> |CS| </a:t>
            </a:r>
            <a:r>
              <a:rPr lang="en-US" dirty="0" smtClean="0">
                <a:latin typeface="Cambria Math"/>
                <a:ea typeface="Cambria Math"/>
                <a:cs typeface="+mn-cs"/>
              </a:rPr>
              <a:t>≤ </a:t>
            </a:r>
            <a:r>
              <a:rPr lang="en-US" dirty="0" smtClean="0">
                <a:ea typeface="+mn-ea"/>
                <a:cs typeface="+mn-cs"/>
              </a:rPr>
              <a:t>1 suggests moderate </a:t>
            </a:r>
            <a:r>
              <a:rPr lang="en-US" dirty="0" err="1" smtClean="0">
                <a:ea typeface="+mn-ea"/>
                <a:cs typeface="+mn-cs"/>
              </a:rPr>
              <a:t>skewness</a:t>
            </a:r>
            <a:r>
              <a:rPr lang="en-US" dirty="0" smtClean="0">
                <a:ea typeface="+mn-ea"/>
                <a:cs typeface="+mn-cs"/>
              </a:rPr>
              <a:t>.</a:t>
            </a:r>
          </a:p>
          <a:p>
            <a:pPr marL="621348" lvl="1" indent="-256032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|</a:t>
            </a:r>
            <a:r>
              <a:rPr lang="en-US" dirty="0">
                <a:ea typeface="+mn-ea"/>
                <a:cs typeface="+mn-cs"/>
              </a:rPr>
              <a:t>CS| </a:t>
            </a:r>
            <a:r>
              <a:rPr lang="en-US" dirty="0" smtClean="0">
                <a:ea typeface="+mn-ea"/>
                <a:cs typeface="+mn-cs"/>
              </a:rPr>
              <a:t>&lt;</a:t>
            </a:r>
            <a:r>
              <a:rPr lang="en-US" dirty="0" smtClean="0">
                <a:latin typeface="Cambria Math"/>
                <a:ea typeface="Cambria Math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0.5 suggests relative symmetry.</a:t>
            </a:r>
            <a:endParaRPr lang="en-US" dirty="0">
              <a:ea typeface="+mn-ea"/>
              <a:cs typeface="+mn-cs"/>
            </a:endParaRPr>
          </a:p>
          <a:p>
            <a:pPr marL="365760" indent="-256032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Coefficient of </a:t>
            </a:r>
            <a:r>
              <a:rPr lang="en-US" sz="3200" dirty="0" err="1" smtClean="0">
                <a:ea typeface="+mj-ea"/>
                <a:cs typeface="+mj-cs"/>
              </a:rPr>
              <a:t>Skewness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1916832"/>
            <a:ext cx="4937760" cy="957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4.14: Measuring </a:t>
            </a:r>
            <a:r>
              <a:rPr lang="en-US" sz="3200" dirty="0" err="1" smtClean="0">
                <a:ea typeface="+mj-ea"/>
                <a:cs typeface="+mj-cs"/>
              </a:rPr>
              <a:t>Skewness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5837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Purchase Orders </a:t>
            </a:r>
            <a:r>
              <a:rPr lang="en-US" dirty="0" smtClean="0"/>
              <a:t>database</a:t>
            </a:r>
            <a:endParaRPr lang="en-US" i="1" dirty="0" smtClean="0"/>
          </a:p>
          <a:p>
            <a:r>
              <a:rPr lang="en-US" dirty="0" smtClean="0"/>
              <a:t>Cost per order data: CS = 1.66  (high positive </a:t>
            </a:r>
            <a:r>
              <a:rPr lang="en-US" dirty="0" err="1" smtClean="0"/>
              <a:t>skewness</a:t>
            </a:r>
            <a:r>
              <a:rPr lang="en-US" dirty="0" smtClean="0"/>
              <a:t>)</a:t>
            </a:r>
          </a:p>
          <a:p>
            <a:r>
              <a:rPr lang="en-US" dirty="0" smtClean="0"/>
              <a:t>A/P terms data: CS = 0.60 (moderate positive </a:t>
            </a:r>
            <a:r>
              <a:rPr lang="en-US" dirty="0" err="1" smtClean="0"/>
              <a:t>skewness</a:t>
            </a:r>
            <a:r>
              <a:rPr lang="en-US" dirty="0" smtClean="0"/>
              <a:t>)</a:t>
            </a:r>
          </a:p>
          <a:p>
            <a:pPr>
              <a:buFont typeface="Wingdings 3" pitchFamily="-72" charset="2"/>
              <a:buNone/>
            </a:pPr>
            <a:endParaRPr lang="en-US" dirty="0" smtClean="0"/>
          </a:p>
        </p:txBody>
      </p:sp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3861048"/>
            <a:ext cx="6577584" cy="206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Kurtosis</a:t>
            </a:r>
            <a:r>
              <a:rPr lang="en-US" sz="2400" dirty="0" smtClean="0"/>
              <a:t> </a:t>
            </a:r>
            <a:r>
              <a:rPr lang="en-US" sz="2400" dirty="0"/>
              <a:t>refers to the </a:t>
            </a:r>
            <a:r>
              <a:rPr lang="en-US" sz="2400" dirty="0" err="1"/>
              <a:t>peakedness</a:t>
            </a:r>
            <a:r>
              <a:rPr lang="en-US" sz="2400" dirty="0"/>
              <a:t> (i.e., high, narrow) or flatness (i.e., short, </a:t>
            </a:r>
            <a:r>
              <a:rPr lang="en-US" sz="2400" dirty="0" smtClean="0"/>
              <a:t>flat-topped) of </a:t>
            </a:r>
            <a:r>
              <a:rPr lang="en-US" sz="2400" dirty="0"/>
              <a:t>a histogram. </a:t>
            </a:r>
            <a:endParaRPr lang="en-US" sz="2400" dirty="0" smtClean="0"/>
          </a:p>
          <a:p>
            <a:r>
              <a:rPr lang="en-US" sz="2400" dirty="0" smtClean="0"/>
              <a:t>The coefficient </a:t>
            </a:r>
            <a:r>
              <a:rPr lang="en-US" sz="2400" dirty="0"/>
              <a:t>of kurtosis (CK) measures the degree of </a:t>
            </a:r>
            <a:r>
              <a:rPr lang="en-US" sz="2400" dirty="0" smtClean="0"/>
              <a:t>kurtosis of </a:t>
            </a:r>
            <a:r>
              <a:rPr lang="en-US" sz="2400" dirty="0"/>
              <a:t>a </a:t>
            </a:r>
            <a:r>
              <a:rPr lang="en-US" sz="2400" dirty="0" smtClean="0"/>
              <a:t>population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pPr marL="621348" lvl="1" indent="-256032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/>
              <a:t>CK &lt; 3 indicates the data is somewhat flat with a wide degree of dispersion.</a:t>
            </a:r>
          </a:p>
          <a:p>
            <a:pPr marL="621348" lvl="1" indent="-256032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/>
              <a:t>CK &gt; 3 indicates the data is somewhat peaked with less </a:t>
            </a:r>
            <a:r>
              <a:rPr lang="en-US" sz="2000" dirty="0" smtClean="0"/>
              <a:t>dispersion.</a:t>
            </a:r>
            <a:endParaRPr lang="en-US" sz="2400" dirty="0"/>
          </a:p>
          <a:p>
            <a:pPr marL="621348" lvl="1" indent="-256032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/>
              <a:t>Excel function: </a:t>
            </a:r>
            <a:r>
              <a:rPr lang="en-US" sz="2000" dirty="0" smtClean="0">
                <a:solidFill>
                  <a:srgbClr val="39639D"/>
                </a:solidFill>
              </a:rPr>
              <a:t>=KURT</a:t>
            </a:r>
            <a:r>
              <a:rPr lang="en-US" sz="2000" dirty="0">
                <a:solidFill>
                  <a:srgbClr val="39639D"/>
                </a:solidFill>
              </a:rPr>
              <a:t>(</a:t>
            </a:r>
            <a:r>
              <a:rPr lang="en-US" sz="2000" i="1" dirty="0">
                <a:solidFill>
                  <a:srgbClr val="39639D"/>
                </a:solidFill>
              </a:rPr>
              <a:t>data range</a:t>
            </a:r>
            <a:r>
              <a:rPr lang="en-US" sz="2000" dirty="0">
                <a:solidFill>
                  <a:srgbClr val="39639D"/>
                </a:solidFill>
              </a:rPr>
              <a:t>)</a:t>
            </a:r>
            <a:r>
              <a:rPr lang="en-US" sz="2000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Shape: Kurtosis</a:t>
            </a:r>
            <a:endParaRPr lang="en-US" dirty="0"/>
          </a:p>
        </p:txBody>
      </p:sp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3212976"/>
            <a:ext cx="4824536" cy="93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12273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Comparing </a:t>
            </a:r>
            <a:r>
              <a:rPr lang="en-US" sz="2400" dirty="0"/>
              <a:t>measures of location can sometimes reveal information about the </a:t>
            </a:r>
            <a:r>
              <a:rPr lang="en-US" sz="2400" dirty="0" smtClean="0"/>
              <a:t>shape of </a:t>
            </a:r>
            <a:r>
              <a:rPr lang="en-US" sz="2400" dirty="0"/>
              <a:t>the distribution of observations. </a:t>
            </a:r>
            <a:endParaRPr lang="en-US" sz="2400" dirty="0" smtClean="0"/>
          </a:p>
          <a:p>
            <a:pPr lvl="1"/>
            <a:r>
              <a:rPr lang="en-US" sz="2000" dirty="0" smtClean="0"/>
              <a:t>For </a:t>
            </a:r>
            <a:r>
              <a:rPr lang="en-US" sz="2000" dirty="0"/>
              <a:t>example, if the distribution were perfectly </a:t>
            </a:r>
            <a:r>
              <a:rPr lang="en-US" sz="2000" dirty="0" smtClean="0"/>
              <a:t>symmetrical and </a:t>
            </a:r>
            <a:r>
              <a:rPr lang="en-US" sz="2000" dirty="0" err="1"/>
              <a:t>unimodal</a:t>
            </a:r>
            <a:r>
              <a:rPr lang="en-US" sz="2000" dirty="0"/>
              <a:t>, the mean, median, and mode would all be the same. </a:t>
            </a:r>
            <a:endParaRPr lang="en-US" sz="2000" dirty="0" smtClean="0"/>
          </a:p>
          <a:p>
            <a:pPr lvl="1"/>
            <a:r>
              <a:rPr lang="en-US" sz="2000" dirty="0" smtClean="0"/>
              <a:t>If </a:t>
            </a:r>
            <a:r>
              <a:rPr lang="en-US" sz="2000" dirty="0"/>
              <a:t>it </a:t>
            </a:r>
            <a:r>
              <a:rPr lang="en-US" sz="2000" dirty="0" smtClean="0"/>
              <a:t>were negatively </a:t>
            </a:r>
            <a:r>
              <a:rPr lang="en-US" sz="2000" dirty="0"/>
              <a:t>skewed, we would generally find that </a:t>
            </a:r>
            <a:r>
              <a:rPr lang="en-US" sz="2000" dirty="0" smtClean="0"/>
              <a:t>	   mean </a:t>
            </a:r>
            <a:r>
              <a:rPr lang="en-US" sz="2000" dirty="0"/>
              <a:t>&lt; median &lt; </a:t>
            </a:r>
            <a:r>
              <a:rPr lang="en-US" sz="2000" dirty="0" smtClean="0"/>
              <a:t>mode</a:t>
            </a:r>
          </a:p>
          <a:p>
            <a:pPr lvl="1"/>
            <a:r>
              <a:rPr lang="en-US" sz="2000" dirty="0" smtClean="0"/>
              <a:t>Positive </a:t>
            </a:r>
            <a:r>
              <a:rPr lang="en-US" sz="2000" dirty="0" err="1" smtClean="0"/>
              <a:t>skewness</a:t>
            </a:r>
            <a:r>
              <a:rPr lang="en-US" sz="2000" dirty="0" smtClean="0"/>
              <a:t> </a:t>
            </a:r>
            <a:r>
              <a:rPr lang="en-US" sz="2000" dirty="0"/>
              <a:t>would suggest that mode &lt; median &lt; mean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Shape and Measures of Location</a:t>
            </a:r>
            <a:endParaRPr lang="en-US" dirty="0"/>
          </a:p>
        </p:txBody>
      </p:sp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4437112"/>
            <a:ext cx="5803392" cy="166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23634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Excel </a:t>
            </a:r>
            <a:r>
              <a:rPr lang="en-US" sz="3200" i="1" dirty="0">
                <a:ea typeface="+mj-ea"/>
                <a:cs typeface="+mj-cs"/>
              </a:rPr>
              <a:t>Descriptive Statistics </a:t>
            </a:r>
            <a:r>
              <a:rPr lang="en-US" sz="3200" dirty="0">
                <a:ea typeface="+mj-ea"/>
                <a:cs typeface="+mj-cs"/>
              </a:rPr>
              <a:t>Tool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457200" y="1203325"/>
            <a:ext cx="8229600" cy="5033987"/>
          </a:xfrm>
        </p:spPr>
        <p:txBody>
          <a:bodyPr>
            <a:normAutofit fontScale="92500" lnSpcReduction="10000"/>
          </a:bodyPr>
          <a:lstStyle/>
          <a:p>
            <a:pPr marL="109728" indent="0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This tool provides a summary of numerical statistical measures for sample data.</a:t>
            </a:r>
          </a:p>
          <a:p>
            <a:pPr marL="109728" indent="0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endParaRPr lang="en-US" sz="2400" dirty="0">
              <a:ea typeface="+mn-ea"/>
              <a:cs typeface="+mn-cs"/>
            </a:endParaRPr>
          </a:p>
          <a:p>
            <a:pPr marL="109728" indent="0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2400" i="1" dirty="0" smtClean="0">
                <a:ea typeface="+mn-ea"/>
                <a:cs typeface="+mn-cs"/>
              </a:rPr>
              <a:t>Data &gt;</a:t>
            </a:r>
          </a:p>
          <a:p>
            <a:pPr marL="109728" indent="0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2400" i="1" dirty="0" smtClean="0">
                <a:ea typeface="+mn-ea"/>
                <a:cs typeface="+mn-cs"/>
              </a:rPr>
              <a:t>Data Analysis &gt;</a:t>
            </a:r>
          </a:p>
          <a:p>
            <a:pPr marL="109728" indent="0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2400" i="1" dirty="0" smtClean="0">
                <a:ea typeface="+mn-ea"/>
                <a:cs typeface="+mn-cs"/>
              </a:rPr>
              <a:t>Descriptive Statistics</a:t>
            </a:r>
          </a:p>
          <a:p>
            <a:pPr marL="365760" indent="-256032" fontAlgn="auto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ea typeface="+mn-ea"/>
                <a:cs typeface="+mn-cs"/>
              </a:rPr>
              <a:t>Enter</a:t>
            </a:r>
            <a:r>
              <a:rPr lang="en-US" sz="2400" i="1" dirty="0" smtClean="0">
                <a:ea typeface="+mn-ea"/>
                <a:cs typeface="+mn-cs"/>
              </a:rPr>
              <a:t> Input Range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i="1" dirty="0" smtClean="0">
                <a:ea typeface="+mn-ea"/>
                <a:cs typeface="+mn-cs"/>
              </a:rPr>
              <a:t>Labels </a:t>
            </a:r>
            <a:r>
              <a:rPr lang="en-US" sz="2400" dirty="0" smtClean="0">
                <a:ea typeface="+mn-ea"/>
                <a:cs typeface="+mn-cs"/>
              </a:rPr>
              <a:t>(optional)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solidFill>
                  <a:srgbClr val="000000"/>
                </a:solidFill>
                <a:ea typeface="+mn-ea"/>
                <a:cs typeface="+mn-cs"/>
              </a:rPr>
              <a:t>Check </a:t>
            </a:r>
            <a:r>
              <a:rPr lang="en-US" sz="2400" i="1" dirty="0" smtClean="0">
                <a:solidFill>
                  <a:srgbClr val="000000"/>
                </a:solidFill>
                <a:ea typeface="+mn-ea"/>
                <a:cs typeface="+mn-cs"/>
              </a:rPr>
              <a:t>Summary Statistics</a:t>
            </a:r>
            <a:r>
              <a:rPr lang="en-US" sz="2400" dirty="0" smtClean="0">
                <a:solidFill>
                  <a:srgbClr val="000000"/>
                </a:solidFill>
                <a:ea typeface="+mn-ea"/>
                <a:cs typeface="+mn-cs"/>
              </a:rPr>
              <a:t> box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000000"/>
                </a:solidFill>
              </a:rPr>
              <a:t>The data must </a:t>
            </a:r>
            <a:r>
              <a:rPr lang="en-US" sz="2400" dirty="0">
                <a:solidFill>
                  <a:srgbClr val="000000"/>
                </a:solidFill>
              </a:rPr>
              <a:t>be in a </a:t>
            </a:r>
            <a:r>
              <a:rPr lang="en-US" sz="2400" u="sng" dirty="0">
                <a:solidFill>
                  <a:srgbClr val="000000"/>
                </a:solidFill>
              </a:rPr>
              <a:t>single </a:t>
            </a:r>
            <a:r>
              <a:rPr lang="en-US" sz="2400" u="sng" dirty="0" smtClean="0"/>
              <a:t>row </a:t>
            </a:r>
            <a:r>
              <a:rPr lang="en-US" sz="2400" u="sng" dirty="0"/>
              <a:t>or column</a:t>
            </a:r>
            <a:r>
              <a:rPr lang="en-US" sz="2400" dirty="0"/>
              <a:t>.  If the data are </a:t>
            </a:r>
            <a:r>
              <a:rPr lang="en-US" sz="2400" dirty="0" smtClean="0"/>
              <a:t>in multiple </a:t>
            </a:r>
            <a:r>
              <a:rPr lang="en-US" sz="2400" dirty="0"/>
              <a:t>columns, the tool treats each row or column as a separate data set</a:t>
            </a:r>
            <a:endParaRPr lang="en-US" sz="2400" i="1" dirty="0" smtClean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sz="2400" dirty="0">
              <a:ea typeface="+mn-ea"/>
              <a:cs typeface="+mn-cs"/>
            </a:endParaRPr>
          </a:p>
        </p:txBody>
      </p:sp>
      <p:pic>
        <p:nvPicPr>
          <p:cNvPr id="3" name="Picture 2" descr="BA2-Figure-4.14-new-for-2E-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772816"/>
            <a:ext cx="3641481" cy="3042617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4788024" y="3861048"/>
            <a:ext cx="504056" cy="216024"/>
          </a:xfrm>
          <a:prstGeom prst="straightConnector1">
            <a:avLst/>
          </a:prstGeom>
          <a:ln w="29591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275856" y="2276872"/>
            <a:ext cx="2016224" cy="1080120"/>
          </a:xfrm>
          <a:prstGeom prst="straightConnector1">
            <a:avLst/>
          </a:prstGeom>
          <a:ln w="29591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059832" y="2852936"/>
            <a:ext cx="2232248" cy="864096"/>
          </a:xfrm>
          <a:prstGeom prst="straightConnector1">
            <a:avLst/>
          </a:prstGeom>
          <a:ln w="29591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4.15: Using the </a:t>
            </a:r>
            <a:r>
              <a:rPr lang="en-US" sz="3200" i="1" dirty="0" smtClean="0">
                <a:ea typeface="+mj-ea"/>
                <a:cs typeface="+mj-cs"/>
              </a:rPr>
              <a:t>Descriptive </a:t>
            </a:r>
            <a:r>
              <a:rPr lang="en-US" sz="3200" i="1" dirty="0">
                <a:ea typeface="+mj-ea"/>
                <a:cs typeface="+mj-cs"/>
              </a:rPr>
              <a:t>Statistics </a:t>
            </a:r>
            <a:r>
              <a:rPr lang="en-US" sz="3200" dirty="0">
                <a:ea typeface="+mj-ea"/>
                <a:cs typeface="+mj-cs"/>
              </a:rPr>
              <a:t>Tool</a:t>
            </a:r>
          </a:p>
        </p:txBody>
      </p:sp>
      <p:sp>
        <p:nvSpPr>
          <p:cNvPr id="6246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Purchase Orders </a:t>
            </a:r>
            <a:r>
              <a:rPr lang="en-US" dirty="0" smtClean="0"/>
              <a:t>database</a:t>
            </a:r>
          </a:p>
        </p:txBody>
      </p:sp>
      <p:sp>
        <p:nvSpPr>
          <p:cNvPr id="62471" name="TextBox 1"/>
          <p:cNvSpPr txBox="1">
            <a:spLocks noChangeArrowheads="1"/>
          </p:cNvSpPr>
          <p:nvPr/>
        </p:nvSpPr>
        <p:spPr bwMode="auto">
          <a:xfrm>
            <a:off x="395536" y="2276872"/>
            <a:ext cx="2590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Note: Results </a:t>
            </a:r>
            <a:r>
              <a:rPr lang="en-US" sz="2400" dirty="0"/>
              <a:t>of the </a:t>
            </a:r>
            <a:r>
              <a:rPr lang="en-US" sz="2400" i="1" dirty="0"/>
              <a:t>Analysis </a:t>
            </a:r>
            <a:r>
              <a:rPr lang="en-US" sz="2400" i="1" dirty="0" err="1"/>
              <a:t>Toolpak</a:t>
            </a:r>
            <a:r>
              <a:rPr lang="en-US" sz="2400" i="1" dirty="0"/>
              <a:t> </a:t>
            </a:r>
            <a:r>
              <a:rPr lang="en-US" sz="2400" u="sng" dirty="0"/>
              <a:t>do not change</a:t>
            </a:r>
            <a:r>
              <a:rPr lang="en-US" sz="2400" dirty="0"/>
              <a:t> when changes are made to the </a:t>
            </a:r>
            <a:r>
              <a:rPr lang="en-US" sz="2400" dirty="0" smtClean="0"/>
              <a:t>data.  </a:t>
            </a:r>
            <a:endParaRPr lang="en-US" sz="2400" dirty="0"/>
          </a:p>
        </p:txBody>
      </p:sp>
      <p:pic>
        <p:nvPicPr>
          <p:cNvPr id="3" name="Picture 2" descr="BA2-Figure-4.15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2204864"/>
            <a:ext cx="5594460" cy="3339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Population mean: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Sample mean: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Excel function: </a:t>
            </a:r>
            <a:r>
              <a:rPr lang="en-US" dirty="0" smtClean="0">
                <a:solidFill>
                  <a:srgbClr val="39639D"/>
                </a:solidFill>
                <a:ea typeface="+mn-ea"/>
                <a:cs typeface="+mn-cs"/>
              </a:rPr>
              <a:t>=AVERAGE(</a:t>
            </a:r>
            <a:r>
              <a:rPr lang="en-US" i="1" dirty="0" smtClean="0">
                <a:solidFill>
                  <a:srgbClr val="39639D"/>
                </a:solidFill>
                <a:ea typeface="+mn-ea"/>
                <a:cs typeface="+mn-cs"/>
              </a:rPr>
              <a:t>data range</a:t>
            </a:r>
            <a:r>
              <a:rPr lang="en-US" dirty="0" smtClean="0">
                <a:solidFill>
                  <a:srgbClr val="39639D"/>
                </a:solidFill>
                <a:ea typeface="+mn-ea"/>
                <a:cs typeface="+mn-cs"/>
              </a:rPr>
              <a:t>)</a:t>
            </a:r>
          </a:p>
          <a:p>
            <a:pPr marL="365760" indent="-256032" fontAlgn="auto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Property of the mean:</a:t>
            </a:r>
          </a:p>
          <a:p>
            <a:pPr marL="365760" indent="-256032" fontAlgn="auto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  <a:p>
            <a:pPr marL="365760" indent="-256032" fontAlgn="auto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fontAlgn="auto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Outliers can affect the value of the mean.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Measures of Location: Arithmetic Mean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1196752"/>
            <a:ext cx="4474464" cy="859536"/>
          </a:xfrm>
          <a:prstGeom prst="rect">
            <a:avLst/>
          </a:prstGeom>
        </p:spPr>
      </p:pic>
      <p:pic>
        <p:nvPicPr>
          <p:cNvPr id="8" name="Picture 7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2204864"/>
            <a:ext cx="4718304" cy="883920"/>
          </a:xfrm>
          <a:prstGeom prst="rect">
            <a:avLst/>
          </a:prstGeom>
        </p:spPr>
      </p:pic>
      <p:pic>
        <p:nvPicPr>
          <p:cNvPr id="9" name="Picture 8" descr="Untitl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4221088"/>
            <a:ext cx="6071616" cy="798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Descriptive Statistics for Grouped Data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6349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Population mean:</a:t>
            </a:r>
          </a:p>
          <a:p>
            <a:pPr marL="109537" indent="0">
              <a:buNone/>
            </a:pPr>
            <a:endParaRPr lang="en-US" dirty="0" smtClean="0"/>
          </a:p>
          <a:p>
            <a:r>
              <a:rPr lang="en-US" dirty="0" smtClean="0"/>
              <a:t>Sample mean: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Population variance:</a:t>
            </a:r>
          </a:p>
          <a:p>
            <a:pPr marL="109537" indent="0">
              <a:buNone/>
            </a:pPr>
            <a:endParaRPr lang="en-US" dirty="0" smtClean="0"/>
          </a:p>
          <a:p>
            <a:r>
              <a:rPr lang="en-US" dirty="0" smtClean="0"/>
              <a:t>Sample variance:</a:t>
            </a:r>
          </a:p>
          <a:p>
            <a:pPr>
              <a:buFont typeface="Wingdings 3" pitchFamily="-72" charset="2"/>
              <a:buNone/>
            </a:pPr>
            <a:endParaRPr lang="en-US" dirty="0" smtClean="0"/>
          </a:p>
        </p:txBody>
      </p:sp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1340768"/>
            <a:ext cx="4315968" cy="944880"/>
          </a:xfrm>
          <a:prstGeom prst="rect">
            <a:avLst/>
          </a:prstGeom>
        </p:spPr>
      </p:pic>
      <p:pic>
        <p:nvPicPr>
          <p:cNvPr id="8" name="Picture 7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2492896"/>
            <a:ext cx="4224528" cy="835152"/>
          </a:xfrm>
          <a:prstGeom prst="rect">
            <a:avLst/>
          </a:prstGeom>
        </p:spPr>
      </p:pic>
      <p:pic>
        <p:nvPicPr>
          <p:cNvPr id="9" name="Picture 8" descr="Untitl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3573016"/>
            <a:ext cx="4724400" cy="877824"/>
          </a:xfrm>
          <a:prstGeom prst="rect">
            <a:avLst/>
          </a:prstGeom>
        </p:spPr>
      </p:pic>
      <p:pic>
        <p:nvPicPr>
          <p:cNvPr id="10" name="Picture 9" descr="Untitl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4725144"/>
            <a:ext cx="475488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300"/>
          </a:xfrm>
        </p:spPr>
        <p:txBody>
          <a:bodyPr>
            <a:normAutofit/>
          </a:bodyPr>
          <a:lstStyle/>
          <a:p>
            <a:pPr marL="344488" indent="-234950" fontAlgn="auto">
              <a:spcAft>
                <a:spcPts val="0"/>
              </a:spcAft>
              <a:defRPr/>
            </a:pPr>
            <a:r>
              <a:rPr lang="en-US" i="1" dirty="0" smtClean="0">
                <a:ea typeface="+mn-ea"/>
                <a:cs typeface="+mn-cs"/>
              </a:rPr>
              <a:t>Computer Repair Times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Example 4.16: Computing Statistical Measures from Frequency Distributions</a:t>
            </a:r>
            <a:endParaRPr lang="en-US" sz="3200" dirty="0"/>
          </a:p>
        </p:txBody>
      </p:sp>
      <p:pic>
        <p:nvPicPr>
          <p:cNvPr id="3" name="Picture 2" descr="BA2-Figure-4.16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204864"/>
            <a:ext cx="7111394" cy="2664296"/>
          </a:xfrm>
          <a:prstGeom prst="rect">
            <a:avLst/>
          </a:prstGeom>
        </p:spPr>
      </p:pic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5229200"/>
            <a:ext cx="3688080" cy="725424"/>
          </a:xfrm>
          <a:prstGeom prst="rect">
            <a:avLst/>
          </a:prstGeom>
        </p:spPr>
      </p:pic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5229200"/>
            <a:ext cx="3895344" cy="749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dirty="0"/>
              <a:t>the data are grouped into </a:t>
            </a:r>
            <a:r>
              <a:rPr lang="en-US" i="1" dirty="0" smtClean="0"/>
              <a:t>k</a:t>
            </a:r>
            <a:r>
              <a:rPr lang="en-US" dirty="0" smtClean="0"/>
              <a:t> </a:t>
            </a:r>
            <a:r>
              <a:rPr lang="en-US" dirty="0"/>
              <a:t>cells in a frequency distribution, we can use </a:t>
            </a:r>
            <a:r>
              <a:rPr lang="en-US" dirty="0" smtClean="0"/>
              <a:t>modified versions </a:t>
            </a:r>
            <a:r>
              <a:rPr lang="en-US" dirty="0"/>
              <a:t>of </a:t>
            </a:r>
            <a:r>
              <a:rPr lang="en-US" dirty="0" smtClean="0"/>
              <a:t>the </a:t>
            </a:r>
            <a:r>
              <a:rPr lang="en-US" dirty="0"/>
              <a:t>formulas to estimate the mean and variance by replacing </a:t>
            </a:r>
            <a:r>
              <a:rPr lang="en-US" i="1" dirty="0" smtClean="0"/>
              <a:t>x</a:t>
            </a:r>
            <a:r>
              <a:rPr lang="en-US" i="1" baseline="-25000" dirty="0" smtClean="0"/>
              <a:t>i</a:t>
            </a:r>
            <a:r>
              <a:rPr lang="en-US" dirty="0" smtClean="0"/>
              <a:t> </a:t>
            </a:r>
            <a:r>
              <a:rPr lang="en-US" dirty="0"/>
              <a:t>with a </a:t>
            </a:r>
            <a:r>
              <a:rPr lang="en-US" dirty="0" smtClean="0"/>
              <a:t>representative value </a:t>
            </a:r>
            <a:r>
              <a:rPr lang="en-US" dirty="0"/>
              <a:t>(such as the midpoint) for all the observations in each cell.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Grouped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03749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2-Figure-4.18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3501008"/>
            <a:ext cx="6607715" cy="2520280"/>
          </a:xfrm>
          <a:prstGeom prst="rect">
            <a:avLst/>
          </a:prstGeom>
        </p:spPr>
      </p:pic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Example 4.17: Computing Descriptive Statistics for a Grouped Frequency Distribution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56490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Representative group value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763688" y="3068960"/>
            <a:ext cx="1152128" cy="792088"/>
          </a:xfrm>
          <a:prstGeom prst="straightConnector1">
            <a:avLst/>
          </a:prstGeom>
          <a:ln w="29591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BA2-Figure-4.17-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1196752"/>
            <a:ext cx="3773583" cy="2242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Descriptive Statistics for Categorical Data: The Proportion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453954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/>
              <a:t>proportion</a:t>
            </a:r>
            <a:r>
              <a:rPr lang="en-US" dirty="0"/>
              <a:t>, denoted by </a:t>
            </a:r>
            <a:r>
              <a:rPr lang="en-US" i="1" dirty="0" smtClean="0"/>
              <a:t>p</a:t>
            </a:r>
            <a:r>
              <a:rPr lang="en-US" dirty="0" smtClean="0"/>
              <a:t>, is </a:t>
            </a:r>
            <a:r>
              <a:rPr lang="en-US" dirty="0"/>
              <a:t>the fraction of data that have a certain characteristic</a:t>
            </a:r>
            <a:r>
              <a:rPr lang="en-US" dirty="0" smtClean="0"/>
              <a:t>. </a:t>
            </a:r>
          </a:p>
          <a:p>
            <a:r>
              <a:rPr lang="en-US" dirty="0" smtClean="0"/>
              <a:t>Proportions are key </a:t>
            </a:r>
            <a:r>
              <a:rPr lang="en-US" dirty="0"/>
              <a:t>descriptive statistics for categorical data, such as defects or errors in quality </a:t>
            </a:r>
            <a:r>
              <a:rPr lang="en-US" dirty="0" smtClean="0"/>
              <a:t>control applications </a:t>
            </a:r>
            <a:r>
              <a:rPr lang="en-US" dirty="0"/>
              <a:t>or consumer preferences in market research.</a:t>
            </a: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4.18: Computing a Proportion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ea typeface="+mn-ea"/>
                <a:cs typeface="+mn-cs"/>
              </a:rPr>
              <a:t>Proportion of orders placed by </a:t>
            </a:r>
            <a:r>
              <a:rPr lang="en-US" sz="2400" dirty="0" err="1" smtClean="0">
                <a:ea typeface="+mn-ea"/>
                <a:cs typeface="+mn-cs"/>
              </a:rPr>
              <a:t>Spacetime</a:t>
            </a:r>
            <a:r>
              <a:rPr lang="en-US" sz="2400" dirty="0" smtClean="0">
                <a:ea typeface="+mn-ea"/>
                <a:cs typeface="+mn-cs"/>
              </a:rPr>
              <a:t> Technologies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   =COUNTIF(A4:A97, “</a:t>
            </a:r>
            <a:r>
              <a:rPr lang="en-US" sz="2400" dirty="0" err="1" smtClean="0">
                <a:ea typeface="+mn-ea"/>
                <a:cs typeface="+mn-cs"/>
              </a:rPr>
              <a:t>Spacetime</a:t>
            </a:r>
            <a:r>
              <a:rPr lang="en-US" sz="2400" dirty="0" smtClean="0">
                <a:ea typeface="+mn-ea"/>
                <a:cs typeface="+mn-cs"/>
              </a:rPr>
              <a:t> </a:t>
            </a:r>
            <a:r>
              <a:rPr lang="en-US" sz="2400" dirty="0">
                <a:ea typeface="+mn-ea"/>
                <a:cs typeface="+mn-cs"/>
              </a:rPr>
              <a:t>Technologies”)/</a:t>
            </a:r>
            <a:r>
              <a:rPr lang="en-US" sz="2400" dirty="0" smtClean="0">
                <a:ea typeface="+mn-ea"/>
                <a:cs typeface="+mn-cs"/>
              </a:rPr>
              <a:t>94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   = 12/94 = 0.128</a:t>
            </a:r>
            <a:endParaRPr lang="en-US" sz="2400" dirty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996952"/>
            <a:ext cx="8247888" cy="167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676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Statistics in PivotTables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Value Field Settings</a:t>
            </a:r>
            <a:r>
              <a:rPr lang="en-US" dirty="0" smtClean="0">
                <a:ea typeface="+mn-ea"/>
                <a:cs typeface="+mn-cs"/>
              </a:rPr>
              <a:t> include several statistical measures:</a:t>
            </a:r>
            <a:endParaRPr lang="en-US" i="1" dirty="0" smtClean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Average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Max and Min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Product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Standard deviation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Variance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2" name="Picture 1" descr="BA2-Figure-4.19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1916832"/>
            <a:ext cx="3449623" cy="4186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4.19: Statistical Measures in PivotTables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4488" indent="-234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smtClean="0">
                <a:ea typeface="+mn-ea"/>
                <a:cs typeface="+mn-cs"/>
              </a:rPr>
              <a:t>Credit Risk Data</a:t>
            </a:r>
          </a:p>
          <a:p>
            <a:r>
              <a:rPr lang="en-US" sz="2400" dirty="0" smtClean="0"/>
              <a:t>First, create </a:t>
            </a:r>
            <a:r>
              <a:rPr lang="en-US" sz="2400" dirty="0"/>
              <a:t>a </a:t>
            </a:r>
            <a:r>
              <a:rPr lang="en-US" sz="2400" dirty="0" smtClean="0"/>
              <a:t>PivotTable. </a:t>
            </a:r>
          </a:p>
          <a:p>
            <a:r>
              <a:rPr lang="en-US" sz="2400" dirty="0" smtClean="0"/>
              <a:t>In the </a:t>
            </a:r>
            <a:r>
              <a:rPr lang="en-US" sz="2400" i="1" dirty="0"/>
              <a:t>PivotTable</a:t>
            </a:r>
            <a:r>
              <a:rPr lang="en-US" sz="2400" dirty="0"/>
              <a:t> </a:t>
            </a:r>
            <a:r>
              <a:rPr lang="en-US" sz="2400" i="1" dirty="0"/>
              <a:t>Field List</a:t>
            </a:r>
            <a:r>
              <a:rPr lang="en-US" sz="2400" dirty="0"/>
              <a:t>, move Job to the </a:t>
            </a:r>
            <a:r>
              <a:rPr lang="en-US" sz="2400" i="1" dirty="0"/>
              <a:t>Row </a:t>
            </a:r>
            <a:r>
              <a:rPr lang="en-US" sz="2400" i="1" dirty="0" smtClean="0"/>
              <a:t>Labels</a:t>
            </a:r>
            <a:r>
              <a:rPr lang="en-US" sz="2400" dirty="0" smtClean="0"/>
              <a:t> field </a:t>
            </a:r>
            <a:r>
              <a:rPr lang="en-US" sz="2400" dirty="0"/>
              <a:t>and Checking and Savings to the </a:t>
            </a:r>
            <a:r>
              <a:rPr lang="en-US" sz="2400" i="1" dirty="0"/>
              <a:t>Values</a:t>
            </a:r>
            <a:r>
              <a:rPr lang="en-US" sz="2400" dirty="0"/>
              <a:t> field. </a:t>
            </a:r>
            <a:r>
              <a:rPr lang="en-US" sz="2400" dirty="0" smtClean="0"/>
              <a:t>Then change </a:t>
            </a:r>
            <a:r>
              <a:rPr lang="en-US" sz="2400" dirty="0"/>
              <a:t>the field settings from “Sum of Checking” </a:t>
            </a:r>
            <a:r>
              <a:rPr lang="en-US" sz="2400" dirty="0" smtClean="0"/>
              <a:t>and “</a:t>
            </a:r>
            <a:r>
              <a:rPr lang="en-US" sz="2400" dirty="0"/>
              <a:t>Sum of Savings” to the averages.</a:t>
            </a:r>
            <a:endParaRPr lang="en-US" sz="2400" dirty="0" smtClean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sz="2400" dirty="0">
              <a:ea typeface="+mn-ea"/>
              <a:cs typeface="+mn-cs"/>
            </a:endParaRPr>
          </a:p>
        </p:txBody>
      </p:sp>
      <p:pic>
        <p:nvPicPr>
          <p:cNvPr id="3" name="Picture 2" descr="BA2-Figure-4.20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3861048"/>
            <a:ext cx="5471730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</a:t>
            </a:r>
            <a:r>
              <a:rPr lang="en-US" dirty="0"/>
              <a:t>variables have a strong statistical relationship with one another if they appear </a:t>
            </a:r>
            <a:r>
              <a:rPr lang="en-US" dirty="0" smtClean="0"/>
              <a:t>to move </a:t>
            </a:r>
            <a:r>
              <a:rPr lang="en-US" dirty="0"/>
              <a:t>together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When </a:t>
            </a:r>
            <a:r>
              <a:rPr lang="en-US" dirty="0"/>
              <a:t>two variables appear to be related, you might suspect a cause-and-effect relationship.</a:t>
            </a:r>
          </a:p>
          <a:p>
            <a:r>
              <a:rPr lang="en-US" dirty="0"/>
              <a:t>Sometimes, however, statistical relationships exist even though a change in </a:t>
            </a:r>
            <a:r>
              <a:rPr lang="en-US" dirty="0" smtClean="0"/>
              <a:t>one variable </a:t>
            </a:r>
            <a:r>
              <a:rPr lang="en-US" dirty="0"/>
              <a:t>is not caused  by a change in the other.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Association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61610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4364"/>
          </a:xfrm>
        </p:spPr>
        <p:txBody>
          <a:bodyPr/>
          <a:lstStyle/>
          <a:p>
            <a:r>
              <a:rPr lang="en-US" sz="2000" b="1" dirty="0" smtClean="0"/>
              <a:t>Covariance</a:t>
            </a:r>
            <a:r>
              <a:rPr lang="en-US" sz="2000" dirty="0" smtClean="0"/>
              <a:t> </a:t>
            </a:r>
            <a:r>
              <a:rPr lang="en-US" sz="2000" dirty="0"/>
              <a:t>is a measure of the linear association between two variables, </a:t>
            </a:r>
            <a:r>
              <a:rPr lang="en-US" sz="2000" i="1" dirty="0"/>
              <a:t>X</a:t>
            </a:r>
            <a:r>
              <a:rPr lang="en-US" sz="2000" dirty="0"/>
              <a:t> and </a:t>
            </a:r>
            <a:r>
              <a:rPr lang="en-US" sz="2000" i="1" dirty="0"/>
              <a:t>Y</a:t>
            </a:r>
            <a:r>
              <a:rPr lang="en-US" sz="2000" dirty="0"/>
              <a:t>. </a:t>
            </a:r>
            <a:r>
              <a:rPr lang="en-US" sz="2000" dirty="0" smtClean="0"/>
              <a:t>Like the </a:t>
            </a:r>
            <a:r>
              <a:rPr lang="en-US" sz="2000" dirty="0"/>
              <a:t>variance, different formulas are used for populations and samples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Population covariance:</a:t>
            </a:r>
          </a:p>
          <a:p>
            <a:endParaRPr lang="en-US" sz="2000" dirty="0"/>
          </a:p>
          <a:p>
            <a:pPr marL="109537" indent="0">
              <a:buNone/>
            </a:pPr>
            <a:endParaRPr lang="en-US" sz="2000" dirty="0"/>
          </a:p>
          <a:p>
            <a:pPr lvl="1"/>
            <a:r>
              <a:rPr lang="en-US" sz="1600" dirty="0" smtClean="0"/>
              <a:t>Excel function: </a:t>
            </a:r>
            <a:r>
              <a:rPr lang="en-US" sz="1600" dirty="0" smtClean="0">
                <a:solidFill>
                  <a:srgbClr val="39639D"/>
                </a:solidFill>
              </a:rPr>
              <a:t>=COVARIANCE.P(</a:t>
            </a:r>
            <a:r>
              <a:rPr lang="en-US" sz="1600" i="1" dirty="0" smtClean="0">
                <a:solidFill>
                  <a:srgbClr val="39639D"/>
                </a:solidFill>
              </a:rPr>
              <a:t>array1,array2</a:t>
            </a:r>
            <a:r>
              <a:rPr lang="en-US" sz="1600" dirty="0" smtClean="0">
                <a:solidFill>
                  <a:srgbClr val="39639D"/>
                </a:solidFill>
              </a:rPr>
              <a:t>)</a:t>
            </a:r>
          </a:p>
          <a:p>
            <a:r>
              <a:rPr lang="en-US" sz="2000" dirty="0" smtClean="0"/>
              <a:t>Sample covariance:</a:t>
            </a:r>
          </a:p>
          <a:p>
            <a:endParaRPr lang="en-US" sz="2000" dirty="0"/>
          </a:p>
          <a:p>
            <a:pPr marL="109537" indent="0">
              <a:buNone/>
            </a:pPr>
            <a:endParaRPr lang="en-US" sz="2000" dirty="0" smtClean="0"/>
          </a:p>
          <a:p>
            <a:pPr lvl="1"/>
            <a:r>
              <a:rPr lang="en-US" sz="1600" dirty="0" smtClean="0"/>
              <a:t>Excel function: </a:t>
            </a:r>
            <a:r>
              <a:rPr lang="en-US" sz="1600" dirty="0" smtClean="0">
                <a:solidFill>
                  <a:srgbClr val="39639D"/>
                </a:solidFill>
              </a:rPr>
              <a:t>=COVARIANCE.S</a:t>
            </a:r>
            <a:r>
              <a:rPr lang="en-US" sz="1600" dirty="0">
                <a:solidFill>
                  <a:srgbClr val="39639D"/>
                </a:solidFill>
              </a:rPr>
              <a:t>(</a:t>
            </a:r>
            <a:r>
              <a:rPr lang="en-US" sz="1600" i="1" dirty="0">
                <a:solidFill>
                  <a:srgbClr val="39639D"/>
                </a:solidFill>
              </a:rPr>
              <a:t>array1,array2</a:t>
            </a:r>
            <a:r>
              <a:rPr lang="en-US" sz="1600" dirty="0" smtClean="0">
                <a:solidFill>
                  <a:srgbClr val="39639D"/>
                </a:solidFill>
              </a:rPr>
              <a:t>)</a:t>
            </a:r>
          </a:p>
          <a:p>
            <a:r>
              <a:rPr lang="en-US" sz="2000" dirty="0" smtClean="0"/>
              <a:t>The covariance between </a:t>
            </a:r>
            <a:r>
              <a:rPr lang="en-US" sz="2000" i="1" dirty="0"/>
              <a:t>X</a:t>
            </a:r>
            <a:r>
              <a:rPr lang="en-US" sz="2000" dirty="0"/>
              <a:t> </a:t>
            </a:r>
            <a:r>
              <a:rPr lang="en-US" sz="2000" dirty="0" smtClean="0"/>
              <a:t>and </a:t>
            </a:r>
            <a:r>
              <a:rPr lang="en-US" sz="2000" i="1" dirty="0" smtClean="0"/>
              <a:t>Y</a:t>
            </a:r>
            <a:r>
              <a:rPr lang="en-US" sz="2000" dirty="0" smtClean="0"/>
              <a:t> </a:t>
            </a:r>
            <a:r>
              <a:rPr lang="en-US" sz="2000" dirty="0"/>
              <a:t>is the average of the product of the deviations of each pair of </a:t>
            </a:r>
            <a:r>
              <a:rPr lang="en-US" sz="2000" dirty="0" smtClean="0"/>
              <a:t>observations from </a:t>
            </a:r>
            <a:r>
              <a:rPr lang="en-US" sz="2000" dirty="0"/>
              <a:t>their respective means.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en-US" sz="3200" dirty="0" smtClean="0"/>
              <a:t>Measures of Association: Covariance</a:t>
            </a:r>
            <a:endParaRPr lang="en-US" sz="3200" dirty="0"/>
          </a:p>
        </p:txBody>
      </p:sp>
      <p:pic>
        <p:nvPicPr>
          <p:cNvPr id="8" name="Picture 7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2060848"/>
            <a:ext cx="4974336" cy="816864"/>
          </a:xfrm>
          <a:prstGeom prst="rect">
            <a:avLst/>
          </a:prstGeom>
        </p:spPr>
      </p:pic>
      <p:pic>
        <p:nvPicPr>
          <p:cNvPr id="9" name="Picture 8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3429000"/>
            <a:ext cx="4974336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975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063405"/>
          </a:xfrm>
        </p:spPr>
        <p:txBody>
          <a:bodyPr>
            <a:normAutofit fontScale="85000" lnSpcReduction="20000"/>
          </a:bodyPr>
          <a:lstStyle/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Purchase Orders </a:t>
            </a:r>
            <a:r>
              <a:rPr lang="en-US" dirty="0" smtClean="0">
                <a:ea typeface="+mn-ea"/>
                <a:cs typeface="+mn-cs"/>
              </a:rPr>
              <a:t>database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Using formula: 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=</a:t>
            </a:r>
            <a:r>
              <a:rPr lang="en-US" dirty="0" smtClean="0">
                <a:solidFill>
                  <a:srgbClr val="000000"/>
                </a:solidFill>
              </a:rPr>
              <a:t>SUM(</a:t>
            </a:r>
            <a:r>
              <a:rPr lang="en-US" dirty="0">
                <a:solidFill>
                  <a:srgbClr val="000000"/>
                </a:solidFill>
              </a:rPr>
              <a:t>B2:B95)/</a:t>
            </a:r>
            <a:r>
              <a:rPr lang="en-US" dirty="0" smtClean="0">
                <a:solidFill>
                  <a:srgbClr val="000000"/>
                </a:solidFill>
              </a:rPr>
              <a:t>COUNT(</a:t>
            </a:r>
            <a:r>
              <a:rPr lang="en-US" dirty="0">
                <a:solidFill>
                  <a:srgbClr val="000000"/>
                </a:solidFill>
              </a:rPr>
              <a:t>B2:B95)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u="sng" dirty="0">
              <a:solidFill>
                <a:srgbClr val="000000"/>
              </a:solidFill>
            </a:endParaRP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Mean = $2,471,760/94 </a:t>
            </a:r>
          </a:p>
          <a:p>
            <a:pPr marL="109728" indent="0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        = $26,295.32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u="sng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/>
              <a:t>Using Excel AVERAGE </a:t>
            </a:r>
            <a:r>
              <a:rPr lang="en-US" u="sng" dirty="0"/>
              <a:t>Function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/>
              <a:t>=</a:t>
            </a:r>
            <a:r>
              <a:rPr lang="en-US" dirty="0" smtClean="0"/>
              <a:t>AVERAGE(</a:t>
            </a:r>
            <a:r>
              <a:rPr lang="en-US" dirty="0"/>
              <a:t>B2:B95)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dirty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dirty="0"/>
          </a:p>
          <a:p>
            <a:pPr marL="109728" indent="0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4.1: Computing Mean Cost per Order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8" name="Picture 7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492896"/>
            <a:ext cx="4142240" cy="776001"/>
          </a:xfrm>
          <a:prstGeom prst="rect">
            <a:avLst/>
          </a:prstGeom>
        </p:spPr>
      </p:pic>
      <p:pic>
        <p:nvPicPr>
          <p:cNvPr id="6" name="Picture 5" descr="BA2-Figure-4.2-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628800"/>
            <a:ext cx="3677340" cy="315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4.20: Computing the Covariance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70660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2890664" cy="4525963"/>
          </a:xfrm>
        </p:spPr>
        <p:txBody>
          <a:bodyPr/>
          <a:lstStyle/>
          <a:p>
            <a:r>
              <a:rPr lang="en-US" sz="2400" i="1" dirty="0" smtClean="0"/>
              <a:t>Colleges and Universities </a:t>
            </a:r>
            <a:r>
              <a:rPr lang="en-US" sz="2400" dirty="0" smtClean="0"/>
              <a:t>data</a:t>
            </a:r>
          </a:p>
          <a:p>
            <a:pPr>
              <a:buFont typeface="Wingdings 3" pitchFamily="-72" charset="2"/>
              <a:buNone/>
            </a:pPr>
            <a:endParaRPr lang="en-US" sz="2400" dirty="0" smtClean="0"/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1196752"/>
            <a:ext cx="3639312" cy="2231136"/>
          </a:xfrm>
          <a:prstGeom prst="rect">
            <a:avLst/>
          </a:prstGeom>
        </p:spPr>
      </p:pic>
      <p:pic>
        <p:nvPicPr>
          <p:cNvPr id="7" name="Picture 6" descr="BA2-Figure-4.23-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3501008"/>
            <a:ext cx="7056784" cy="2545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Correlation</a:t>
            </a:r>
            <a:r>
              <a:rPr lang="en-US" sz="2000" dirty="0" smtClean="0"/>
              <a:t> </a:t>
            </a:r>
            <a:r>
              <a:rPr lang="en-US" sz="2000" dirty="0"/>
              <a:t>is a measure of the linear relationship between two variables, </a:t>
            </a:r>
            <a:r>
              <a:rPr lang="en-US" sz="2000" i="1" dirty="0"/>
              <a:t>X</a:t>
            </a:r>
            <a:r>
              <a:rPr lang="en-US" sz="2000" dirty="0"/>
              <a:t> </a:t>
            </a:r>
            <a:r>
              <a:rPr lang="en-US" sz="2000" dirty="0" smtClean="0"/>
              <a:t>and </a:t>
            </a:r>
            <a:r>
              <a:rPr lang="en-US" sz="2000" i="1" dirty="0" smtClean="0"/>
              <a:t>Y</a:t>
            </a:r>
            <a:r>
              <a:rPr lang="en-US" sz="2000" dirty="0"/>
              <a:t>, which does not depend on the units of measurement. </a:t>
            </a:r>
            <a:endParaRPr lang="en-US" sz="2000" dirty="0" smtClean="0"/>
          </a:p>
          <a:p>
            <a:r>
              <a:rPr lang="en-US" sz="2000" dirty="0" smtClean="0"/>
              <a:t>Correlation </a:t>
            </a:r>
            <a:r>
              <a:rPr lang="en-US" sz="2000" dirty="0"/>
              <a:t>is measured by </a:t>
            </a:r>
            <a:r>
              <a:rPr lang="en-US" sz="2000" dirty="0" smtClean="0"/>
              <a:t>the correlation </a:t>
            </a:r>
            <a:r>
              <a:rPr lang="en-US" sz="2000" dirty="0"/>
              <a:t>coefficient, also known as </a:t>
            </a:r>
            <a:r>
              <a:rPr lang="en-US" sz="2000" dirty="0" smtClean="0"/>
              <a:t>the </a:t>
            </a:r>
            <a:r>
              <a:rPr lang="en-US" sz="2000" b="1" dirty="0"/>
              <a:t>Pearson product moment </a:t>
            </a:r>
            <a:r>
              <a:rPr lang="en-US" sz="2000" b="1" dirty="0" smtClean="0"/>
              <a:t>correlation coefficient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Correlation coefficient for a population: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Correlation coefficient for a sample: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The correlation coefficient is scaled between -1 and 1.</a:t>
            </a:r>
          </a:p>
          <a:p>
            <a:r>
              <a:rPr lang="en-US" sz="2000" dirty="0" smtClean="0"/>
              <a:t>Excel function: </a:t>
            </a:r>
            <a:r>
              <a:rPr lang="en-US" sz="2000" dirty="0" smtClean="0">
                <a:solidFill>
                  <a:srgbClr val="39639D"/>
                </a:solidFill>
              </a:rPr>
              <a:t>=CORREL(</a:t>
            </a:r>
            <a:r>
              <a:rPr lang="en-US" sz="2000" i="1" dirty="0" smtClean="0">
                <a:solidFill>
                  <a:srgbClr val="39639D"/>
                </a:solidFill>
              </a:rPr>
              <a:t>array1,array2</a:t>
            </a:r>
            <a:r>
              <a:rPr lang="en-US" sz="2000" dirty="0" smtClean="0">
                <a:solidFill>
                  <a:srgbClr val="39639D"/>
                </a:solidFill>
              </a:rPr>
              <a:t>)</a:t>
            </a:r>
            <a:endParaRPr lang="en-US" sz="2000" dirty="0">
              <a:solidFill>
                <a:srgbClr val="39639D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Measures of Association: Correlation</a:t>
            </a:r>
            <a:endParaRPr lang="en-US" dirty="0"/>
          </a:p>
        </p:txBody>
      </p:sp>
      <p:pic>
        <p:nvPicPr>
          <p:cNvPr id="8" name="Picture 7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3501008"/>
            <a:ext cx="4395216" cy="743712"/>
          </a:xfrm>
          <a:prstGeom prst="rect">
            <a:avLst/>
          </a:prstGeom>
        </p:spPr>
      </p:pic>
      <p:pic>
        <p:nvPicPr>
          <p:cNvPr id="9" name="Picture 8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4581128"/>
            <a:ext cx="4572000" cy="70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42755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Examples of Correlation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2" name="Picture 1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268760"/>
            <a:ext cx="7839456" cy="433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4.21 Computing the Correlation Coefficient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4488" indent="-234950" fontAlgn="auto">
              <a:spcAft>
                <a:spcPts val="0"/>
              </a:spcAft>
              <a:defRPr/>
            </a:pPr>
            <a:r>
              <a:rPr lang="en-US" i="1" dirty="0" smtClean="0">
                <a:ea typeface="+mn-ea"/>
                <a:cs typeface="+mn-cs"/>
              </a:rPr>
              <a:t>Colleges </a:t>
            </a:r>
            <a:r>
              <a:rPr lang="en-US" i="1" dirty="0">
                <a:ea typeface="+mn-ea"/>
                <a:cs typeface="+mn-cs"/>
              </a:rPr>
              <a:t>and Universities </a:t>
            </a:r>
            <a:r>
              <a:rPr lang="en-US" dirty="0" smtClean="0">
                <a:ea typeface="+mn-ea"/>
                <a:cs typeface="+mn-cs"/>
              </a:rPr>
              <a:t>data</a:t>
            </a:r>
            <a:endParaRPr lang="en-US" u="sng" dirty="0">
              <a:ea typeface="+mn-ea"/>
              <a:cs typeface="+mn-cs"/>
            </a:endParaRPr>
          </a:p>
        </p:txBody>
      </p:sp>
      <p:pic>
        <p:nvPicPr>
          <p:cNvPr id="3" name="Picture 2" descr="BA2-Figure-4.25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132856"/>
            <a:ext cx="8024443" cy="2736304"/>
          </a:xfrm>
          <a:prstGeom prst="rect">
            <a:avLst/>
          </a:prstGeom>
        </p:spPr>
      </p:pic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5157192"/>
            <a:ext cx="4974336" cy="847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using the CORREL function, it does not matter if the data represent samples or populations. In other words, </a:t>
            </a:r>
          </a:p>
          <a:p>
            <a:pPr marL="109537" indent="0">
              <a:buNone/>
            </a:pPr>
            <a:endParaRPr lang="en-US" sz="2000" dirty="0" smtClean="0"/>
          </a:p>
          <a:p>
            <a:pPr marL="109537" indent="0">
              <a:buNone/>
            </a:pPr>
            <a:r>
              <a:rPr lang="en-US" sz="2000" dirty="0" smtClean="0"/>
              <a:t>CORREL</a:t>
            </a:r>
            <a:r>
              <a:rPr lang="en-US" sz="2000" dirty="0"/>
              <a:t>(</a:t>
            </a:r>
            <a:r>
              <a:rPr lang="en-US" sz="2000" i="1" dirty="0"/>
              <a:t>array1,array2</a:t>
            </a:r>
            <a:r>
              <a:rPr lang="en-US" sz="2000" dirty="0"/>
              <a:t>) </a:t>
            </a:r>
            <a:r>
              <a:rPr lang="en-US" sz="2000" dirty="0" smtClean="0"/>
              <a:t>=</a:t>
            </a:r>
            <a:endParaRPr lang="en-US" sz="2000" dirty="0"/>
          </a:p>
          <a:p>
            <a:pPr marL="109537" indent="0">
              <a:buNone/>
            </a:pPr>
            <a:r>
              <a:rPr lang="en-US" sz="2000" dirty="0"/>
              <a:t>COVARIANCE.P(</a:t>
            </a:r>
            <a:r>
              <a:rPr lang="en-US" sz="2000" i="1" dirty="0"/>
              <a:t>array1,array2</a:t>
            </a:r>
            <a:r>
              <a:rPr lang="en-US" sz="2000" dirty="0"/>
              <a:t>) </a:t>
            </a:r>
            <a:r>
              <a:rPr lang="en-US" sz="2000" dirty="0" smtClean="0"/>
              <a:t>/ STDEV.P</a:t>
            </a:r>
            <a:r>
              <a:rPr lang="en-US" sz="2000" dirty="0"/>
              <a:t>(</a:t>
            </a:r>
            <a:r>
              <a:rPr lang="en-US" sz="2000" i="1" dirty="0"/>
              <a:t>array1</a:t>
            </a:r>
            <a:r>
              <a:rPr lang="en-US" sz="2000" dirty="0"/>
              <a:t>)*STDEV.P(</a:t>
            </a:r>
            <a:r>
              <a:rPr lang="en-US" sz="2000" i="1" dirty="0"/>
              <a:t>array2</a:t>
            </a:r>
            <a:r>
              <a:rPr lang="en-US" sz="2000" dirty="0" smtClean="0"/>
              <a:t>)</a:t>
            </a:r>
          </a:p>
          <a:p>
            <a:pPr marL="109537" indent="0">
              <a:buNone/>
            </a:pPr>
            <a:endParaRPr lang="en-US" sz="2000" dirty="0" smtClean="0"/>
          </a:p>
          <a:p>
            <a:pPr marL="109537" indent="0">
              <a:buNone/>
            </a:pPr>
            <a:r>
              <a:rPr lang="en-US" sz="2000" dirty="0" smtClean="0"/>
              <a:t>and</a:t>
            </a:r>
          </a:p>
          <a:p>
            <a:pPr marL="109537" indent="0">
              <a:buNone/>
            </a:pPr>
            <a:endParaRPr lang="en-US" sz="2000" dirty="0"/>
          </a:p>
          <a:p>
            <a:pPr marL="109537" indent="0">
              <a:buNone/>
            </a:pPr>
            <a:r>
              <a:rPr lang="en-US" sz="2000" dirty="0"/>
              <a:t>CORREL(array1,array2) </a:t>
            </a:r>
            <a:r>
              <a:rPr lang="en-US" sz="2000" dirty="0" smtClean="0"/>
              <a:t>= </a:t>
            </a:r>
          </a:p>
          <a:p>
            <a:pPr marL="109537" indent="0">
              <a:buNone/>
            </a:pPr>
            <a:r>
              <a:rPr lang="en-US" sz="2000" dirty="0" smtClean="0"/>
              <a:t>COVARIANCE.S</a:t>
            </a:r>
            <a:r>
              <a:rPr lang="en-US" sz="2000" dirty="0"/>
              <a:t>(</a:t>
            </a:r>
            <a:r>
              <a:rPr lang="en-US" sz="2000" i="1" dirty="0"/>
              <a:t>array1,array2</a:t>
            </a:r>
            <a:r>
              <a:rPr lang="en-US" sz="2000" dirty="0"/>
              <a:t>) </a:t>
            </a:r>
            <a:r>
              <a:rPr lang="en-US" sz="2000" dirty="0" smtClean="0"/>
              <a:t>/ STDEV.S</a:t>
            </a:r>
            <a:r>
              <a:rPr lang="en-US" sz="2000" dirty="0"/>
              <a:t>(</a:t>
            </a:r>
            <a:r>
              <a:rPr lang="en-US" sz="2000" i="1" dirty="0"/>
              <a:t>array1</a:t>
            </a:r>
            <a:r>
              <a:rPr lang="en-US" sz="2000" dirty="0"/>
              <a:t>)*STDEV.S(</a:t>
            </a:r>
            <a:r>
              <a:rPr lang="en-US" sz="2000" i="1" dirty="0"/>
              <a:t>array2</a:t>
            </a:r>
            <a:r>
              <a:rPr lang="en-US" sz="2000" dirty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on the CORREL Function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34512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Excel Correlation Tool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fontAlgn="auto">
              <a:spcAft>
                <a:spcPts val="0"/>
              </a:spcAft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Data &gt;</a:t>
            </a:r>
          </a:p>
          <a:p>
            <a:pPr marL="109728" indent="0" fontAlgn="auto">
              <a:spcAft>
                <a:spcPts val="0"/>
              </a:spcAft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Data Analysis &gt;</a:t>
            </a:r>
          </a:p>
          <a:p>
            <a:pPr marL="109728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Correlation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44488" indent="-234950" fontAlgn="auto">
              <a:spcAft>
                <a:spcPts val="0"/>
              </a:spcAft>
              <a:defRPr/>
            </a:pPr>
            <a:endParaRPr lang="en-US" dirty="0" smtClean="0">
              <a:ea typeface="+mn-ea"/>
              <a:cs typeface="+mn-cs"/>
            </a:endParaRPr>
          </a:p>
          <a:p>
            <a:pPr marL="344488" indent="-234950" fontAlgn="auto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  <a:p>
            <a:pPr marL="344488" indent="-234950"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Excel computes the correlation coefficient</a:t>
            </a:r>
          </a:p>
          <a:p>
            <a:pPr marL="346075" indent="-236538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between all pairs of variables in the </a:t>
            </a:r>
            <a:r>
              <a:rPr lang="en-US" i="1" dirty="0" smtClean="0">
                <a:ea typeface="+mn-ea"/>
                <a:cs typeface="+mn-cs"/>
              </a:rPr>
              <a:t>Input Range</a:t>
            </a:r>
            <a:r>
              <a:rPr lang="en-US" dirty="0" smtClean="0">
                <a:ea typeface="+mn-ea"/>
                <a:cs typeface="+mn-cs"/>
              </a:rPr>
              <a:t>. </a:t>
            </a:r>
            <a:r>
              <a:rPr lang="en-US" i="1" dirty="0" smtClean="0">
                <a:ea typeface="+mn-ea"/>
                <a:cs typeface="+mn-cs"/>
              </a:rPr>
              <a:t>Input Range </a:t>
            </a:r>
            <a:r>
              <a:rPr lang="en-US" dirty="0" smtClean="0">
                <a:ea typeface="+mn-ea"/>
                <a:cs typeface="+mn-cs"/>
              </a:rPr>
              <a:t>data must be in contiguous columns. </a:t>
            </a: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3" name="Picture 2" descr="BA2-Figure-4.26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1268760"/>
            <a:ext cx="4470400" cy="287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Example 4.22: Using the </a:t>
            </a:r>
            <a:r>
              <a:rPr lang="en-US" sz="3200" i="1" dirty="0"/>
              <a:t>Correlation</a:t>
            </a:r>
            <a:r>
              <a:rPr lang="en-US" sz="3200" dirty="0"/>
              <a:t> Tool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Autofit/>
          </a:bodyPr>
          <a:lstStyle/>
          <a:p>
            <a:pPr marL="344488" indent="-234950" fontAlgn="auto">
              <a:spcAft>
                <a:spcPts val="0"/>
              </a:spcAft>
              <a:defRPr/>
            </a:pPr>
            <a:r>
              <a:rPr lang="en-US" sz="2400" i="1" dirty="0" smtClean="0">
                <a:ea typeface="+mn-ea"/>
                <a:cs typeface="+mn-cs"/>
              </a:rPr>
              <a:t>Colleges and Universities </a:t>
            </a:r>
            <a:r>
              <a:rPr lang="en-US" sz="2400" dirty="0" smtClean="0">
                <a:ea typeface="+mn-ea"/>
                <a:cs typeface="+mn-cs"/>
              </a:rPr>
              <a:t>data</a:t>
            </a:r>
          </a:p>
          <a:p>
            <a:pPr marL="344488" indent="-234950" fontAlgn="auto">
              <a:spcAft>
                <a:spcPts val="0"/>
              </a:spcAft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marL="344488" indent="-234950" fontAlgn="auto">
              <a:spcAft>
                <a:spcPts val="0"/>
              </a:spcAft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marL="344488" indent="-234950" fontAlgn="auto">
              <a:spcAft>
                <a:spcPts val="0"/>
              </a:spcAft>
              <a:defRPr/>
            </a:pPr>
            <a:endParaRPr lang="en-US" sz="2400" dirty="0">
              <a:ea typeface="+mn-ea"/>
              <a:cs typeface="+mn-cs"/>
            </a:endParaRPr>
          </a:p>
          <a:p>
            <a:pPr marL="392113" lvl="1" indent="0">
              <a:buNone/>
            </a:pPr>
            <a:endParaRPr lang="en-US" sz="2000" dirty="0" smtClean="0"/>
          </a:p>
          <a:p>
            <a:pPr lvl="1"/>
            <a:r>
              <a:rPr lang="en-US" sz="2000" dirty="0" smtClean="0"/>
              <a:t>Moderate negative </a:t>
            </a:r>
            <a:r>
              <a:rPr lang="en-US" sz="2000" dirty="0"/>
              <a:t>correlation between acceptance rate </a:t>
            </a:r>
            <a:r>
              <a:rPr lang="en-US" sz="2000" dirty="0" smtClean="0"/>
              <a:t>and graduation </a:t>
            </a:r>
            <a:r>
              <a:rPr lang="en-US" sz="2000" dirty="0"/>
              <a:t>rate, indicating that schools with </a:t>
            </a:r>
            <a:r>
              <a:rPr lang="en-US" sz="2000" dirty="0" smtClean="0"/>
              <a:t>lower acceptance </a:t>
            </a:r>
            <a:r>
              <a:rPr lang="en-US" sz="2000" dirty="0"/>
              <a:t>rates have higher graduation rates. </a:t>
            </a:r>
            <a:endParaRPr lang="en-US" sz="2000" dirty="0" smtClean="0"/>
          </a:p>
          <a:p>
            <a:pPr lvl="1"/>
            <a:r>
              <a:rPr lang="en-US" sz="2000" dirty="0" smtClean="0"/>
              <a:t>Acceptance </a:t>
            </a:r>
            <a:r>
              <a:rPr lang="en-US" sz="2000" dirty="0"/>
              <a:t>rate is also negatively </a:t>
            </a:r>
            <a:r>
              <a:rPr lang="en-US" sz="2000" dirty="0" smtClean="0"/>
              <a:t>correlated with </a:t>
            </a:r>
            <a:r>
              <a:rPr lang="en-US" sz="2000" dirty="0"/>
              <a:t>the median SAT and Top 10% HS, suggesting </a:t>
            </a:r>
            <a:r>
              <a:rPr lang="en-US" sz="2000" dirty="0" smtClean="0"/>
              <a:t>that schools </a:t>
            </a:r>
            <a:r>
              <a:rPr lang="en-US" sz="2000" dirty="0"/>
              <a:t>with lower acceptance rates have higher </a:t>
            </a:r>
            <a:r>
              <a:rPr lang="en-US" sz="2000" dirty="0" smtClean="0"/>
              <a:t>student profiles.</a:t>
            </a:r>
          </a:p>
          <a:p>
            <a:pPr lvl="1"/>
            <a:r>
              <a:rPr lang="en-US" sz="2000" dirty="0"/>
              <a:t>The correlations with Expenditures/Student </a:t>
            </a:r>
            <a:r>
              <a:rPr lang="en-US" sz="2000" dirty="0" smtClean="0"/>
              <a:t>suggest </a:t>
            </a:r>
            <a:r>
              <a:rPr lang="en-US" sz="2000" dirty="0"/>
              <a:t>that schools with higher student profiles spend more money per student.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 smtClean="0">
              <a:ea typeface="+mn-ea"/>
              <a:cs typeface="+mn-cs"/>
            </a:endParaRPr>
          </a:p>
        </p:txBody>
      </p:sp>
      <p:pic>
        <p:nvPicPr>
          <p:cNvPr id="7" name="Picture 6" descr="BA2-Figure-4.27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772816"/>
            <a:ext cx="7992120" cy="153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42873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Identifying Outliers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ea typeface="+mn-ea"/>
                <a:cs typeface="+mn-cs"/>
              </a:rPr>
              <a:t>There is no standard definition of what constitutes an outlier</a:t>
            </a:r>
            <a:r>
              <a:rPr lang="en-US" dirty="0" smtClean="0">
                <a:ea typeface="+mn-ea"/>
                <a:cs typeface="+mn-cs"/>
              </a:rPr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Some typical rules of thumb:</a:t>
            </a:r>
            <a:endParaRPr lang="en-US" dirty="0">
              <a:ea typeface="+mn-ea"/>
              <a:cs typeface="+mn-cs"/>
            </a:endParaRPr>
          </a:p>
          <a:p>
            <a:pPr marL="621348" lvl="1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z-</a:t>
            </a:r>
            <a:r>
              <a:rPr lang="en-US" dirty="0" smtClean="0">
                <a:ea typeface="+mn-ea"/>
                <a:cs typeface="+mn-cs"/>
              </a:rPr>
              <a:t>scores greater than +3 or less than -3</a:t>
            </a:r>
          </a:p>
          <a:p>
            <a:pPr marL="621348" lvl="1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Extreme outliers are more than 3*IQR to the left of Q</a:t>
            </a:r>
            <a:r>
              <a:rPr lang="en-US" baseline="-25000" dirty="0" smtClean="0">
                <a:ea typeface="+mn-ea"/>
                <a:cs typeface="+mn-cs"/>
              </a:rPr>
              <a:t>1</a:t>
            </a:r>
            <a:r>
              <a:rPr lang="en-US" dirty="0" smtClean="0">
                <a:ea typeface="+mn-ea"/>
                <a:cs typeface="+mn-cs"/>
              </a:rPr>
              <a:t> or right of Q</a:t>
            </a:r>
            <a:r>
              <a:rPr lang="en-US" baseline="-25000" dirty="0" smtClean="0">
                <a:ea typeface="+mn-ea"/>
                <a:cs typeface="+mn-cs"/>
              </a:rPr>
              <a:t>3</a:t>
            </a:r>
          </a:p>
          <a:p>
            <a:pPr marL="621348" lvl="1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Mild outliers are between 1.5*IQR and 3*IQR </a:t>
            </a:r>
            <a:r>
              <a:rPr lang="en-US" dirty="0">
                <a:ea typeface="+mn-ea"/>
                <a:cs typeface="+mn-cs"/>
              </a:rPr>
              <a:t>to the left of Q</a:t>
            </a:r>
            <a:r>
              <a:rPr lang="en-US" baseline="-25000" dirty="0">
                <a:ea typeface="+mn-ea"/>
                <a:cs typeface="+mn-cs"/>
              </a:rPr>
              <a:t>1</a:t>
            </a:r>
            <a:r>
              <a:rPr lang="en-US" dirty="0">
                <a:ea typeface="+mn-ea"/>
                <a:cs typeface="+mn-cs"/>
              </a:rPr>
              <a:t> or </a:t>
            </a:r>
            <a:r>
              <a:rPr lang="en-US" dirty="0" smtClean="0">
                <a:ea typeface="+mn-ea"/>
                <a:cs typeface="+mn-cs"/>
              </a:rPr>
              <a:t>right </a:t>
            </a:r>
            <a:r>
              <a:rPr lang="en-US" dirty="0">
                <a:ea typeface="+mn-ea"/>
                <a:cs typeface="+mn-cs"/>
              </a:rPr>
              <a:t>of </a:t>
            </a:r>
            <a:r>
              <a:rPr lang="en-US" dirty="0" smtClean="0">
                <a:ea typeface="+mn-ea"/>
                <a:cs typeface="+mn-cs"/>
              </a:rPr>
              <a:t>Q</a:t>
            </a:r>
            <a:r>
              <a:rPr lang="en-US" baseline="-25000" dirty="0" smtClean="0">
                <a:ea typeface="+mn-ea"/>
                <a:cs typeface="+mn-cs"/>
              </a:rPr>
              <a:t>3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Example 4.23: Investigating Outliers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95536" y="1268760"/>
            <a:ext cx="7711008" cy="4800600"/>
          </a:xfrm>
        </p:spPr>
        <p:txBody>
          <a:bodyPr>
            <a:noAutofit/>
          </a:bodyPr>
          <a:lstStyle/>
          <a:p>
            <a:pPr marL="344488" indent="-234950" fontAlgn="auto">
              <a:spcAft>
                <a:spcPts val="0"/>
              </a:spcAft>
              <a:defRPr/>
            </a:pPr>
            <a:r>
              <a:rPr lang="en-US" sz="2400" i="1" dirty="0" smtClean="0">
                <a:ea typeface="+mn-ea"/>
                <a:cs typeface="+mn-cs"/>
              </a:rPr>
              <a:t>Home Market Value</a:t>
            </a:r>
            <a:r>
              <a:rPr lang="en-US" sz="2400" dirty="0" smtClean="0">
                <a:ea typeface="+mn-ea"/>
                <a:cs typeface="+mn-cs"/>
              </a:rPr>
              <a:t> data</a:t>
            </a:r>
          </a:p>
          <a:p>
            <a:pPr marL="344488" indent="-234950" fontAlgn="auto">
              <a:spcAft>
                <a:spcPts val="0"/>
              </a:spcAft>
              <a:defRPr/>
            </a:pPr>
            <a:endParaRPr lang="en-US" sz="2400" dirty="0">
              <a:ea typeface="+mn-ea"/>
              <a:cs typeface="+mn-cs"/>
            </a:endParaRPr>
          </a:p>
          <a:p>
            <a:pPr marL="344488" indent="-234950" fontAlgn="auto">
              <a:spcAft>
                <a:spcPts val="0"/>
              </a:spcAft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marL="344488" indent="-234950" fontAlgn="auto">
              <a:spcAft>
                <a:spcPts val="0"/>
              </a:spcAft>
              <a:defRPr/>
            </a:pPr>
            <a:endParaRPr lang="en-US" sz="2400" dirty="0">
              <a:ea typeface="+mn-ea"/>
              <a:cs typeface="+mn-cs"/>
            </a:endParaRPr>
          </a:p>
          <a:p>
            <a:pPr marL="344488" indent="-234950" fontAlgn="auto">
              <a:spcAft>
                <a:spcPts val="0"/>
              </a:spcAft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marL="109538" indent="0" fontAlgn="auto">
              <a:spcAft>
                <a:spcPts val="0"/>
              </a:spcAft>
              <a:buNone/>
              <a:defRPr/>
            </a:pPr>
            <a:endParaRPr lang="en-US" sz="2400" dirty="0">
              <a:ea typeface="+mn-ea"/>
              <a:cs typeface="+mn-cs"/>
            </a:endParaRPr>
          </a:p>
          <a:p>
            <a:r>
              <a:rPr lang="en-US" sz="2400" dirty="0"/>
              <a:t>None of the </a:t>
            </a:r>
            <a:r>
              <a:rPr lang="en-US" sz="2400" i="1" dirty="0"/>
              <a:t>z</a:t>
            </a:r>
            <a:r>
              <a:rPr lang="en-US" sz="2400" dirty="0"/>
              <a:t>-scores </a:t>
            </a:r>
            <a:r>
              <a:rPr lang="en-US" sz="2400" dirty="0" smtClean="0"/>
              <a:t>exceed 3. </a:t>
            </a:r>
            <a:r>
              <a:rPr lang="en-US" sz="2400" dirty="0"/>
              <a:t>However, while individual </a:t>
            </a:r>
            <a:r>
              <a:rPr lang="en-US" sz="2400" dirty="0" smtClean="0"/>
              <a:t>variables might </a:t>
            </a:r>
            <a:r>
              <a:rPr lang="en-US" sz="2400" dirty="0"/>
              <a:t>not exhibit outliers, combinations of them might</a:t>
            </a:r>
            <a:r>
              <a:rPr lang="en-US" sz="2400" dirty="0" smtClean="0"/>
              <a:t>.</a:t>
            </a:r>
          </a:p>
          <a:p>
            <a:pPr lvl="1"/>
            <a:r>
              <a:rPr lang="en-US" sz="2000" dirty="0"/>
              <a:t>The </a:t>
            </a:r>
            <a:r>
              <a:rPr lang="en-US" sz="2000" dirty="0" smtClean="0"/>
              <a:t>last observation </a:t>
            </a:r>
            <a:r>
              <a:rPr lang="en-US" sz="2000" dirty="0"/>
              <a:t>has a high market value ($120,700) but a </a:t>
            </a:r>
            <a:r>
              <a:rPr lang="en-US" sz="2000" dirty="0" smtClean="0"/>
              <a:t>relatively small </a:t>
            </a:r>
            <a:r>
              <a:rPr lang="en-US" sz="2000" dirty="0"/>
              <a:t>house size (1,581 square feet</a:t>
            </a:r>
            <a:r>
              <a:rPr lang="en-US" sz="2000" dirty="0" smtClean="0"/>
              <a:t>) and may be an outlier.</a:t>
            </a:r>
            <a:endParaRPr lang="en-US" sz="2000" dirty="0" smtClean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sz="2400" dirty="0">
              <a:ea typeface="+mn-ea"/>
              <a:cs typeface="+mn-cs"/>
            </a:endParaRPr>
          </a:p>
        </p:txBody>
      </p:sp>
      <p:pic>
        <p:nvPicPr>
          <p:cNvPr id="7" name="Picture 6" descr="BA2-Figure-4.30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772815"/>
            <a:ext cx="3312368" cy="2023887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5796136" y="2204864"/>
            <a:ext cx="432048" cy="288032"/>
          </a:xfrm>
          <a:prstGeom prst="lef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BA2-Figure-4.29-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772816"/>
            <a:ext cx="3672408" cy="200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59156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ea typeface="+mj-ea"/>
                <a:cs typeface="+mj-cs"/>
              </a:rPr>
              <a:t>Statistical Thinking in Business Decisions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94324"/>
          </a:xfrm>
        </p:spPr>
        <p:txBody>
          <a:bodyPr>
            <a:noAutofit/>
          </a:bodyPr>
          <a:lstStyle/>
          <a:p>
            <a:pPr marL="227013" indent="-227013" fontAlgn="auto">
              <a:spcAft>
                <a:spcPts val="0"/>
              </a:spcAft>
              <a:defRPr/>
            </a:pPr>
            <a:r>
              <a:rPr lang="en-US" sz="2400" b="1" dirty="0" smtClean="0">
                <a:ea typeface="+mn-ea"/>
                <a:cs typeface="+mn-cs"/>
              </a:rPr>
              <a:t>Statistical Thinking </a:t>
            </a:r>
            <a:r>
              <a:rPr lang="en-US" sz="2400" dirty="0" smtClean="0">
                <a:ea typeface="+mn-ea"/>
                <a:cs typeface="+mn-cs"/>
              </a:rPr>
              <a:t>is a philosophy of learning and action for improvement, based on principles that:</a:t>
            </a:r>
          </a:p>
          <a:p>
            <a:pPr marL="621348" lvl="1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>
                <a:ea typeface="+mn-ea"/>
              </a:rPr>
              <a:t>all work occurs in a system of interconnected processes</a:t>
            </a:r>
          </a:p>
          <a:p>
            <a:pPr marL="621348" lvl="1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>
                <a:ea typeface="+mn-ea"/>
              </a:rPr>
              <a:t>variation exists in all processes</a:t>
            </a:r>
          </a:p>
          <a:p>
            <a:pPr marL="621348" lvl="1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>
                <a:ea typeface="+mn-ea"/>
              </a:rPr>
              <a:t>better performance results from understanding and reducing variation</a:t>
            </a:r>
          </a:p>
          <a:p>
            <a:r>
              <a:rPr lang="en-US" sz="2400" dirty="0">
                <a:ea typeface="+mn-ea"/>
                <a:cs typeface="+mn-cs"/>
              </a:rPr>
              <a:t>Work gets done in any organization through processes </a:t>
            </a:r>
            <a:r>
              <a:rPr lang="en-US" sz="2400" dirty="0" smtClean="0">
                <a:ea typeface="+mn-ea"/>
                <a:cs typeface="+mn-cs"/>
              </a:rPr>
              <a:t>— systematic </a:t>
            </a:r>
            <a:r>
              <a:rPr lang="en-US" sz="2400" dirty="0">
                <a:ea typeface="+mn-ea"/>
                <a:cs typeface="+mn-cs"/>
              </a:rPr>
              <a:t>ways of </a:t>
            </a:r>
            <a:r>
              <a:rPr lang="en-US" sz="2400" dirty="0" smtClean="0">
                <a:ea typeface="+mn-ea"/>
                <a:cs typeface="+mn-cs"/>
              </a:rPr>
              <a:t>doing things </a:t>
            </a:r>
            <a:r>
              <a:rPr lang="en-US" sz="2400" dirty="0">
                <a:ea typeface="+mn-ea"/>
                <a:cs typeface="+mn-cs"/>
              </a:rPr>
              <a:t>that achieve desired results. </a:t>
            </a:r>
            <a:endParaRPr lang="en-US" sz="2400" dirty="0" smtClean="0">
              <a:ea typeface="+mn-ea"/>
              <a:cs typeface="+mn-cs"/>
            </a:endParaRPr>
          </a:p>
          <a:p>
            <a:r>
              <a:rPr lang="en-US" sz="2400" dirty="0" smtClean="0">
                <a:ea typeface="+mn-ea"/>
                <a:cs typeface="+mn-cs"/>
              </a:rPr>
              <a:t>Understanding </a:t>
            </a:r>
            <a:r>
              <a:rPr lang="en-US" sz="2400" dirty="0">
                <a:ea typeface="+mn-ea"/>
                <a:cs typeface="+mn-cs"/>
              </a:rPr>
              <a:t>business processes </a:t>
            </a:r>
            <a:r>
              <a:rPr lang="en-US" sz="2400" dirty="0" smtClean="0">
                <a:ea typeface="+mn-ea"/>
                <a:cs typeface="+mn-cs"/>
              </a:rPr>
              <a:t>provides the </a:t>
            </a:r>
            <a:r>
              <a:rPr lang="en-US" sz="2400" dirty="0">
                <a:ea typeface="+mn-ea"/>
                <a:cs typeface="+mn-cs"/>
              </a:rPr>
              <a:t>context for determining the effects of variation and the proper type of action to </a:t>
            </a:r>
            <a:r>
              <a:rPr lang="en-US" sz="2400" dirty="0" smtClean="0">
                <a:ea typeface="+mn-ea"/>
                <a:cs typeface="+mn-cs"/>
              </a:rPr>
              <a:t>be taken</a:t>
            </a:r>
            <a:r>
              <a:rPr lang="en-US" sz="2400" dirty="0"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The </a:t>
            </a:r>
            <a:r>
              <a:rPr lang="en-US" sz="2200" b="1" dirty="0"/>
              <a:t>median</a:t>
            </a:r>
            <a:r>
              <a:rPr lang="en-US" sz="2200" dirty="0"/>
              <a:t> </a:t>
            </a:r>
            <a:r>
              <a:rPr lang="en-US" sz="2200" dirty="0" smtClean="0"/>
              <a:t>specifies </a:t>
            </a:r>
            <a:r>
              <a:rPr lang="en-US" sz="2200" dirty="0"/>
              <a:t>the middle value when the data are arranged </a:t>
            </a:r>
            <a:r>
              <a:rPr lang="en-US" sz="2200" dirty="0" smtClean="0"/>
              <a:t>from least </a:t>
            </a:r>
            <a:r>
              <a:rPr lang="en-US" sz="2200" dirty="0"/>
              <a:t>to </a:t>
            </a:r>
            <a:r>
              <a:rPr lang="en-US" sz="2200" dirty="0" smtClean="0"/>
              <a:t>greatest. </a:t>
            </a:r>
          </a:p>
          <a:p>
            <a:pPr lvl="1"/>
            <a:r>
              <a:rPr lang="en-US" sz="2000" dirty="0" smtClean="0"/>
              <a:t>Half </a:t>
            </a:r>
            <a:r>
              <a:rPr lang="en-US" sz="2000" dirty="0"/>
              <a:t>the data are below the median, and half the </a:t>
            </a:r>
            <a:r>
              <a:rPr lang="en-US" sz="2000" dirty="0" smtClean="0"/>
              <a:t>data are </a:t>
            </a:r>
            <a:r>
              <a:rPr lang="en-US" sz="2000" dirty="0"/>
              <a:t>above it. </a:t>
            </a:r>
            <a:endParaRPr lang="en-US" sz="2000" dirty="0" smtClean="0"/>
          </a:p>
          <a:p>
            <a:pPr lvl="1"/>
            <a:r>
              <a:rPr lang="en-US" sz="2000" dirty="0" smtClean="0"/>
              <a:t>For </a:t>
            </a:r>
            <a:r>
              <a:rPr lang="en-US" sz="2000" dirty="0"/>
              <a:t>an odd number of observations, the median is the middle of the </a:t>
            </a:r>
            <a:r>
              <a:rPr lang="en-US" sz="2000" dirty="0" smtClean="0"/>
              <a:t>sorted numbers</a:t>
            </a:r>
            <a:r>
              <a:rPr lang="en-US" sz="2000" dirty="0"/>
              <a:t>. </a:t>
            </a:r>
            <a:endParaRPr lang="en-US" sz="2000" dirty="0" smtClean="0"/>
          </a:p>
          <a:p>
            <a:pPr lvl="1"/>
            <a:r>
              <a:rPr lang="en-US" sz="2000" dirty="0" smtClean="0"/>
              <a:t>For </a:t>
            </a:r>
            <a:r>
              <a:rPr lang="en-US" sz="2000" dirty="0"/>
              <a:t>an even number of observations, the median is the mean of the two </a:t>
            </a:r>
            <a:r>
              <a:rPr lang="en-US" sz="2000" dirty="0" smtClean="0"/>
              <a:t>middle numbers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200" dirty="0" smtClean="0"/>
              <a:t>We </a:t>
            </a:r>
            <a:r>
              <a:rPr lang="en-US" sz="2200" dirty="0"/>
              <a:t>could use the </a:t>
            </a:r>
            <a:r>
              <a:rPr lang="en-US" sz="2200" dirty="0" smtClean="0"/>
              <a:t>Sort </a:t>
            </a:r>
            <a:r>
              <a:rPr lang="en-US" sz="2200" dirty="0"/>
              <a:t>option in Excel to rank-order the data and then </a:t>
            </a:r>
            <a:r>
              <a:rPr lang="en-US" sz="2200" dirty="0" smtClean="0"/>
              <a:t>determine the </a:t>
            </a:r>
            <a:r>
              <a:rPr lang="en-US" sz="2200" dirty="0"/>
              <a:t>median. The Excel function </a:t>
            </a:r>
            <a:r>
              <a:rPr lang="en-US" sz="2200" dirty="0" smtClean="0">
                <a:solidFill>
                  <a:srgbClr val="39639D"/>
                </a:solidFill>
              </a:rPr>
              <a:t>=MEDIAN</a:t>
            </a:r>
            <a:r>
              <a:rPr lang="en-US" sz="2200" dirty="0">
                <a:solidFill>
                  <a:srgbClr val="39639D"/>
                </a:solidFill>
              </a:rPr>
              <a:t>(</a:t>
            </a:r>
            <a:r>
              <a:rPr lang="en-US" sz="2200" i="1" dirty="0">
                <a:solidFill>
                  <a:srgbClr val="39639D"/>
                </a:solidFill>
              </a:rPr>
              <a:t>data </a:t>
            </a:r>
            <a:r>
              <a:rPr lang="en-US" sz="2200" i="1" dirty="0" smtClean="0">
                <a:solidFill>
                  <a:srgbClr val="39639D"/>
                </a:solidFill>
              </a:rPr>
              <a:t>range</a:t>
            </a:r>
            <a:r>
              <a:rPr lang="en-US" sz="2200" dirty="0" smtClean="0">
                <a:solidFill>
                  <a:srgbClr val="39639D"/>
                </a:solidFill>
              </a:rPr>
              <a:t>) </a:t>
            </a:r>
            <a:r>
              <a:rPr lang="en-US" sz="2200" dirty="0"/>
              <a:t>could also be </a:t>
            </a:r>
            <a:r>
              <a:rPr lang="en-US" sz="2200" dirty="0" smtClean="0"/>
              <a:t>used.</a:t>
            </a:r>
          </a:p>
          <a:p>
            <a:r>
              <a:rPr lang="en-US" sz="2200" dirty="0" smtClean="0"/>
              <a:t>The </a:t>
            </a:r>
            <a:r>
              <a:rPr lang="en-US" sz="2200" dirty="0"/>
              <a:t>median </a:t>
            </a:r>
            <a:r>
              <a:rPr lang="en-US" sz="2200" dirty="0" smtClean="0"/>
              <a:t>is meaningful </a:t>
            </a:r>
            <a:r>
              <a:rPr lang="en-US" sz="2200" dirty="0"/>
              <a:t>for ratio, interval, and ordinal data. </a:t>
            </a:r>
            <a:endParaRPr lang="en-US" sz="2200" dirty="0" smtClean="0"/>
          </a:p>
          <a:p>
            <a:r>
              <a:rPr lang="en-US" sz="2200" dirty="0" smtClean="0"/>
              <a:t>Not</a:t>
            </a:r>
            <a:r>
              <a:rPr lang="en-US" sz="2200" dirty="0"/>
              <a:t> </a:t>
            </a:r>
            <a:r>
              <a:rPr lang="en-US" sz="2200" dirty="0" smtClean="0"/>
              <a:t>affected </a:t>
            </a:r>
            <a:r>
              <a:rPr lang="en-US" sz="2200" dirty="0"/>
              <a:t>by outliers.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Location: Median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05845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Example 4.24: Applying Statistical Thinking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84996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300"/>
          </a:xfrm>
        </p:spPr>
        <p:txBody>
          <a:bodyPr/>
          <a:lstStyle/>
          <a:p>
            <a:r>
              <a:rPr lang="en-US" dirty="0" smtClean="0"/>
              <a:t>Excel file </a:t>
            </a:r>
            <a:r>
              <a:rPr lang="en-US" i="1" dirty="0" smtClean="0"/>
              <a:t>Surgery Infections</a:t>
            </a:r>
          </a:p>
          <a:p>
            <a:pPr lvl="1"/>
            <a:r>
              <a:rPr lang="en-US" dirty="0" smtClean="0"/>
              <a:t>Is month 12 simply random variation or some explainable phenomenon?</a:t>
            </a:r>
          </a:p>
          <a:p>
            <a:pPr>
              <a:buFont typeface="Wingdings 3" pitchFamily="-72" charset="2"/>
              <a:buNone/>
            </a:pPr>
            <a:endParaRPr lang="en-US" dirty="0" smtClean="0"/>
          </a:p>
        </p:txBody>
      </p:sp>
      <p:pic>
        <p:nvPicPr>
          <p:cNvPr id="3" name="Picture 2" descr="BA2-Figure-4.31-new-for-2E-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2492896"/>
            <a:ext cx="6696744" cy="350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Example 4.24 Continued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84996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98504"/>
          </a:xfrm>
        </p:spPr>
        <p:txBody>
          <a:bodyPr/>
          <a:lstStyle/>
          <a:p>
            <a:r>
              <a:rPr lang="en-US" dirty="0" smtClean="0"/>
              <a:t>Three-standard deviation empirical rule: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109537" indent="0">
              <a:buNone/>
            </a:pPr>
            <a:endParaRPr lang="en-US" dirty="0" smtClean="0"/>
          </a:p>
          <a:p>
            <a:r>
              <a:rPr lang="en-US" dirty="0" smtClean="0"/>
              <a:t>This suggests that month 12 is statistically different from the rest of the data.</a:t>
            </a:r>
          </a:p>
          <a:p>
            <a:pPr>
              <a:buFont typeface="Wingdings 3" pitchFamily="-72" charset="2"/>
              <a:buNone/>
            </a:pPr>
            <a:endParaRPr lang="en-US" dirty="0" smtClean="0"/>
          </a:p>
        </p:txBody>
      </p:sp>
      <p:pic>
        <p:nvPicPr>
          <p:cNvPr id="2" name="Picture 1" descr="BA2-Figure-4.32-new-for-2E-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700808"/>
            <a:ext cx="6696744" cy="303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280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</a:t>
            </a:r>
            <a:r>
              <a:rPr lang="en-US" dirty="0"/>
              <a:t>samples from any population will </a:t>
            </a:r>
            <a:r>
              <a:rPr lang="en-US" dirty="0" smtClean="0"/>
              <a:t>vary.</a:t>
            </a:r>
            <a:endParaRPr lang="en-US" dirty="0"/>
          </a:p>
          <a:p>
            <a:pPr lvl="1"/>
            <a:r>
              <a:rPr lang="en-US" dirty="0" smtClean="0"/>
              <a:t>They </a:t>
            </a:r>
            <a:r>
              <a:rPr lang="en-US" dirty="0"/>
              <a:t>will have different means, standard deviations, and other statistical measures</a:t>
            </a:r>
          </a:p>
          <a:p>
            <a:pPr lvl="1"/>
            <a:r>
              <a:rPr lang="en-US" dirty="0" smtClean="0"/>
              <a:t>They will have </a:t>
            </a:r>
            <a:r>
              <a:rPr lang="en-US" dirty="0"/>
              <a:t>differences in the shapes of histograms. </a:t>
            </a:r>
            <a:endParaRPr lang="en-US" dirty="0" smtClean="0"/>
          </a:p>
          <a:p>
            <a:r>
              <a:rPr lang="en-US" dirty="0" smtClean="0"/>
              <a:t>Samples are extremely </a:t>
            </a:r>
            <a:r>
              <a:rPr lang="en-US" dirty="0"/>
              <a:t>sensitive to the sample </a:t>
            </a:r>
            <a:r>
              <a:rPr lang="en-US" dirty="0" smtClean="0"/>
              <a:t>size – the </a:t>
            </a:r>
            <a:r>
              <a:rPr lang="en-US" dirty="0"/>
              <a:t>number of observations included in </a:t>
            </a:r>
            <a:r>
              <a:rPr lang="en-US" dirty="0" smtClean="0"/>
              <a:t>the samples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Variability in Samples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45353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Example 4.25: Variation in Sample Data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87044" name="Content Placeholder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3960441"/>
          </a:xfrm>
        </p:spPr>
        <p:txBody>
          <a:bodyPr/>
          <a:lstStyle/>
          <a:p>
            <a:r>
              <a:rPr lang="en-US" sz="2000" dirty="0" smtClean="0"/>
              <a:t>Samples from </a:t>
            </a:r>
            <a:r>
              <a:rPr lang="en-US" sz="2000" i="1" dirty="0" smtClean="0"/>
              <a:t>Computer Repair Times </a:t>
            </a:r>
            <a:r>
              <a:rPr lang="en-US" sz="2000" dirty="0" smtClean="0"/>
              <a:t>data</a:t>
            </a:r>
          </a:p>
          <a:p>
            <a:r>
              <a:rPr lang="en-US" sz="2000" dirty="0" smtClean="0">
                <a:ea typeface="Cambria Math" charset="0"/>
                <a:cs typeface="Cambria Math" charset="0"/>
              </a:rPr>
              <a:t>Population statistics: </a:t>
            </a:r>
            <a:r>
              <a:rPr lang="en-US" sz="2000" i="1" dirty="0" smtClean="0">
                <a:latin typeface="Cambria Math" charset="0"/>
                <a:ea typeface="Cambria Math" charset="0"/>
                <a:cs typeface="Cambria Math" charset="0"/>
              </a:rPr>
              <a:t>μ</a:t>
            </a:r>
            <a:r>
              <a:rPr lang="en-US" sz="2000" dirty="0" smtClean="0"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sz="2000" dirty="0" smtClean="0"/>
              <a:t>= 14.91 days, </a:t>
            </a:r>
            <a:r>
              <a:rPr lang="el-GR" sz="2000" dirty="0" smtClean="0">
                <a:latin typeface="Cambria Math" charset="0"/>
                <a:ea typeface="Cambria Math" charset="0"/>
                <a:cs typeface="Cambria Math" charset="0"/>
              </a:rPr>
              <a:t>σ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= 35.5 days</a:t>
            </a:r>
            <a:r>
              <a:rPr lang="en-US" sz="2000" baseline="30000" dirty="0" smtClean="0"/>
              <a:t>2</a:t>
            </a:r>
            <a:endParaRPr lang="en-US" sz="2000" dirty="0" smtClean="0"/>
          </a:p>
          <a:p>
            <a:r>
              <a:rPr lang="en-US" sz="2000" dirty="0" smtClean="0"/>
              <a:t>Two samples of size 50: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109537" indent="0">
              <a:buNone/>
            </a:pPr>
            <a:endParaRPr lang="en-US" sz="2000" dirty="0"/>
          </a:p>
          <a:p>
            <a:r>
              <a:rPr lang="en-US" sz="2000" dirty="0" smtClean="0"/>
              <a:t>Two samples of size 25:</a:t>
            </a:r>
          </a:p>
          <a:p>
            <a:pPr>
              <a:buFont typeface="Wingdings 3" pitchFamily="-72" charset="2"/>
              <a:buNone/>
            </a:pPr>
            <a:endParaRPr lang="en-US" sz="2000" dirty="0" smtClean="0"/>
          </a:p>
        </p:txBody>
      </p:sp>
      <p:pic>
        <p:nvPicPr>
          <p:cNvPr id="3" name="Picture 2" descr="BA2-Figure-4.33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2060848"/>
            <a:ext cx="4968552" cy="1756081"/>
          </a:xfrm>
          <a:prstGeom prst="rect">
            <a:avLst/>
          </a:prstGeom>
        </p:spPr>
      </p:pic>
      <p:pic>
        <p:nvPicPr>
          <p:cNvPr id="6" name="Picture 5" descr="BA2-Figure-4.34-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4293097"/>
            <a:ext cx="4968552" cy="166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404395"/>
          </a:xfrm>
        </p:spPr>
        <p:txBody>
          <a:bodyPr>
            <a:normAutofit/>
          </a:bodyPr>
          <a:lstStyle/>
          <a:p>
            <a:pPr marL="566928" indent="-457200"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Sort the data from smallest to largest.  Since we have 90 observations, the median is the average of the 47</a:t>
            </a:r>
            <a:r>
              <a:rPr lang="en-US" baseline="30000" dirty="0" smtClean="0">
                <a:ea typeface="+mn-ea"/>
                <a:cs typeface="+mn-cs"/>
              </a:rPr>
              <a:t>th</a:t>
            </a:r>
            <a:r>
              <a:rPr lang="en-US" dirty="0" smtClean="0">
                <a:ea typeface="+mn-ea"/>
                <a:cs typeface="+mn-cs"/>
              </a:rPr>
              <a:t> and 48</a:t>
            </a:r>
            <a:r>
              <a:rPr lang="en-US" baseline="30000" dirty="0" smtClean="0">
                <a:ea typeface="+mn-ea"/>
                <a:cs typeface="+mn-cs"/>
              </a:rPr>
              <a:t>th</a:t>
            </a:r>
            <a:r>
              <a:rPr lang="en-US" dirty="0" smtClean="0">
                <a:ea typeface="+mn-ea"/>
                <a:cs typeface="+mn-cs"/>
              </a:rPr>
              <a:t> observation.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4.2: Finding the Median Cost per Order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34823" name="TextBox 2"/>
          <p:cNvSpPr txBox="1">
            <a:spLocks noChangeArrowheads="1"/>
          </p:cNvSpPr>
          <p:nvPr/>
        </p:nvSpPr>
        <p:spPr bwMode="auto">
          <a:xfrm>
            <a:off x="576263" y="3048000"/>
            <a:ext cx="3419673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 smtClean="0"/>
              <a:t>Median </a:t>
            </a:r>
            <a:r>
              <a:rPr lang="en-US" sz="2000" dirty="0"/>
              <a:t>= </a:t>
            </a:r>
            <a:endParaRPr lang="en-US" sz="2000" dirty="0" smtClean="0"/>
          </a:p>
          <a:p>
            <a:r>
              <a:rPr lang="en-US" sz="2000" dirty="0" smtClean="0"/>
              <a:t>($15,562.50 + $15,750.00)/2 = $</a:t>
            </a:r>
            <a:r>
              <a:rPr lang="en-US" sz="2000" dirty="0"/>
              <a:t>15,656.25</a:t>
            </a:r>
          </a:p>
          <a:p>
            <a:r>
              <a:rPr lang="en-US" sz="2000" dirty="0"/>
              <a:t>        </a:t>
            </a:r>
          </a:p>
          <a:p>
            <a:r>
              <a:rPr lang="en-US" sz="2000" dirty="0"/>
              <a:t>=MEDIAN(B2:B94)</a:t>
            </a:r>
          </a:p>
          <a:p>
            <a:endParaRPr lang="en-US" sz="2000" dirty="0"/>
          </a:p>
          <a:p>
            <a:endParaRPr lang="en-US" sz="1600" dirty="0"/>
          </a:p>
        </p:txBody>
      </p:sp>
      <p:pic>
        <p:nvPicPr>
          <p:cNvPr id="4" name="Picture 3" descr="BA2-Figure-4.3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2780928"/>
            <a:ext cx="4330700" cy="313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The </a:t>
            </a:r>
            <a:r>
              <a:rPr lang="en-US" b="1" dirty="0"/>
              <a:t>mode</a:t>
            </a:r>
            <a:r>
              <a:rPr lang="en-US" dirty="0"/>
              <a:t> is the observation that occurs </a:t>
            </a:r>
            <a:r>
              <a:rPr lang="en-US" dirty="0" smtClean="0"/>
              <a:t>most frequently</a:t>
            </a:r>
            <a:r>
              <a:rPr lang="en-US" dirty="0"/>
              <a:t>.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The </a:t>
            </a:r>
            <a:r>
              <a:rPr lang="en-US" dirty="0"/>
              <a:t>mode is most useful for data sets that contain a relatively small </a:t>
            </a:r>
            <a:r>
              <a:rPr lang="en-US" dirty="0" smtClean="0"/>
              <a:t>number of </a:t>
            </a:r>
            <a:r>
              <a:rPr lang="en-US" dirty="0"/>
              <a:t>unique values</a:t>
            </a:r>
            <a:r>
              <a:rPr lang="en-US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You </a:t>
            </a:r>
            <a:r>
              <a:rPr lang="en-US" dirty="0"/>
              <a:t>can easily identify the mode from a frequency distribution </a:t>
            </a:r>
            <a:r>
              <a:rPr lang="en-US" dirty="0" smtClean="0"/>
              <a:t>by identifying </a:t>
            </a:r>
            <a:r>
              <a:rPr lang="en-US" dirty="0"/>
              <a:t>the value </a:t>
            </a:r>
            <a:r>
              <a:rPr lang="en-US" dirty="0" smtClean="0"/>
              <a:t>or group having </a:t>
            </a:r>
            <a:r>
              <a:rPr lang="en-US" dirty="0"/>
              <a:t>the largest frequency or from a histogram by identifying </a:t>
            </a:r>
            <a:r>
              <a:rPr lang="en-US" dirty="0" smtClean="0"/>
              <a:t>the highest </a:t>
            </a:r>
            <a:r>
              <a:rPr lang="en-US" dirty="0"/>
              <a:t>bar.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Excel function: </a:t>
            </a:r>
            <a:r>
              <a:rPr lang="en-US" dirty="0" smtClean="0">
                <a:solidFill>
                  <a:srgbClr val="39639D"/>
                </a:solidFill>
              </a:rPr>
              <a:t>=MODE.SNGL</a:t>
            </a:r>
            <a:r>
              <a:rPr lang="en-US" dirty="0">
                <a:solidFill>
                  <a:srgbClr val="39639D"/>
                </a:solidFill>
              </a:rPr>
              <a:t>(</a:t>
            </a:r>
            <a:r>
              <a:rPr lang="en-US" i="1" dirty="0">
                <a:solidFill>
                  <a:srgbClr val="39639D"/>
                </a:solidFill>
              </a:rPr>
              <a:t>data </a:t>
            </a:r>
            <a:r>
              <a:rPr lang="en-US" i="1" dirty="0" smtClean="0">
                <a:solidFill>
                  <a:srgbClr val="39639D"/>
                </a:solidFill>
              </a:rPr>
              <a:t>range</a:t>
            </a:r>
            <a:r>
              <a:rPr lang="en-US" dirty="0" smtClean="0">
                <a:solidFill>
                  <a:srgbClr val="39639D"/>
                </a:solidFill>
              </a:rPr>
              <a:t>)</a:t>
            </a:r>
            <a:r>
              <a:rPr lang="en-US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n-US" dirty="0"/>
              <a:t>For multiple modes</a:t>
            </a:r>
            <a:r>
              <a:rPr lang="en-US" dirty="0" smtClean="0"/>
              <a:t>: </a:t>
            </a:r>
            <a:r>
              <a:rPr lang="en-US" dirty="0">
                <a:solidFill>
                  <a:srgbClr val="39639D"/>
                </a:solidFill>
              </a:rPr>
              <a:t>=MODE.MULT(</a:t>
            </a:r>
            <a:r>
              <a:rPr lang="en-US" i="1" dirty="0">
                <a:solidFill>
                  <a:srgbClr val="39639D"/>
                </a:solidFill>
              </a:rPr>
              <a:t>data range</a:t>
            </a:r>
            <a:r>
              <a:rPr lang="en-US" dirty="0">
                <a:solidFill>
                  <a:srgbClr val="39639D"/>
                </a:solidFill>
              </a:rPr>
              <a:t>)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Location: Mode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0555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3682752" cy="4843463"/>
          </a:xfrm>
        </p:spPr>
        <p:txBody>
          <a:bodyPr>
            <a:normAutofit fontScale="92500"/>
          </a:bodyPr>
          <a:lstStyle/>
          <a:p>
            <a:pPr marL="344488" indent="-234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ea typeface="+mn-ea"/>
                <a:cs typeface="+mn-cs"/>
              </a:rPr>
              <a:t>Purchase </a:t>
            </a:r>
            <a:r>
              <a:rPr lang="en-US" i="1" dirty="0">
                <a:ea typeface="+mn-ea"/>
                <a:cs typeface="+mn-cs"/>
              </a:rPr>
              <a:t>Orders </a:t>
            </a:r>
            <a:r>
              <a:rPr lang="en-US" dirty="0" smtClean="0">
                <a:ea typeface="+mn-ea"/>
                <a:cs typeface="+mn-cs"/>
              </a:rPr>
              <a:t>database:  A/P Terms</a:t>
            </a:r>
            <a:endParaRPr lang="en-US" dirty="0">
              <a:ea typeface="+mn-ea"/>
              <a:cs typeface="+mn-cs"/>
            </a:endParaRPr>
          </a:p>
          <a:p>
            <a:pPr marL="621348" lvl="1" indent="-256032" fontAlgn="auto">
              <a:spcBef>
                <a:spcPts val="18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Mode = 30 months</a:t>
            </a:r>
          </a:p>
          <a:p>
            <a:pPr marL="365316" lvl="1" indent="0" fontAlgn="auto">
              <a:spcBef>
                <a:spcPts val="1800"/>
              </a:spcBef>
              <a:spcAft>
                <a:spcPts val="0"/>
              </a:spcAft>
              <a:buNone/>
              <a:defRPr/>
            </a:pPr>
            <a:endParaRPr lang="en-US" dirty="0" smtClean="0">
              <a:ea typeface="+mn-ea"/>
            </a:endParaRPr>
          </a:p>
          <a:p>
            <a:pPr marL="365316" lvl="1" indent="0" fontAlgn="auto">
              <a:spcBef>
                <a:spcPts val="1800"/>
              </a:spcBef>
              <a:spcAft>
                <a:spcPts val="0"/>
              </a:spcAft>
              <a:buNone/>
              <a:defRPr/>
            </a:pPr>
            <a:endParaRPr lang="en-US" dirty="0">
              <a:ea typeface="+mn-ea"/>
            </a:endParaRPr>
          </a:p>
          <a:p>
            <a:pPr marL="365760" indent="-256032" fontAlgn="auto">
              <a:spcBef>
                <a:spcPts val="18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Cost per order</a:t>
            </a:r>
          </a:p>
          <a:p>
            <a:pPr marL="621348" lvl="1" indent="-256032" fontAlgn="auto">
              <a:spcBef>
                <a:spcPts val="18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</a:rPr>
              <a:t>Mode is the group between $0 and $13,000 </a:t>
            </a:r>
            <a:endParaRPr lang="en-US" dirty="0" smtClean="0">
              <a:ea typeface="+mn-ea"/>
              <a:cs typeface="+mn-cs"/>
            </a:endParaRP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</a:t>
            </a:r>
            <a:endParaRPr lang="en-US" dirty="0">
              <a:ea typeface="+mn-ea"/>
              <a:cs typeface="+mn-cs"/>
            </a:endParaRP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4.3: Finding the Mode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1196752"/>
            <a:ext cx="4322064" cy="2029968"/>
          </a:xfrm>
          <a:prstGeom prst="rect">
            <a:avLst/>
          </a:prstGeom>
        </p:spPr>
      </p:pic>
      <p:pic>
        <p:nvPicPr>
          <p:cNvPr id="8" name="Picture 7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3645024"/>
            <a:ext cx="4651248" cy="2377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4928</TotalTime>
  <Words>3042</Words>
  <Application>Microsoft Macintosh PowerPoint</Application>
  <PresentationFormat>On-screen Show (4:3)</PresentationFormat>
  <Paragraphs>408</Paragraphs>
  <Slides>63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6" baseType="lpstr">
      <vt:lpstr>Custom Design</vt:lpstr>
      <vt:lpstr>Concourse</vt:lpstr>
      <vt:lpstr>Equation</vt:lpstr>
      <vt:lpstr>Chapter 4 Descriptive Statistical Measures</vt:lpstr>
      <vt:lpstr>Populations and Samples</vt:lpstr>
      <vt:lpstr>Understanding Statistical Notation</vt:lpstr>
      <vt:lpstr>Measures of Location: Arithmetic Mean</vt:lpstr>
      <vt:lpstr>Example 4.1: Computing Mean Cost per Order</vt:lpstr>
      <vt:lpstr>Measures of Location: Median</vt:lpstr>
      <vt:lpstr>Example 4.2: Finding the Median Cost per Order</vt:lpstr>
      <vt:lpstr>Measures of Location: Mode</vt:lpstr>
      <vt:lpstr>Example 4.3: Finding the Mode</vt:lpstr>
      <vt:lpstr>Measures of Location: Midrange </vt:lpstr>
      <vt:lpstr>Example 4.4: Computing the Midrange</vt:lpstr>
      <vt:lpstr>Using Measures of Location – Example 4.5: Quoting Computer Repair Times</vt:lpstr>
      <vt:lpstr>Example 4.5 (continued)</vt:lpstr>
      <vt:lpstr>Measures of Dispersion</vt:lpstr>
      <vt:lpstr>Measures of Dispersion: Range</vt:lpstr>
      <vt:lpstr>Example 4.6: Computing the Range</vt:lpstr>
      <vt:lpstr>Measures of Dispersion: Interquartile Range</vt:lpstr>
      <vt:lpstr>Example 4.7: Computing the Interquartile Range</vt:lpstr>
      <vt:lpstr>Measures of Dispersion: Variance</vt:lpstr>
      <vt:lpstr>Example 4.8 Computing the Variance</vt:lpstr>
      <vt:lpstr>Measures of Dispersion: Standard Deviation</vt:lpstr>
      <vt:lpstr>Example 4.9 Computing the Standard Deviation</vt:lpstr>
      <vt:lpstr>Standard Deviation as a Measure of Risk</vt:lpstr>
      <vt:lpstr>Chebyshev’s Theorem</vt:lpstr>
      <vt:lpstr>Empirical Rules</vt:lpstr>
      <vt:lpstr>Process Capability Index </vt:lpstr>
      <vt:lpstr>Example 4.11 Using Empirical Rules to Measure the Capability of a Manufacturing Process</vt:lpstr>
      <vt:lpstr>Standardized Values</vt:lpstr>
      <vt:lpstr>Properties of z-Scores</vt:lpstr>
      <vt:lpstr>Example 4.12 Computing z-Scores</vt:lpstr>
      <vt:lpstr>Coefficient of Variation</vt:lpstr>
      <vt:lpstr>Example 4.13 Applying the Coefficient of Variation</vt:lpstr>
      <vt:lpstr>Measures of Shape: Skewness</vt:lpstr>
      <vt:lpstr>Coefficient of Skewness</vt:lpstr>
      <vt:lpstr>Example 4.14: Measuring Skewness</vt:lpstr>
      <vt:lpstr>Measures of Shape: Kurtosis</vt:lpstr>
      <vt:lpstr>Shape and Measures of Location</vt:lpstr>
      <vt:lpstr>Excel Descriptive Statistics Tool</vt:lpstr>
      <vt:lpstr>Example 4.15: Using the Descriptive Statistics Tool</vt:lpstr>
      <vt:lpstr>Descriptive Statistics for Grouped Data</vt:lpstr>
      <vt:lpstr>Slide 41</vt:lpstr>
      <vt:lpstr>Grouped Data</vt:lpstr>
      <vt:lpstr>Example 4.17: Computing Descriptive Statistics for a Grouped Frequency Distribution</vt:lpstr>
      <vt:lpstr>Descriptive Statistics for Categorical Data: The Proportion</vt:lpstr>
      <vt:lpstr>Example 4.18: Computing a Proportion</vt:lpstr>
      <vt:lpstr>Statistics in PivotTables</vt:lpstr>
      <vt:lpstr>Example 4.19: Statistical Measures in PivotTables</vt:lpstr>
      <vt:lpstr>Measures of Association</vt:lpstr>
      <vt:lpstr>Measures of Association: Covariance</vt:lpstr>
      <vt:lpstr>Example 4.20: Computing the Covariance</vt:lpstr>
      <vt:lpstr>Measures of Association: Correlation</vt:lpstr>
      <vt:lpstr>Examples of Correlation</vt:lpstr>
      <vt:lpstr>Example 4.21 Computing the Correlation Coefficient</vt:lpstr>
      <vt:lpstr>Notes on the CORREL Function </vt:lpstr>
      <vt:lpstr>Excel Correlation Tool</vt:lpstr>
      <vt:lpstr>Example 4.22: Using the Correlation Tool</vt:lpstr>
      <vt:lpstr>Identifying Outliers</vt:lpstr>
      <vt:lpstr>Example 4.23: Investigating Outliers</vt:lpstr>
      <vt:lpstr>Statistical Thinking in Business Decisions</vt:lpstr>
      <vt:lpstr>Example 4.24: Applying Statistical Thinking</vt:lpstr>
      <vt:lpstr>Example 4.24 Continued</vt:lpstr>
      <vt:lpstr>Variability in Samples</vt:lpstr>
      <vt:lpstr>Example 4.25: Variation in Sample Data</vt:lpstr>
    </vt:vector>
  </TitlesOfParts>
  <Company>University of South Carolina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Introduction to Business Analytics</dc:title>
  <dc:creator>Joan Donohue</dc:creator>
  <cp:lastModifiedBy>Binod</cp:lastModifiedBy>
  <cp:revision>208</cp:revision>
  <dcterms:created xsi:type="dcterms:W3CDTF">2011-11-27T17:51:45Z</dcterms:created>
  <dcterms:modified xsi:type="dcterms:W3CDTF">2016-02-03T11:57:30Z</dcterms:modified>
</cp:coreProperties>
</file>