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865" r:id="rId2"/>
  </p:sldMasterIdLst>
  <p:notesMasterIdLst>
    <p:notesMasterId r:id="rId79"/>
  </p:notesMasterIdLst>
  <p:sldIdLst>
    <p:sldId id="383" r:id="rId3"/>
    <p:sldId id="342" r:id="rId4"/>
    <p:sldId id="343" r:id="rId5"/>
    <p:sldId id="345" r:id="rId6"/>
    <p:sldId id="346" r:id="rId7"/>
    <p:sldId id="264" r:id="rId8"/>
    <p:sldId id="348" r:id="rId9"/>
    <p:sldId id="269" r:id="rId10"/>
    <p:sldId id="347" r:id="rId11"/>
    <p:sldId id="271" r:id="rId12"/>
    <p:sldId id="272" r:id="rId13"/>
    <p:sldId id="349" r:id="rId14"/>
    <p:sldId id="273" r:id="rId15"/>
    <p:sldId id="274" r:id="rId16"/>
    <p:sldId id="275" r:id="rId17"/>
    <p:sldId id="276" r:id="rId18"/>
    <p:sldId id="350" r:id="rId19"/>
    <p:sldId id="351" r:id="rId20"/>
    <p:sldId id="352" r:id="rId21"/>
    <p:sldId id="353" r:id="rId22"/>
    <p:sldId id="355" r:id="rId23"/>
    <p:sldId id="354" r:id="rId24"/>
    <p:sldId id="356" r:id="rId25"/>
    <p:sldId id="357" r:id="rId26"/>
    <p:sldId id="279" r:id="rId27"/>
    <p:sldId id="359" r:id="rId28"/>
    <p:sldId id="360" r:id="rId29"/>
    <p:sldId id="358" r:id="rId30"/>
    <p:sldId id="361" r:id="rId31"/>
    <p:sldId id="280" r:id="rId32"/>
    <p:sldId id="340" r:id="rId33"/>
    <p:sldId id="362" r:id="rId34"/>
    <p:sldId id="281" r:id="rId35"/>
    <p:sldId id="315" r:id="rId36"/>
    <p:sldId id="316" r:id="rId37"/>
    <p:sldId id="363" r:id="rId38"/>
    <p:sldId id="364" r:id="rId39"/>
    <p:sldId id="267" r:id="rId40"/>
    <p:sldId id="290" r:id="rId41"/>
    <p:sldId id="331" r:id="rId42"/>
    <p:sldId id="366" r:id="rId43"/>
    <p:sldId id="367" r:id="rId44"/>
    <p:sldId id="319" r:id="rId45"/>
    <p:sldId id="368" r:id="rId46"/>
    <p:sldId id="291" r:id="rId47"/>
    <p:sldId id="292" r:id="rId48"/>
    <p:sldId id="369" r:id="rId49"/>
    <p:sldId id="370" r:id="rId50"/>
    <p:sldId id="332" r:id="rId51"/>
    <p:sldId id="320" r:id="rId52"/>
    <p:sldId id="371" r:id="rId53"/>
    <p:sldId id="293" r:id="rId54"/>
    <p:sldId id="321" r:id="rId55"/>
    <p:sldId id="294" r:id="rId56"/>
    <p:sldId id="295" r:id="rId57"/>
    <p:sldId id="372" r:id="rId58"/>
    <p:sldId id="323" r:id="rId59"/>
    <p:sldId id="373" r:id="rId60"/>
    <p:sldId id="324" r:id="rId61"/>
    <p:sldId id="374" r:id="rId62"/>
    <p:sldId id="296" r:id="rId63"/>
    <p:sldId id="326" r:id="rId64"/>
    <p:sldId id="375" r:id="rId65"/>
    <p:sldId id="268" r:id="rId66"/>
    <p:sldId id="335" r:id="rId67"/>
    <p:sldId id="301" r:id="rId68"/>
    <p:sldId id="302" r:id="rId69"/>
    <p:sldId id="328" r:id="rId70"/>
    <p:sldId id="376" r:id="rId71"/>
    <p:sldId id="377" r:id="rId72"/>
    <p:sldId id="378" r:id="rId73"/>
    <p:sldId id="303" r:id="rId74"/>
    <p:sldId id="379" r:id="rId75"/>
    <p:sldId id="380" r:id="rId76"/>
    <p:sldId id="381" r:id="rId77"/>
    <p:sldId id="382" r:id="rId7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B3D52E4-4260-462B-8454-B4293682A9E2}" type="datetimeFigureOut">
              <a:rPr lang="en-US"/>
              <a:pPr>
                <a:defRPr/>
              </a:pPr>
              <a:t>2/3/2016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60531C4-B6D3-4198-97FD-0E7751496F81}" type="slidenum">
              <a:rPr lang="en-US"/>
              <a:pPr>
                <a:defRPr/>
              </a:pPr>
              <a:t>‹#›</a:t>
            </a:fld>
            <a:endParaRPr lang="en-US" dirty="0"/>
          </a:p>
        </p:txBody>
      </p:sp>
    </p:spTree>
    <p:extLst>
      <p:ext uri="{BB962C8B-B14F-4D97-AF65-F5344CB8AC3E}">
        <p14:creationId xmlns:p14="http://schemas.microsoft.com/office/powerpoint/2010/main" xmlns="" val="3790088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0E6BBA70-BD8D-483A-93F4-C8FEDE4513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703E61-0093-447F-8439-1A78AB28811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36FA3A-FF47-4A37-92B6-17AD496C38B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5" name="Group 10"/>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Footer Placeholder 18"/>
          <p:cNvSpPr>
            <a:spLocks noGrp="1"/>
          </p:cNvSpPr>
          <p:nvPr>
            <p:ph type="ftr" sz="quarter" idx="10"/>
          </p:nvPr>
        </p:nvSpPr>
        <p:spPr/>
        <p:txBody>
          <a:bodyPr/>
          <a:lstStyle>
            <a:lvl1pPr>
              <a:defRPr>
                <a:solidFill>
                  <a:schemeClr val="accent1">
                    <a:tint val="20000"/>
                  </a:schemeClr>
                </a:solidFill>
              </a:defRPr>
            </a:lvl1pPr>
          </a:lstStyle>
          <a:p>
            <a:pPr>
              <a:defRPr/>
            </a:pPr>
            <a:r>
              <a:rPr lang="en-US"/>
              <a:t>Copyright © 2013 Pearson Education, Inc. publishing as Prentice Hall</a:t>
            </a:r>
            <a:endParaRPr lang="en-US" dirty="0"/>
          </a:p>
        </p:txBody>
      </p:sp>
      <p:sp>
        <p:nvSpPr>
          <p:cNvPr id="12" name="Slide Number Placeholder 26"/>
          <p:cNvSpPr>
            <a:spLocks noGrp="1"/>
          </p:cNvSpPr>
          <p:nvPr>
            <p:ph type="sldNum" sz="quarter" idx="11"/>
          </p:nvPr>
        </p:nvSpPr>
        <p:spPr/>
        <p:txBody>
          <a:bodyPr/>
          <a:lstStyle>
            <a:lvl1pPr>
              <a:defRPr>
                <a:solidFill>
                  <a:srgbClr val="FFFFFF"/>
                </a:solidFill>
              </a:defRPr>
            </a:lvl1pPr>
          </a:lstStyle>
          <a:p>
            <a:pPr>
              <a:defRPr/>
            </a:pPr>
            <a:r>
              <a:rPr lang="en-US"/>
              <a:t>1-</a:t>
            </a:r>
            <a:fld id="{6A88F902-9720-475A-A5DF-48D8E33A3B5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Footer Placeholder 4"/>
          <p:cNvSpPr>
            <a:spLocks noGrp="1"/>
          </p:cNvSpPr>
          <p:nvPr>
            <p:ph type="ftr" sz="quarter" idx="10"/>
          </p:nvPr>
        </p:nvSpPr>
        <p:spPr>
          <a:xfrm>
            <a:off x="4953000" y="6408738"/>
            <a:ext cx="2590800" cy="365125"/>
          </a:xfrm>
        </p:spPr>
        <p:txBody>
          <a:bodyPr/>
          <a:lstStyle>
            <a:lvl1pPr algn="ctr">
              <a:defRPr/>
            </a:lvl1pPr>
          </a:lstStyle>
          <a:p>
            <a:pPr>
              <a:defRPr/>
            </a:pPr>
            <a:r>
              <a:rPr lang="en-US"/>
              <a:t>Copyright © 2013 Pearson Education, Inc. publishing as Prentice Hall</a:t>
            </a:r>
            <a:endParaRPr lang="en-US" dirty="0"/>
          </a:p>
        </p:txBody>
      </p:sp>
      <p:sp>
        <p:nvSpPr>
          <p:cNvPr id="5" name="Slide Number Placeholder 5"/>
          <p:cNvSpPr>
            <a:spLocks noGrp="1"/>
          </p:cNvSpPr>
          <p:nvPr>
            <p:ph type="sldNum" sz="quarter" idx="11"/>
          </p:nvPr>
        </p:nvSpPr>
        <p:spPr>
          <a:xfrm>
            <a:off x="8305800" y="6408738"/>
            <a:ext cx="708025" cy="365125"/>
          </a:xfrm>
        </p:spPr>
        <p:txBody>
          <a:bodyPr/>
          <a:lstStyle>
            <a:lvl1pPr>
              <a:defRPr/>
            </a:lvl1pPr>
          </a:lstStyle>
          <a:p>
            <a:pPr>
              <a:defRPr/>
            </a:pPr>
            <a:r>
              <a:rPr lang="en-US"/>
              <a:t>3-</a:t>
            </a:r>
            <a:fld id="{CF75CF56-6870-4C97-988E-03D22406544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5"/>
          <p:cNvSpPr>
            <a:spLocks noGrp="1"/>
          </p:cNvSpPr>
          <p:nvPr>
            <p:ph type="sldNum" sz="quarter" idx="11"/>
          </p:nvPr>
        </p:nvSpPr>
        <p:spPr/>
        <p:txBody>
          <a:bodyPr/>
          <a:lstStyle>
            <a:lvl1pPr>
              <a:defRPr/>
            </a:lvl1pPr>
          </a:lstStyle>
          <a:p>
            <a:pPr>
              <a:defRPr/>
            </a:pPr>
            <a:r>
              <a:rPr lang="en-US"/>
              <a:t>1-</a:t>
            </a:r>
            <a:fld id="{CE612BB3-4033-4114-85C8-042B5B46804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Footer Placeholder 21"/>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17"/>
          <p:cNvSpPr>
            <a:spLocks noGrp="1"/>
          </p:cNvSpPr>
          <p:nvPr>
            <p:ph type="sldNum" sz="quarter" idx="11"/>
          </p:nvPr>
        </p:nvSpPr>
        <p:spPr/>
        <p:txBody>
          <a:bodyPr/>
          <a:lstStyle>
            <a:lvl1pPr>
              <a:defRPr/>
            </a:lvl1pPr>
          </a:lstStyle>
          <a:p>
            <a:pPr>
              <a:defRPr/>
            </a:pPr>
            <a:r>
              <a:rPr lang="en-US"/>
              <a:t>1-</a:t>
            </a:r>
            <a:fld id="{B77C4A76-B78A-46EC-A1E7-59CB9C9AFA1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8" name="Slide Number Placeholder 8"/>
          <p:cNvSpPr>
            <a:spLocks noGrp="1"/>
          </p:cNvSpPr>
          <p:nvPr>
            <p:ph type="sldNum" sz="quarter" idx="11"/>
          </p:nvPr>
        </p:nvSpPr>
        <p:spPr/>
        <p:txBody>
          <a:bodyPr/>
          <a:lstStyle>
            <a:lvl1pPr>
              <a:defRPr/>
            </a:lvl1pPr>
          </a:lstStyle>
          <a:p>
            <a:pPr>
              <a:defRPr/>
            </a:pPr>
            <a:r>
              <a:rPr lang="en-US"/>
              <a:t>1-</a:t>
            </a:r>
            <a:fld id="{8E260B03-2710-41DD-A27C-9F1014AAA9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r>
              <a:rPr lang="en-US"/>
              <a:t>Copyright © 2013 Pearson Education, Inc. publishing as Prentice Hall</a:t>
            </a:r>
          </a:p>
        </p:txBody>
      </p:sp>
      <p:sp>
        <p:nvSpPr>
          <p:cNvPr id="4" name="Slide Number Placeholder 4"/>
          <p:cNvSpPr>
            <a:spLocks noGrp="1"/>
          </p:cNvSpPr>
          <p:nvPr>
            <p:ph type="sldNum" sz="quarter" idx="11"/>
          </p:nvPr>
        </p:nvSpPr>
        <p:spPr/>
        <p:txBody>
          <a:bodyPr/>
          <a:lstStyle>
            <a:lvl1pPr>
              <a:defRPr/>
            </a:lvl1pPr>
          </a:lstStyle>
          <a:p>
            <a:pPr>
              <a:defRPr/>
            </a:pPr>
            <a:r>
              <a:rPr lang="en-US"/>
              <a:t>3-</a:t>
            </a:r>
            <a:fld id="{BBB55FF8-304A-4E0E-BE64-6D5CAD5DFA3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3" name="Slide Number Placeholder 3"/>
          <p:cNvSpPr>
            <a:spLocks noGrp="1"/>
          </p:cNvSpPr>
          <p:nvPr>
            <p:ph type="sldNum" sz="quarter" idx="11"/>
          </p:nvPr>
        </p:nvSpPr>
        <p:spPr/>
        <p:txBody>
          <a:bodyPr/>
          <a:lstStyle>
            <a:lvl1pPr>
              <a:defRPr/>
            </a:lvl1pPr>
          </a:lstStyle>
          <a:p>
            <a:pPr>
              <a:defRPr/>
            </a:pPr>
            <a:r>
              <a:rPr lang="en-US"/>
              <a:t>3-</a:t>
            </a:r>
            <a:fld id="{570A58C3-A919-46D4-89D2-7D8DCB3F783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6"/>
          <p:cNvSpPr>
            <a:spLocks noGrp="1"/>
          </p:cNvSpPr>
          <p:nvPr>
            <p:ph type="sldNum" sz="quarter" idx="11"/>
          </p:nvPr>
        </p:nvSpPr>
        <p:spPr/>
        <p:txBody>
          <a:bodyPr/>
          <a:lstStyle>
            <a:lvl1pPr>
              <a:defRPr/>
            </a:lvl1pPr>
          </a:lstStyle>
          <a:p>
            <a:pPr>
              <a:defRPr/>
            </a:pPr>
            <a:r>
              <a:rPr lang="en-US"/>
              <a:t>1-</a:t>
            </a:r>
            <a:fld id="{154F8CDA-980F-465E-A492-2203269C7B4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6D1AF86C-6E26-4D9D-AE55-6C89366DC9A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Footer Placeholder 5"/>
          <p:cNvSpPr>
            <a:spLocks noGrp="1"/>
          </p:cNvSpPr>
          <p:nvPr>
            <p:ph type="ftr" sz="quarter" idx="10"/>
          </p:nvPr>
        </p:nvSpPr>
        <p:spPr>
          <a:xfrm>
            <a:off x="4379913" y="6408738"/>
            <a:ext cx="3163887" cy="365125"/>
          </a:xfrm>
        </p:spPr>
        <p:txBody>
          <a:bodyPr/>
          <a:lstStyle>
            <a:lvl1pPr>
              <a:defRPr>
                <a:solidFill>
                  <a:schemeClr val="tx1"/>
                </a:solidFill>
              </a:defRPr>
            </a:lvl1pPr>
          </a:lstStyle>
          <a:p>
            <a:pPr>
              <a:defRPr/>
            </a:pPr>
            <a:r>
              <a:rPr lang="en-US"/>
              <a:t>Copyright © 2013 Pearson Education, Inc. publishing as Prentice Hall</a:t>
            </a:r>
            <a:endParaRPr lang="en-US" dirty="0"/>
          </a:p>
        </p:txBody>
      </p:sp>
      <p:sp>
        <p:nvSpPr>
          <p:cNvPr id="12" name="Slide Number Placeholder 6"/>
          <p:cNvSpPr>
            <a:spLocks noGrp="1"/>
          </p:cNvSpPr>
          <p:nvPr>
            <p:ph type="sldNum" sz="quarter" idx="11"/>
          </p:nvPr>
        </p:nvSpPr>
        <p:spPr/>
        <p:txBody>
          <a:bodyPr/>
          <a:lstStyle>
            <a:lvl1pPr>
              <a:defRPr>
                <a:solidFill>
                  <a:schemeClr val="tx1"/>
                </a:solidFill>
              </a:defRPr>
            </a:lvl1pPr>
          </a:lstStyle>
          <a:p>
            <a:pPr>
              <a:defRPr/>
            </a:pPr>
            <a:r>
              <a:rPr lang="en-US"/>
              <a:t>1-</a:t>
            </a:r>
            <a:fld id="{B0257394-9DB8-4E35-BE8E-3A2B24F7E97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17"/>
          <p:cNvSpPr>
            <a:spLocks noGrp="1"/>
          </p:cNvSpPr>
          <p:nvPr>
            <p:ph type="sldNum" sz="quarter" idx="11"/>
          </p:nvPr>
        </p:nvSpPr>
        <p:spPr/>
        <p:txBody>
          <a:bodyPr/>
          <a:lstStyle>
            <a:lvl1pPr>
              <a:defRPr/>
            </a:lvl1pPr>
          </a:lstStyle>
          <a:p>
            <a:pPr>
              <a:defRPr/>
            </a:pPr>
            <a:r>
              <a:rPr lang="en-US"/>
              <a:t>1-</a:t>
            </a:r>
            <a:fld id="{334249AD-8682-41B2-8095-EF3823956A6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17"/>
          <p:cNvSpPr>
            <a:spLocks noGrp="1"/>
          </p:cNvSpPr>
          <p:nvPr>
            <p:ph type="sldNum" sz="quarter" idx="11"/>
          </p:nvPr>
        </p:nvSpPr>
        <p:spPr/>
        <p:txBody>
          <a:bodyPr/>
          <a:lstStyle>
            <a:lvl1pPr>
              <a:defRPr/>
            </a:lvl1pPr>
          </a:lstStyle>
          <a:p>
            <a:pPr>
              <a:defRPr/>
            </a:pPr>
            <a:r>
              <a:rPr lang="en-US"/>
              <a:t>1-</a:t>
            </a:r>
            <a:fld id="{0CEC8F58-2044-461D-9E98-5E89141743B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lvl1pPr>
              <a:defRPr/>
            </a:lvl1pPr>
          </a:lstStyle>
          <a:p>
            <a:pPr>
              <a:defRPr/>
            </a:pPr>
            <a:r>
              <a:rPr lang="en-US"/>
              <a:t>1-</a:t>
            </a:r>
            <a:fld id="{B69684C7-C271-4A42-86C7-D61A417A4D3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759020A2-A4AA-4C3E-B4A9-4D970389D5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1011E07-B6C4-4771-9A2E-4DAE7C8140B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0B67AFF0-1D80-4490-B9FE-253FEDC3BF6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86D01928-7EEB-45F7-A692-F4766EC6E1E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r>
              <a:rPr lang="en-US"/>
              <a:t>1-</a:t>
            </a:r>
            <a:fld id="{6F6BB6AD-0D72-4B18-B7CE-0227A106F6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38BE216-ACF4-49D6-9C45-98AD801672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5CF35BA2-0AB3-4209-8BEF-4C10B1ECFC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r>
              <a:rPr lang="en-US"/>
              <a:t>1-</a:t>
            </a:r>
            <a:fld id="{BC662F95-1A1B-440B-B500-8A37463060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4" r:id="rId2"/>
    <p:sldLayoutId id="2147483883" r:id="rId3"/>
    <p:sldLayoutId id="2147483889" r:id="rId4"/>
    <p:sldLayoutId id="2147483890" r:id="rId5"/>
    <p:sldLayoutId id="2147483891" r:id="rId6"/>
    <p:sldLayoutId id="2147483882" r:id="rId7"/>
    <p:sldLayoutId id="2147483892" r:id="rId8"/>
    <p:sldLayoutId id="2147483893" r:id="rId9"/>
    <p:sldLayoutId id="2147483894" r:id="rId10"/>
    <p:sldLayoutId id="2147483895"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332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21"/>
          <p:cNvSpPr>
            <a:spLocks noGrp="1"/>
          </p:cNvSpPr>
          <p:nvPr>
            <p:ph type="ftr" sz="quarter" idx="3"/>
          </p:nvPr>
        </p:nvSpPr>
        <p:spPr>
          <a:xfrm>
            <a:off x="4379913" y="6408738"/>
            <a:ext cx="3087687" cy="365125"/>
          </a:xfrm>
          <a:prstGeom prst="rect">
            <a:avLst/>
          </a:prstGeom>
        </p:spPr>
        <p:txBody>
          <a:bodyPr vert="horz" anchor="b"/>
          <a:lstStyle>
            <a:lvl1pPr algn="ctr" eaLnBrk="1" fontAlgn="auto" latinLnBrk="0" hangingPunct="1">
              <a:spcBef>
                <a:spcPts val="0"/>
              </a:spcBef>
              <a:spcAft>
                <a:spcPts val="0"/>
              </a:spcAft>
              <a:defRPr kumimoji="0" sz="1000">
                <a:solidFill>
                  <a:schemeClr val="tx1"/>
                </a:solidFill>
                <a:latin typeface="+mn-lt"/>
                <a:ea typeface="+mn-ea"/>
                <a:cs typeface="+mn-cs"/>
              </a:defRPr>
            </a:lvl1pPr>
          </a:lstStyle>
          <a:p>
            <a:pPr>
              <a:defRPr/>
            </a:pPr>
            <a:r>
              <a:rPr lang="en-US"/>
              <a:t>Copyright © 2013 Pearson Education, Inc. publishing as Prentice Hall</a:t>
            </a:r>
            <a:endParaRPr lang="en-US" dirty="0"/>
          </a:p>
        </p:txBody>
      </p:sp>
      <p:sp>
        <p:nvSpPr>
          <p:cNvPr id="18" name="Slide Number Placeholder 17"/>
          <p:cNvSpPr>
            <a:spLocks noGrp="1"/>
          </p:cNvSpPr>
          <p:nvPr>
            <p:ph type="sldNum" sz="quarter" idx="4"/>
          </p:nvPr>
        </p:nvSpPr>
        <p:spPr>
          <a:xfrm>
            <a:off x="8382000" y="6408738"/>
            <a:ext cx="631825"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ea typeface="+mn-ea"/>
                <a:cs typeface="+mn-cs"/>
              </a:defRPr>
            </a:lvl1pPr>
          </a:lstStyle>
          <a:p>
            <a:pPr>
              <a:defRPr/>
            </a:pPr>
            <a:r>
              <a:rPr lang="en-US"/>
              <a:t>1-</a:t>
            </a:r>
            <a:fld id="{EFD937E8-C54E-4B9B-86DD-AEAFFACD73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88" r:id="rId4"/>
    <p:sldLayoutId id="2147483899" r:id="rId5"/>
    <p:sldLayoutId id="2147483900" r:id="rId6"/>
    <p:sldLayoutId id="2147483901" r:id="rId7"/>
    <p:sldLayoutId id="2147483902" r:id="rId8"/>
    <p:sldLayoutId id="2147483903" r:id="rId9"/>
    <p:sldLayoutId id="2147483887" r:id="rId10"/>
    <p:sldLayoutId id="2147483886" r:id="rId11"/>
    <p:sldLayoutId id="2147483904" r:id="rId12"/>
  </p:sldLayoutIdLst>
  <p:timing>
    <p:tnLst>
      <p:par>
        <p:cTn id="1" dur="indefinite" restart="never" nodeType="tmRoot"/>
      </p:par>
    </p:tnLst>
  </p:timing>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5pPr>
      <a:lvl6pPr marL="4572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6pPr>
      <a:lvl7pPr marL="9144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7pPr>
      <a:lvl8pPr marL="13716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8pPr>
      <a:lvl9pPr marL="18288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72" charset="2"/>
        <a:buChar char=""/>
        <a:defRPr sz="2700" kern="1200">
          <a:solidFill>
            <a:schemeClr val="tx1"/>
          </a:solidFill>
          <a:latin typeface="+mn-lt"/>
          <a:ea typeface="ＭＳ Ｐゴシック" pitchFamily="-72" charset="-128"/>
          <a:cs typeface="ＭＳ Ｐゴシック" pitchFamily="-72" charset="-128"/>
        </a:defRPr>
      </a:lvl1pPr>
      <a:lvl2pPr marL="620713" indent="-228600" algn="l" rtl="0" eaLnBrk="0" fontAlgn="base" hangingPunct="0">
        <a:spcBef>
          <a:spcPts val="325"/>
        </a:spcBef>
        <a:spcAft>
          <a:spcPct val="0"/>
        </a:spcAft>
        <a:buClr>
          <a:schemeClr val="accent1"/>
        </a:buClr>
        <a:buFont typeface="Verdana" pitchFamily="-72" charset="0"/>
        <a:buChar char="◦"/>
        <a:defRPr sz="2300" kern="1200">
          <a:solidFill>
            <a:schemeClr val="tx1"/>
          </a:solidFill>
          <a:latin typeface="+mn-lt"/>
          <a:ea typeface="ＭＳ Ｐゴシック" pitchFamily="-72"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72" charset="2"/>
        <a:buChar char=""/>
        <a:defRPr sz="2100" kern="1200">
          <a:solidFill>
            <a:schemeClr val="tx1"/>
          </a:solidFill>
          <a:latin typeface="+mn-lt"/>
          <a:ea typeface="ＭＳ Ｐゴシック" pitchFamily="-72" charset="-128"/>
          <a:cs typeface="+mn-cs"/>
        </a:defRPr>
      </a:lvl3pPr>
      <a:lvl4pPr marL="1143000" indent="-228600" algn="l" rtl="0" eaLnBrk="0" fontAlgn="base" hangingPunct="0">
        <a:spcBef>
          <a:spcPts val="350"/>
        </a:spcBef>
        <a:spcAft>
          <a:spcPct val="0"/>
        </a:spcAft>
        <a:buClr>
          <a:schemeClr val="accent2"/>
        </a:buClr>
        <a:buFont typeface="Wingdings 2" pitchFamily="-72" charset="2"/>
        <a:buChar char=""/>
        <a:defRPr sz="1900" kern="1200">
          <a:solidFill>
            <a:schemeClr val="tx1"/>
          </a:solidFill>
          <a:latin typeface="+mn-lt"/>
          <a:ea typeface="ＭＳ Ｐゴシック" pitchFamily="-72" charset="-128"/>
          <a:cs typeface="+mn-cs"/>
        </a:defRPr>
      </a:lvl4pPr>
      <a:lvl5pPr marL="1371600" indent="-228600" algn="l" rtl="0" eaLnBrk="0" fontAlgn="base" hangingPunct="0">
        <a:spcBef>
          <a:spcPts val="350"/>
        </a:spcBef>
        <a:spcAft>
          <a:spcPct val="0"/>
        </a:spcAft>
        <a:buClr>
          <a:schemeClr val="accent2"/>
        </a:buClr>
        <a:buFont typeface="Wingdings 2" pitchFamily="-72" charset="2"/>
        <a:buChar char=""/>
        <a:defRPr kern="1200">
          <a:solidFill>
            <a:schemeClr val="tx1"/>
          </a:solidFill>
          <a:latin typeface="+mn-lt"/>
          <a:ea typeface="ＭＳ Ｐゴシック" pitchFamily="-72"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5856" y="274638"/>
            <a:ext cx="5410944" cy="2218258"/>
          </a:xfrm>
        </p:spPr>
        <p:txBody>
          <a:bodyPr>
            <a:normAutofit/>
          </a:bodyPr>
          <a:lstStyle/>
          <a:p>
            <a:r>
              <a:rPr lang="en-US" dirty="0" smtClean="0"/>
              <a:t>Chapter 3</a:t>
            </a:r>
            <a:br>
              <a:rPr lang="en-US" dirty="0" smtClean="0"/>
            </a:br>
            <a:r>
              <a:rPr lang="en-US" dirty="0" smtClean="0"/>
              <a:t>Visualizing and Exploring Data</a:t>
            </a:r>
            <a:endParaRPr lang="en-US" dirty="0"/>
          </a:p>
        </p:txBody>
      </p:sp>
      <p:pic>
        <p:nvPicPr>
          <p:cNvPr id="3" name="Picture 2"/>
          <p:cNvPicPr>
            <a:picLocks noChangeAspect="1"/>
          </p:cNvPicPr>
          <p:nvPr/>
        </p:nvPicPr>
        <p:blipFill>
          <a:blip r:embed="rId2"/>
          <a:stretch>
            <a:fillRect/>
          </a:stretch>
        </p:blipFill>
        <p:spPr>
          <a:xfrm>
            <a:off x="2555776" y="2636912"/>
            <a:ext cx="5364088" cy="3443398"/>
          </a:xfrm>
          <a:prstGeom prst="rect">
            <a:avLst/>
          </a:prstGeom>
        </p:spPr>
      </p:pic>
      <p:pic>
        <p:nvPicPr>
          <p:cNvPr id="6" name="Picture 5" descr="Cover Graphic.png"/>
          <p:cNvPicPr>
            <a:picLocks noChangeAspect="1"/>
          </p:cNvPicPr>
          <p:nvPr/>
        </p:nvPicPr>
        <p:blipFill>
          <a:blip r:embed="rId3" cstate="print"/>
          <a:stretch>
            <a:fillRect/>
          </a:stretch>
        </p:blipFill>
        <p:spPr>
          <a:xfrm>
            <a:off x="460506" y="116632"/>
            <a:ext cx="1754491" cy="2237232"/>
          </a:xfrm>
          <a:prstGeom prst="rect">
            <a:avLst/>
          </a:prstGeom>
        </p:spPr>
      </p:pic>
    </p:spTree>
    <p:extLst>
      <p:ext uri="{BB962C8B-B14F-4D97-AF65-F5344CB8AC3E}">
        <p14:creationId xmlns:p14="http://schemas.microsoft.com/office/powerpoint/2010/main" xmlns="" val="1797503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340"/>
          </a:xfrm>
        </p:spPr>
        <p:txBody>
          <a:bodyPr/>
          <a:lstStyle/>
          <a:p>
            <a:r>
              <a:rPr lang="en-US" sz="2400" dirty="0" smtClean="0"/>
              <a:t>Line </a:t>
            </a:r>
            <a:r>
              <a:rPr lang="en-US" sz="2400" dirty="0"/>
              <a:t>charts provide a useful means for displaying data over time. </a:t>
            </a:r>
            <a:endParaRPr lang="en-US" sz="2400" dirty="0" smtClean="0"/>
          </a:p>
          <a:p>
            <a:pPr lvl="1"/>
            <a:r>
              <a:rPr lang="en-US" sz="2000" dirty="0" smtClean="0"/>
              <a:t>You </a:t>
            </a:r>
            <a:r>
              <a:rPr lang="en-US" sz="2000" dirty="0"/>
              <a:t>may plot </a:t>
            </a:r>
            <a:r>
              <a:rPr lang="en-US" sz="2000" dirty="0" smtClean="0"/>
              <a:t>multiple data </a:t>
            </a:r>
            <a:r>
              <a:rPr lang="en-US" sz="2000" dirty="0"/>
              <a:t>series in line charts; however, they can be difficult to interpret if the magnitude of </a:t>
            </a:r>
            <a:r>
              <a:rPr lang="en-US" sz="2000" dirty="0" smtClean="0"/>
              <a:t>the data </a:t>
            </a:r>
            <a:r>
              <a:rPr lang="en-US" sz="2000" dirty="0"/>
              <a:t>values differs greatly. In that case, it would be advisable to create separate charts </a:t>
            </a:r>
            <a:r>
              <a:rPr lang="en-US" sz="2000" dirty="0" smtClean="0"/>
              <a:t>for each </a:t>
            </a:r>
            <a:r>
              <a:rPr lang="en-US" sz="2000" dirty="0"/>
              <a:t>data series.</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Line Charts</a:t>
            </a:r>
            <a:endParaRPr lang="en-US" sz="3200" dirty="0">
              <a:ea typeface="+mj-ea"/>
              <a:cs typeface="+mj-cs"/>
            </a:endParaRPr>
          </a:p>
        </p:txBody>
      </p:sp>
      <p:sp>
        <p:nvSpPr>
          <p:cNvPr id="4" name="TextBox 3"/>
          <p:cNvSpPr txBox="1"/>
          <p:nvPr/>
        </p:nvSpPr>
        <p:spPr>
          <a:xfrm>
            <a:off x="251520" y="3789040"/>
            <a:ext cx="3240360" cy="1200328"/>
          </a:xfrm>
          <a:prstGeom prst="rect">
            <a:avLst/>
          </a:prstGeom>
          <a:noFill/>
        </p:spPr>
        <p:txBody>
          <a:bodyPr wrap="square" rtlCol="0">
            <a:spAutoFit/>
          </a:bodyPr>
          <a:lstStyle/>
          <a:p>
            <a:r>
              <a:rPr lang="en-US" dirty="0" smtClean="0"/>
              <a:t>Example 3.3: A Line Chart for China Export Data</a:t>
            </a:r>
            <a:endParaRPr lang="en-US" dirty="0"/>
          </a:p>
        </p:txBody>
      </p:sp>
      <p:pic>
        <p:nvPicPr>
          <p:cNvPr id="8" name="Picture 7" descr="BA2-Figure-3.10-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51920" y="3573016"/>
            <a:ext cx="4176464" cy="255185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Pie Charts</a:t>
            </a:r>
            <a:endParaRPr lang="en-US" sz="3200" dirty="0">
              <a:ea typeface="+mj-ea"/>
              <a:cs typeface="+mj-cs"/>
            </a:endParaRPr>
          </a:p>
        </p:txBody>
      </p:sp>
      <p:sp>
        <p:nvSpPr>
          <p:cNvPr id="2" name="Content Placeholder 1"/>
          <p:cNvSpPr>
            <a:spLocks noGrp="1"/>
          </p:cNvSpPr>
          <p:nvPr>
            <p:ph idx="1"/>
          </p:nvPr>
        </p:nvSpPr>
        <p:spPr>
          <a:xfrm>
            <a:off x="457200" y="1340768"/>
            <a:ext cx="8219256" cy="2160240"/>
          </a:xfrm>
        </p:spPr>
        <p:txBody>
          <a:bodyPr/>
          <a:lstStyle/>
          <a:p>
            <a:r>
              <a:rPr lang="en-US" sz="2400" dirty="0" smtClean="0"/>
              <a:t>A </a:t>
            </a:r>
            <a:r>
              <a:rPr lang="en-US" sz="2400" dirty="0"/>
              <a:t>pie chart </a:t>
            </a:r>
            <a:r>
              <a:rPr lang="en-US" sz="2400" dirty="0" smtClean="0"/>
              <a:t>displays </a:t>
            </a:r>
            <a:r>
              <a:rPr lang="en-US" sz="2400" dirty="0"/>
              <a:t>this by partitioning a circle into pie-</a:t>
            </a:r>
            <a:r>
              <a:rPr lang="en-US" sz="2400" dirty="0" smtClean="0"/>
              <a:t>shaped areas </a:t>
            </a:r>
            <a:r>
              <a:rPr lang="en-US" sz="2400" dirty="0"/>
              <a:t>showing the relative </a:t>
            </a:r>
            <a:r>
              <a:rPr lang="en-US" sz="2400" dirty="0" smtClean="0"/>
              <a:t>proportion. </a:t>
            </a:r>
          </a:p>
        </p:txBody>
      </p:sp>
      <p:sp>
        <p:nvSpPr>
          <p:cNvPr id="13" name="TextBox 12"/>
          <p:cNvSpPr txBox="1"/>
          <p:nvPr/>
        </p:nvSpPr>
        <p:spPr>
          <a:xfrm>
            <a:off x="467544" y="2492896"/>
            <a:ext cx="3240360" cy="830997"/>
          </a:xfrm>
          <a:prstGeom prst="rect">
            <a:avLst/>
          </a:prstGeom>
          <a:noFill/>
        </p:spPr>
        <p:txBody>
          <a:bodyPr wrap="square" rtlCol="0">
            <a:spAutoFit/>
          </a:bodyPr>
          <a:lstStyle/>
          <a:p>
            <a:r>
              <a:rPr lang="en-US" dirty="0" smtClean="0"/>
              <a:t>Example 3.4: A Pie Chart for Census Data</a:t>
            </a:r>
            <a:endParaRPr lang="en-US" dirty="0"/>
          </a:p>
        </p:txBody>
      </p:sp>
      <p:pic>
        <p:nvPicPr>
          <p:cNvPr id="6" name="Picture 5" descr="BA2-Figure-3.11-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504" y="3501009"/>
            <a:ext cx="4536504" cy="1570870"/>
          </a:xfrm>
          <a:prstGeom prst="rect">
            <a:avLst/>
          </a:prstGeom>
        </p:spPr>
      </p:pic>
      <p:pic>
        <p:nvPicPr>
          <p:cNvPr id="7" name="Picture 6" descr="BA2-Figure-3.12-new-cop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8024" y="2492896"/>
            <a:ext cx="4211960" cy="255670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Pie Charts</a:t>
            </a:r>
            <a:endParaRPr lang="en-US" sz="3200" dirty="0">
              <a:ea typeface="+mj-ea"/>
              <a:cs typeface="+mj-cs"/>
            </a:endParaRPr>
          </a:p>
        </p:txBody>
      </p:sp>
      <p:sp>
        <p:nvSpPr>
          <p:cNvPr id="2" name="Content Placeholder 1"/>
          <p:cNvSpPr>
            <a:spLocks noGrp="1"/>
          </p:cNvSpPr>
          <p:nvPr>
            <p:ph idx="1"/>
          </p:nvPr>
        </p:nvSpPr>
        <p:spPr>
          <a:xfrm>
            <a:off x="457200" y="1268760"/>
            <a:ext cx="8219256" cy="2232248"/>
          </a:xfrm>
        </p:spPr>
        <p:txBody>
          <a:bodyPr/>
          <a:lstStyle/>
          <a:p>
            <a:r>
              <a:rPr lang="en-US" sz="2000" dirty="0" smtClean="0"/>
              <a:t>Data </a:t>
            </a:r>
            <a:r>
              <a:rPr lang="en-US" sz="2000" dirty="0"/>
              <a:t>visualization professionals don't recommend using pie charts. </a:t>
            </a:r>
            <a:r>
              <a:rPr lang="en-US" sz="2000" dirty="0" smtClean="0"/>
              <a:t>In a pie </a:t>
            </a:r>
            <a:r>
              <a:rPr lang="en-US" sz="2000" dirty="0"/>
              <a:t>chart, it is difficult to compare the relative sizes of areas; however, the bars in the column chart can easily be compared to determine relative ratios of the data.  </a:t>
            </a:r>
            <a:endParaRPr lang="en-US" sz="2000" dirty="0" smtClean="0"/>
          </a:p>
          <a:p>
            <a:pPr lvl="1"/>
            <a:r>
              <a:rPr lang="en-US" sz="1800" dirty="0" smtClean="0"/>
              <a:t>If </a:t>
            </a:r>
            <a:r>
              <a:rPr lang="en-US" sz="1800" dirty="0"/>
              <a:t>you do use pie charts, restrict them to small numbers of categories, always ensure that the numbers add to 100%, and use labels to display the group names and actual percentages. Avoid three-</a:t>
            </a:r>
            <a:r>
              <a:rPr lang="en-US" sz="1800" dirty="0" smtClean="0"/>
              <a:t>dimensional </a:t>
            </a:r>
            <a:r>
              <a:rPr lang="en-US" sz="1800" dirty="0"/>
              <a:t>(3-D) pie charts—especially those that are rotated—and keep them simple.</a:t>
            </a:r>
          </a:p>
        </p:txBody>
      </p:sp>
      <p:pic>
        <p:nvPicPr>
          <p:cNvPr id="6" name="Picture 5" descr="BA2-Figure-3.13-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3968" y="3861048"/>
            <a:ext cx="4252842" cy="2383620"/>
          </a:xfrm>
          <a:prstGeom prst="rect">
            <a:avLst/>
          </a:prstGeom>
        </p:spPr>
      </p:pic>
      <p:pic>
        <p:nvPicPr>
          <p:cNvPr id="9" name="Picture 8" descr="BA2-Figure-3.12-new-cop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7544" y="3861048"/>
            <a:ext cx="3707904" cy="2250739"/>
          </a:xfrm>
          <a:prstGeom prst="rect">
            <a:avLst/>
          </a:prstGeom>
        </p:spPr>
      </p:pic>
    </p:spTree>
    <p:extLst>
      <p:ext uri="{BB962C8B-B14F-4D97-AF65-F5344CB8AC3E}">
        <p14:creationId xmlns:p14="http://schemas.microsoft.com/office/powerpoint/2010/main" xmlns="" val="2641966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a:xfrm>
            <a:off x="457200" y="1268760"/>
            <a:ext cx="8229600" cy="4738340"/>
          </a:xfrm>
        </p:spPr>
        <p:txBody>
          <a:bodyPr/>
          <a:lstStyle/>
          <a:p>
            <a:r>
              <a:rPr lang="en-US" sz="2400" dirty="0"/>
              <a:t> An area chart </a:t>
            </a:r>
            <a:r>
              <a:rPr lang="en-US" sz="2400" dirty="0" smtClean="0"/>
              <a:t>combines </a:t>
            </a:r>
            <a:r>
              <a:rPr lang="en-US" sz="2400" dirty="0"/>
              <a:t>the features of a pie chart with those of line charts. </a:t>
            </a:r>
            <a:endParaRPr lang="en-US" sz="2400" dirty="0" smtClean="0"/>
          </a:p>
          <a:p>
            <a:pPr lvl="1"/>
            <a:r>
              <a:rPr lang="en-US" sz="2000" dirty="0" smtClean="0"/>
              <a:t>Area charts present </a:t>
            </a:r>
            <a:r>
              <a:rPr lang="en-US" sz="2000" dirty="0"/>
              <a:t>more information than pie or line charts alone but may clutter the observer’s </a:t>
            </a:r>
            <a:r>
              <a:rPr lang="en-US" sz="2000" dirty="0" smtClean="0"/>
              <a:t>mind with </a:t>
            </a:r>
            <a:r>
              <a:rPr lang="en-US" sz="2000" dirty="0"/>
              <a:t>too many details if too many data series are used; thus, they should be used with care.</a:t>
            </a:r>
            <a:endParaRPr lang="en-US" sz="2000" u="sng"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Area Charts</a:t>
            </a:r>
            <a:endParaRPr lang="en-US" sz="3200" dirty="0">
              <a:ea typeface="+mj-ea"/>
              <a:cs typeface="+mj-cs"/>
            </a:endParaRPr>
          </a:p>
        </p:txBody>
      </p:sp>
      <p:sp>
        <p:nvSpPr>
          <p:cNvPr id="10" name="TextBox 9"/>
          <p:cNvSpPr txBox="1"/>
          <p:nvPr/>
        </p:nvSpPr>
        <p:spPr>
          <a:xfrm>
            <a:off x="251520" y="3789040"/>
            <a:ext cx="3240360" cy="1200328"/>
          </a:xfrm>
          <a:prstGeom prst="rect">
            <a:avLst/>
          </a:prstGeom>
          <a:noFill/>
        </p:spPr>
        <p:txBody>
          <a:bodyPr wrap="square" rtlCol="0">
            <a:spAutoFit/>
          </a:bodyPr>
          <a:lstStyle/>
          <a:p>
            <a:r>
              <a:rPr lang="en-US" dirty="0" smtClean="0"/>
              <a:t>Example 3.5: An Area Chart for Energy Consumption </a:t>
            </a:r>
            <a:endParaRPr lang="en-US" dirty="0"/>
          </a:p>
        </p:txBody>
      </p:sp>
      <p:pic>
        <p:nvPicPr>
          <p:cNvPr id="4" name="Picture 3" descr="BA2-Figure-3.14-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35896" y="3356992"/>
            <a:ext cx="4905929" cy="29795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idx="1"/>
          </p:nvPr>
        </p:nvSpPr>
        <p:spPr>
          <a:xfrm>
            <a:off x="457200" y="1340768"/>
            <a:ext cx="8229600" cy="4666332"/>
          </a:xfrm>
        </p:spPr>
        <p:txBody>
          <a:bodyPr/>
          <a:lstStyle/>
          <a:p>
            <a:r>
              <a:rPr lang="en-US" dirty="0" smtClean="0"/>
              <a:t>Scatter </a:t>
            </a:r>
            <a:r>
              <a:rPr lang="en-US" dirty="0"/>
              <a:t>charts show the relationship between two variables. To construct a scatter chart</a:t>
            </a:r>
            <a:r>
              <a:rPr lang="en-US" dirty="0" smtClean="0"/>
              <a:t>, we </a:t>
            </a:r>
            <a:r>
              <a:rPr lang="en-US" dirty="0"/>
              <a:t>need observations that consist of </a:t>
            </a:r>
            <a:r>
              <a:rPr lang="en-US" i="1" dirty="0"/>
              <a:t>pairs</a:t>
            </a:r>
            <a:r>
              <a:rPr lang="en-US" dirty="0"/>
              <a:t> of variables.</a:t>
            </a:r>
            <a:endParaRPr lang="en-US" u="sng"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Scatter Charts</a:t>
            </a:r>
            <a:endParaRPr lang="en-US" sz="3200" dirty="0">
              <a:ea typeface="+mj-ea"/>
              <a:cs typeface="+mj-cs"/>
            </a:endParaRPr>
          </a:p>
        </p:txBody>
      </p:sp>
      <p:sp>
        <p:nvSpPr>
          <p:cNvPr id="8" name="TextBox 7"/>
          <p:cNvSpPr txBox="1"/>
          <p:nvPr/>
        </p:nvSpPr>
        <p:spPr>
          <a:xfrm>
            <a:off x="251520" y="3789040"/>
            <a:ext cx="2952328" cy="1200328"/>
          </a:xfrm>
          <a:prstGeom prst="rect">
            <a:avLst/>
          </a:prstGeom>
          <a:noFill/>
        </p:spPr>
        <p:txBody>
          <a:bodyPr wrap="square" rtlCol="0">
            <a:spAutoFit/>
          </a:bodyPr>
          <a:lstStyle/>
          <a:p>
            <a:r>
              <a:rPr lang="en-US" dirty="0" smtClean="0"/>
              <a:t>Example 3.6: A Scatter Chart for Real Estate Data</a:t>
            </a:r>
            <a:endParaRPr lang="en-US" dirty="0"/>
          </a:p>
        </p:txBody>
      </p:sp>
      <p:pic>
        <p:nvPicPr>
          <p:cNvPr id="6" name="Picture 5" descr="Untitl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7824" y="2924944"/>
            <a:ext cx="5230368" cy="318820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1"/>
          </p:nvPr>
        </p:nvSpPr>
        <p:spPr>
          <a:xfrm>
            <a:off x="457200" y="1340768"/>
            <a:ext cx="8229600" cy="2160240"/>
          </a:xfrm>
        </p:spPr>
        <p:txBody>
          <a:bodyPr/>
          <a:lstStyle/>
          <a:p>
            <a:r>
              <a:rPr lang="en-US" sz="2400" dirty="0" smtClean="0"/>
              <a:t>A </a:t>
            </a:r>
            <a:r>
              <a:rPr lang="en-US" sz="2400" dirty="0"/>
              <a:t>bubble chart  is a type of scatter chart in which the size of the data marker corresponds </a:t>
            </a:r>
            <a:r>
              <a:rPr lang="en-US" sz="2400" dirty="0" smtClean="0"/>
              <a:t>to the </a:t>
            </a:r>
            <a:r>
              <a:rPr lang="en-US" sz="2400" dirty="0"/>
              <a:t>value of a third variable; consequently, it is a way to plot three variables in two dimensions.</a:t>
            </a:r>
            <a:endParaRPr lang="en-US" sz="2400" u="sng"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Bubble Charts</a:t>
            </a:r>
            <a:endParaRPr lang="en-US" sz="3200" dirty="0">
              <a:ea typeface="+mj-ea"/>
              <a:cs typeface="+mj-cs"/>
            </a:endParaRPr>
          </a:p>
        </p:txBody>
      </p:sp>
      <p:sp>
        <p:nvSpPr>
          <p:cNvPr id="10" name="TextBox 9"/>
          <p:cNvSpPr txBox="1"/>
          <p:nvPr/>
        </p:nvSpPr>
        <p:spPr>
          <a:xfrm>
            <a:off x="467544" y="3284984"/>
            <a:ext cx="2088232" cy="1938992"/>
          </a:xfrm>
          <a:prstGeom prst="rect">
            <a:avLst/>
          </a:prstGeom>
          <a:noFill/>
        </p:spPr>
        <p:txBody>
          <a:bodyPr wrap="square" rtlCol="0">
            <a:spAutoFit/>
          </a:bodyPr>
          <a:lstStyle/>
          <a:p>
            <a:r>
              <a:rPr lang="en-US" dirty="0" smtClean="0"/>
              <a:t>Example 3.7: A Bubble Chart for Stock Comparisons</a:t>
            </a:r>
            <a:endParaRPr lang="en-US" dirty="0"/>
          </a:p>
        </p:txBody>
      </p:sp>
      <p:pic>
        <p:nvPicPr>
          <p:cNvPr id="3" name="Picture 2" descr="Untitl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15816" y="3068960"/>
            <a:ext cx="5544616" cy="29154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39725" indent="-230188" eaLnBrk="1" hangingPunct="1"/>
            <a:r>
              <a:rPr lang="en-US" dirty="0" smtClean="0"/>
              <a:t>Stock chart</a:t>
            </a:r>
          </a:p>
          <a:p>
            <a:pPr marL="109538" indent="0" eaLnBrk="1" hangingPunct="1"/>
            <a:r>
              <a:rPr lang="en-US" dirty="0" smtClean="0"/>
              <a:t> Surface chart</a:t>
            </a:r>
          </a:p>
          <a:p>
            <a:pPr marL="109538" indent="0" eaLnBrk="1" hangingPunct="1"/>
            <a:r>
              <a:rPr lang="en-US" dirty="0" smtClean="0"/>
              <a:t> Doughnut chart</a:t>
            </a:r>
          </a:p>
          <a:p>
            <a:pPr marL="109538" indent="0" eaLnBrk="1" hangingPunct="1"/>
            <a:r>
              <a:rPr lang="en-US" dirty="0" smtClean="0"/>
              <a:t> Radar chart</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Miscellaneous Excel Charts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Many </a:t>
            </a:r>
            <a:r>
              <a:rPr lang="en-US" sz="2000" dirty="0"/>
              <a:t>applications of business analytics involve geographic data</a:t>
            </a:r>
            <a:r>
              <a:rPr lang="en-US" sz="2000" dirty="0" smtClean="0"/>
              <a:t>. </a:t>
            </a:r>
            <a:r>
              <a:rPr lang="en-US" sz="2000" dirty="0"/>
              <a:t>Visualizing geographic data can highlight key data relationships</a:t>
            </a:r>
            <a:r>
              <a:rPr lang="en-US" sz="2000" dirty="0" smtClean="0"/>
              <a:t>, identify </a:t>
            </a:r>
            <a:r>
              <a:rPr lang="en-US" sz="2000" dirty="0"/>
              <a:t>trends, and uncover business opportunities. In addition, it can often help to </a:t>
            </a:r>
            <a:r>
              <a:rPr lang="en-US" sz="2000" dirty="0" smtClean="0"/>
              <a:t>spot data </a:t>
            </a:r>
            <a:r>
              <a:rPr lang="en-US" sz="2000" dirty="0"/>
              <a:t>errors and help end users understand solutions, thus increasing the likelihood of </a:t>
            </a:r>
            <a:r>
              <a:rPr lang="en-US" sz="2000" dirty="0" smtClean="0"/>
              <a:t>acceptance of </a:t>
            </a:r>
            <a:r>
              <a:rPr lang="en-US" sz="2000" dirty="0"/>
              <a:t>decision </a:t>
            </a:r>
            <a:r>
              <a:rPr lang="en-US" sz="2000" dirty="0" smtClean="0"/>
              <a:t>models.  </a:t>
            </a:r>
          </a:p>
          <a:p>
            <a:r>
              <a:rPr lang="en-US" sz="2000" dirty="0" smtClean="0"/>
              <a:t>Companies </a:t>
            </a:r>
            <a:r>
              <a:rPr lang="en-US" sz="2000" dirty="0"/>
              <a:t>like Nike use geographic data and information systems for visualizing where products are being distributed and how that relates to demographic and sales information.  This information is vital to marketing strategies</a:t>
            </a:r>
            <a:r>
              <a:rPr lang="en-US" sz="2000" dirty="0" smtClean="0"/>
              <a:t>.</a:t>
            </a:r>
          </a:p>
          <a:p>
            <a:r>
              <a:rPr lang="en-US" sz="2000" dirty="0" smtClean="0"/>
              <a:t>Geographic </a:t>
            </a:r>
            <a:r>
              <a:rPr lang="en-US" sz="2000" dirty="0"/>
              <a:t>mapping capabilities were introduced in Excel 2000 but were not </a:t>
            </a:r>
            <a:r>
              <a:rPr lang="en-US" sz="2000" dirty="0" smtClean="0"/>
              <a:t>available in </a:t>
            </a:r>
            <a:r>
              <a:rPr lang="en-US" sz="2000" dirty="0"/>
              <a:t>Excel 2002 and later versions. These capabilities are now available </a:t>
            </a:r>
            <a:r>
              <a:rPr lang="en-US" sz="2000" dirty="0" smtClean="0"/>
              <a:t>through Microsoft</a:t>
            </a:r>
            <a:r>
              <a:rPr lang="en-US" sz="2000" dirty="0"/>
              <a:t> </a:t>
            </a:r>
            <a:r>
              <a:rPr lang="en-US" sz="2000" dirty="0" smtClean="0"/>
              <a:t>MapPoint </a:t>
            </a:r>
            <a:r>
              <a:rPr lang="en-US" sz="2000" dirty="0"/>
              <a:t>2010, which must be purchased separately.</a:t>
            </a:r>
          </a:p>
        </p:txBody>
      </p:sp>
      <p:sp>
        <p:nvSpPr>
          <p:cNvPr id="3" name="Title 2"/>
          <p:cNvSpPr>
            <a:spLocks noGrp="1"/>
          </p:cNvSpPr>
          <p:nvPr>
            <p:ph type="title"/>
          </p:nvPr>
        </p:nvSpPr>
        <p:spPr/>
        <p:txBody>
          <a:bodyPr/>
          <a:lstStyle/>
          <a:p>
            <a:r>
              <a:rPr lang="en-US" dirty="0" smtClean="0"/>
              <a:t>Geographic Data</a:t>
            </a:r>
            <a:endParaRPr lang="en-US" dirty="0"/>
          </a:p>
        </p:txBody>
      </p:sp>
    </p:spTree>
    <p:extLst>
      <p:ext uri="{BB962C8B-B14F-4D97-AF65-F5344CB8AC3E}">
        <p14:creationId xmlns:p14="http://schemas.microsoft.com/office/powerpoint/2010/main" xmlns="" val="139756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bars </a:t>
            </a:r>
          </a:p>
          <a:p>
            <a:r>
              <a:rPr lang="en-US" dirty="0" smtClean="0"/>
              <a:t>Color scales </a:t>
            </a:r>
          </a:p>
          <a:p>
            <a:r>
              <a:rPr lang="en-US" dirty="0" smtClean="0"/>
              <a:t>Icon sets </a:t>
            </a:r>
          </a:p>
          <a:p>
            <a:r>
              <a:rPr lang="en-US" dirty="0" err="1" smtClean="0"/>
              <a:t>Sparklines</a:t>
            </a:r>
            <a:r>
              <a:rPr lang="en-US" dirty="0" smtClean="0"/>
              <a:t> </a:t>
            </a:r>
          </a:p>
          <a:p>
            <a:r>
              <a:rPr lang="en-US" dirty="0" smtClean="0"/>
              <a:t>Camera tool </a:t>
            </a:r>
            <a:endParaRPr lang="en-US" dirty="0"/>
          </a:p>
        </p:txBody>
      </p:sp>
      <p:sp>
        <p:nvSpPr>
          <p:cNvPr id="3" name="Title 2"/>
          <p:cNvSpPr>
            <a:spLocks noGrp="1"/>
          </p:cNvSpPr>
          <p:nvPr>
            <p:ph type="title"/>
          </p:nvPr>
        </p:nvSpPr>
        <p:spPr/>
        <p:txBody>
          <a:bodyPr>
            <a:normAutofit/>
          </a:bodyPr>
          <a:lstStyle/>
          <a:p>
            <a:r>
              <a:rPr lang="en-US" sz="3200" dirty="0" smtClean="0"/>
              <a:t>Other Excel Data Visualization Tools</a:t>
            </a:r>
            <a:endParaRPr lang="en-US" sz="3200" dirty="0"/>
          </a:p>
        </p:txBody>
      </p:sp>
    </p:spTree>
    <p:extLst>
      <p:ext uri="{BB962C8B-B14F-4D97-AF65-F5344CB8AC3E}">
        <p14:creationId xmlns:p14="http://schemas.microsoft.com/office/powerpoint/2010/main" xmlns="" val="13572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Data bars </a:t>
            </a:r>
            <a:r>
              <a:rPr lang="en-US" sz="2400" dirty="0"/>
              <a:t>display colored bars that are scaled to the magnitude of the data values (similar to a bar chart) but placed directly within the cells of a range. </a:t>
            </a:r>
            <a:endParaRPr lang="en-US" sz="2400" dirty="0" smtClean="0"/>
          </a:p>
          <a:p>
            <a:pPr lvl="1"/>
            <a:r>
              <a:rPr lang="en-US" sz="2000" dirty="0"/>
              <a:t>Highlight the data in each column, click the </a:t>
            </a:r>
            <a:r>
              <a:rPr lang="en-US" sz="2000" i="1" dirty="0"/>
              <a:t>Conditional Formatting</a:t>
            </a:r>
            <a:r>
              <a:rPr lang="en-US" sz="2000" dirty="0"/>
              <a:t> button in the </a:t>
            </a:r>
            <a:r>
              <a:rPr lang="en-US" sz="2000" i="1" dirty="0"/>
              <a:t>Styles</a:t>
            </a:r>
            <a:r>
              <a:rPr lang="en-US" sz="2000" dirty="0"/>
              <a:t> group within the </a:t>
            </a:r>
            <a:r>
              <a:rPr lang="en-US" sz="2000" i="1" dirty="0"/>
              <a:t>Home</a:t>
            </a:r>
            <a:r>
              <a:rPr lang="en-US" sz="2000" dirty="0"/>
              <a:t> tab, select </a:t>
            </a:r>
            <a:r>
              <a:rPr lang="en-US" sz="2000" i="1" dirty="0"/>
              <a:t>Data Bars</a:t>
            </a:r>
            <a:r>
              <a:rPr lang="en-US" sz="2000" dirty="0"/>
              <a:t>, and choose the fill option and color.</a:t>
            </a:r>
          </a:p>
          <a:p>
            <a:endParaRPr lang="en-US" sz="2400" dirty="0" smtClean="0"/>
          </a:p>
          <a:p>
            <a:endParaRPr lang="en-US" sz="2400" dirty="0"/>
          </a:p>
        </p:txBody>
      </p:sp>
      <p:sp>
        <p:nvSpPr>
          <p:cNvPr id="3" name="Title 2"/>
          <p:cNvSpPr>
            <a:spLocks noGrp="1"/>
          </p:cNvSpPr>
          <p:nvPr>
            <p:ph type="title"/>
          </p:nvPr>
        </p:nvSpPr>
        <p:spPr/>
        <p:txBody>
          <a:bodyPr>
            <a:noAutofit/>
          </a:bodyPr>
          <a:lstStyle/>
          <a:p>
            <a:r>
              <a:rPr lang="en-US" sz="3200" dirty="0" smtClean="0"/>
              <a:t>Example 3.8: Data Visualization through Conditional Formatting </a:t>
            </a:r>
            <a:endParaRPr lang="en-US" sz="3200" dirty="0"/>
          </a:p>
        </p:txBody>
      </p:sp>
      <p:pic>
        <p:nvPicPr>
          <p:cNvPr id="7" name="Picture 6" descr="BA2-Figure-3.17-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95736" y="3645024"/>
            <a:ext cx="4806271" cy="2623964"/>
          </a:xfrm>
          <a:prstGeom prst="rect">
            <a:avLst/>
          </a:prstGeom>
        </p:spPr>
      </p:pic>
    </p:spTree>
    <p:extLst>
      <p:ext uri="{BB962C8B-B14F-4D97-AF65-F5344CB8AC3E}">
        <p14:creationId xmlns:p14="http://schemas.microsoft.com/office/powerpoint/2010/main" xmlns="" val="103488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Data visualization </a:t>
            </a:r>
            <a:r>
              <a:rPr lang="en-US" dirty="0" smtClean="0"/>
              <a:t>- the </a:t>
            </a:r>
            <a:r>
              <a:rPr lang="en-US" dirty="0"/>
              <a:t>process of displaying data (often in large quantities) in a meaningful fashion to provide insights that will support better decisions. </a:t>
            </a:r>
            <a:endParaRPr lang="en-US" dirty="0" smtClean="0"/>
          </a:p>
          <a:p>
            <a:pPr lvl="1"/>
            <a:r>
              <a:rPr lang="en-US" dirty="0" smtClean="0"/>
              <a:t>Data </a:t>
            </a:r>
            <a:r>
              <a:rPr lang="en-US" dirty="0"/>
              <a:t>visualization improves decision-making, provides managers with better analysis capabilities that reduce reliance on IT professionals, and improves collaboration and information sharing. </a:t>
            </a:r>
          </a:p>
        </p:txBody>
      </p:sp>
      <p:sp>
        <p:nvSpPr>
          <p:cNvPr id="3" name="Title 2"/>
          <p:cNvSpPr>
            <a:spLocks noGrp="1"/>
          </p:cNvSpPr>
          <p:nvPr>
            <p:ph type="title"/>
          </p:nvPr>
        </p:nvSpPr>
        <p:spPr/>
        <p:txBody>
          <a:bodyPr>
            <a:normAutofit/>
          </a:bodyPr>
          <a:lstStyle/>
          <a:p>
            <a:r>
              <a:rPr lang="en-US" sz="3600" dirty="0" smtClean="0"/>
              <a:t>Data Visualization</a:t>
            </a:r>
            <a:endParaRPr lang="en-US" sz="3600" dirty="0"/>
          </a:p>
        </p:txBody>
      </p:sp>
    </p:spTree>
    <p:extLst>
      <p:ext uri="{BB962C8B-B14F-4D97-AF65-F5344CB8AC3E}">
        <p14:creationId xmlns:p14="http://schemas.microsoft.com/office/powerpoint/2010/main" xmlns="" val="92464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Color scales </a:t>
            </a:r>
            <a:r>
              <a:rPr lang="en-US" sz="2400" dirty="0"/>
              <a:t>shade cells based on their numerical value using a color palette</a:t>
            </a:r>
            <a:r>
              <a:rPr lang="en-US" sz="2400" dirty="0" smtClean="0"/>
              <a:t>.</a:t>
            </a:r>
          </a:p>
          <a:p>
            <a:pPr lvl="1"/>
            <a:r>
              <a:rPr lang="en-US" sz="2000" dirty="0"/>
              <a:t>Color-coding of quantitative data is commonly called a </a:t>
            </a:r>
            <a:r>
              <a:rPr lang="en-US" sz="2000" b="1" dirty="0" err="1" smtClean="0"/>
              <a:t>heatmap</a:t>
            </a:r>
            <a:r>
              <a:rPr lang="en-US" sz="2000" dirty="0" smtClean="0"/>
              <a:t>. </a:t>
            </a:r>
            <a:r>
              <a:rPr lang="en-US" sz="2000" dirty="0"/>
              <a:t> </a:t>
            </a:r>
            <a:endParaRPr lang="en-US" sz="2000" dirty="0" smtClean="0"/>
          </a:p>
          <a:p>
            <a:endParaRPr lang="en-US" sz="2400" dirty="0"/>
          </a:p>
        </p:txBody>
      </p:sp>
      <p:sp>
        <p:nvSpPr>
          <p:cNvPr id="3" name="Title 2"/>
          <p:cNvSpPr>
            <a:spLocks noGrp="1"/>
          </p:cNvSpPr>
          <p:nvPr>
            <p:ph type="title"/>
          </p:nvPr>
        </p:nvSpPr>
        <p:spPr/>
        <p:txBody>
          <a:bodyPr>
            <a:noAutofit/>
          </a:bodyPr>
          <a:lstStyle/>
          <a:p>
            <a:r>
              <a:rPr lang="en-US" sz="3200" dirty="0" smtClean="0"/>
              <a:t>Example 3.8: Data Visualization through Conditional Formatting </a:t>
            </a:r>
            <a:endParaRPr lang="en-US" sz="3200" dirty="0"/>
          </a:p>
        </p:txBody>
      </p:sp>
      <p:pic>
        <p:nvPicPr>
          <p:cNvPr id="6" name="Picture 5" descr="BA2-Figure-3.18-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03648" y="2708920"/>
            <a:ext cx="5976664" cy="3251220"/>
          </a:xfrm>
          <a:prstGeom prst="rect">
            <a:avLst/>
          </a:prstGeom>
        </p:spPr>
      </p:pic>
    </p:spTree>
    <p:extLst>
      <p:ext uri="{BB962C8B-B14F-4D97-AF65-F5344CB8AC3E}">
        <p14:creationId xmlns:p14="http://schemas.microsoft.com/office/powerpoint/2010/main" xmlns="" val="387178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Icon </a:t>
            </a:r>
            <a:r>
              <a:rPr lang="en-US" sz="2400" b="1" dirty="0" smtClean="0"/>
              <a:t>sets </a:t>
            </a:r>
            <a:r>
              <a:rPr lang="en-US" sz="2400" dirty="0"/>
              <a:t>provide similar information using various symbols such as arrows or stoplight colors. </a:t>
            </a:r>
          </a:p>
        </p:txBody>
      </p:sp>
      <p:sp>
        <p:nvSpPr>
          <p:cNvPr id="3" name="Title 2"/>
          <p:cNvSpPr>
            <a:spLocks noGrp="1"/>
          </p:cNvSpPr>
          <p:nvPr>
            <p:ph type="title"/>
          </p:nvPr>
        </p:nvSpPr>
        <p:spPr/>
        <p:txBody>
          <a:bodyPr>
            <a:noAutofit/>
          </a:bodyPr>
          <a:lstStyle/>
          <a:p>
            <a:r>
              <a:rPr lang="en-US" sz="3200" dirty="0" smtClean="0"/>
              <a:t>Example 3.8: Data Visualization through Conditional Formatting </a:t>
            </a:r>
            <a:endParaRPr lang="en-US" sz="3200" dirty="0"/>
          </a:p>
        </p:txBody>
      </p:sp>
      <p:pic>
        <p:nvPicPr>
          <p:cNvPr id="7" name="Picture 6" descr="BA2-Figure-3.19-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7624" y="2420888"/>
            <a:ext cx="6638161" cy="3528392"/>
          </a:xfrm>
          <a:prstGeom prst="rect">
            <a:avLst/>
          </a:prstGeom>
        </p:spPr>
      </p:pic>
    </p:spTree>
    <p:extLst>
      <p:ext uri="{BB962C8B-B14F-4D97-AF65-F5344CB8AC3E}">
        <p14:creationId xmlns:p14="http://schemas.microsoft.com/office/powerpoint/2010/main" xmlns="" val="16947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err="1"/>
              <a:t>Sparklines</a:t>
            </a:r>
            <a:r>
              <a:rPr lang="en-US" sz="2800" dirty="0"/>
              <a:t> </a:t>
            </a:r>
            <a:r>
              <a:rPr lang="en-US" sz="2800" dirty="0" smtClean="0"/>
              <a:t>are </a:t>
            </a:r>
            <a:r>
              <a:rPr lang="en-US" sz="2800" dirty="0"/>
              <a:t>graphics that summarize a row or column of data in a single cell. </a:t>
            </a:r>
            <a:endParaRPr lang="en-US" sz="2800" dirty="0" smtClean="0"/>
          </a:p>
          <a:p>
            <a:r>
              <a:rPr lang="en-US" sz="2800" dirty="0" smtClean="0"/>
              <a:t>Excel </a:t>
            </a:r>
            <a:r>
              <a:rPr lang="en-US" sz="2800" dirty="0"/>
              <a:t>has three types of </a:t>
            </a:r>
            <a:r>
              <a:rPr lang="en-US" sz="2800" dirty="0" err="1"/>
              <a:t>sparklines</a:t>
            </a:r>
            <a:r>
              <a:rPr lang="en-US" sz="2800" dirty="0"/>
              <a:t>: line, column, and win/</a:t>
            </a:r>
            <a:r>
              <a:rPr lang="en-US" sz="2800" dirty="0" smtClean="0"/>
              <a:t>loss. </a:t>
            </a:r>
          </a:p>
          <a:p>
            <a:pPr lvl="1"/>
            <a:r>
              <a:rPr lang="en-US" sz="2400" u="sng" dirty="0" smtClean="0"/>
              <a:t>Line </a:t>
            </a:r>
            <a:r>
              <a:rPr lang="en-US" sz="2400" u="sng" dirty="0" err="1"/>
              <a:t>sparklines</a:t>
            </a:r>
            <a:r>
              <a:rPr lang="en-US" sz="2400" u="sng" dirty="0"/>
              <a:t> </a:t>
            </a:r>
            <a:r>
              <a:rPr lang="en-US" sz="2400" dirty="0"/>
              <a:t>are clearly useful for time-series </a:t>
            </a:r>
            <a:r>
              <a:rPr lang="en-US" sz="2400" dirty="0" smtClean="0"/>
              <a:t>data</a:t>
            </a:r>
          </a:p>
          <a:p>
            <a:pPr lvl="1"/>
            <a:r>
              <a:rPr lang="en-US" sz="2400" u="sng" dirty="0" smtClean="0"/>
              <a:t>Column </a:t>
            </a:r>
            <a:r>
              <a:rPr lang="en-US" sz="2400" u="sng" dirty="0" err="1"/>
              <a:t>sparklines</a:t>
            </a:r>
            <a:r>
              <a:rPr lang="en-US" sz="2400" dirty="0"/>
              <a:t> are more appropriate for categorical data. </a:t>
            </a:r>
            <a:endParaRPr lang="en-US" sz="2400" dirty="0" smtClean="0"/>
          </a:p>
          <a:p>
            <a:pPr lvl="1"/>
            <a:r>
              <a:rPr lang="en-US" sz="2400" u="sng" dirty="0" smtClean="0"/>
              <a:t>Win</a:t>
            </a:r>
            <a:r>
              <a:rPr lang="en-US" sz="2400" u="sng" dirty="0"/>
              <a:t>-loss </a:t>
            </a:r>
            <a:r>
              <a:rPr lang="en-US" sz="2400" u="sng" dirty="0" err="1"/>
              <a:t>sparklines</a:t>
            </a:r>
            <a:r>
              <a:rPr lang="en-US" sz="2400" dirty="0"/>
              <a:t> are useful for data that move up or down over time.  </a:t>
            </a:r>
            <a:endParaRPr lang="en-US" sz="2800" dirty="0"/>
          </a:p>
        </p:txBody>
      </p:sp>
      <p:sp>
        <p:nvSpPr>
          <p:cNvPr id="3" name="Title 2"/>
          <p:cNvSpPr>
            <a:spLocks noGrp="1"/>
          </p:cNvSpPr>
          <p:nvPr>
            <p:ph type="title"/>
          </p:nvPr>
        </p:nvSpPr>
        <p:spPr/>
        <p:txBody>
          <a:bodyPr/>
          <a:lstStyle/>
          <a:p>
            <a:r>
              <a:rPr lang="en-US" dirty="0" err="1" smtClean="0"/>
              <a:t>Sparklines</a:t>
            </a:r>
            <a:endParaRPr lang="en-US" dirty="0"/>
          </a:p>
        </p:txBody>
      </p:sp>
    </p:spTree>
    <p:extLst>
      <p:ext uri="{BB962C8B-B14F-4D97-AF65-F5344CB8AC3E}">
        <p14:creationId xmlns:p14="http://schemas.microsoft.com/office/powerpoint/2010/main" xmlns="" val="1478405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437112"/>
            <a:ext cx="8229600" cy="1569988"/>
          </a:xfrm>
        </p:spPr>
        <p:txBody>
          <a:bodyPr/>
          <a:lstStyle/>
          <a:p>
            <a:r>
              <a:rPr lang="en-US" sz="2000" dirty="0"/>
              <a:t>Generally you need to expand the row or column widths to display them effectively. Notice, however, that the lengths of the bars are not scaled properly to the data; for example, in the first one, products D and E are roughly one-third the value of Product E yet the bars are not scaled correctly. So be careful when using them.</a:t>
            </a:r>
          </a:p>
          <a:p>
            <a:endParaRPr lang="en-US" sz="2000" dirty="0"/>
          </a:p>
        </p:txBody>
      </p:sp>
      <p:sp>
        <p:nvSpPr>
          <p:cNvPr id="3" name="Title 2"/>
          <p:cNvSpPr>
            <a:spLocks noGrp="1"/>
          </p:cNvSpPr>
          <p:nvPr>
            <p:ph type="title"/>
          </p:nvPr>
        </p:nvSpPr>
        <p:spPr/>
        <p:txBody>
          <a:bodyPr>
            <a:normAutofit/>
          </a:bodyPr>
          <a:lstStyle/>
          <a:p>
            <a:r>
              <a:rPr lang="en-US" sz="3200" dirty="0" smtClean="0"/>
              <a:t>Example 3.9  Examples of </a:t>
            </a:r>
            <a:r>
              <a:rPr lang="en-US" sz="3200" dirty="0" err="1" smtClean="0"/>
              <a:t>Sparklines</a:t>
            </a:r>
            <a:endParaRPr lang="en-US" sz="3200" dirty="0"/>
          </a:p>
        </p:txBody>
      </p:sp>
      <p:pic>
        <p:nvPicPr>
          <p:cNvPr id="8" name="Picture 7" descr="BA2-Figure-3.20-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9552" y="1196752"/>
            <a:ext cx="3528392" cy="3153031"/>
          </a:xfrm>
          <a:prstGeom prst="rect">
            <a:avLst/>
          </a:prstGeom>
        </p:spPr>
      </p:pic>
      <p:pic>
        <p:nvPicPr>
          <p:cNvPr id="9" name="Picture 8" descr="BA2-Figure-3.21-new-cop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11960" y="1196752"/>
            <a:ext cx="4769578" cy="3096344"/>
          </a:xfrm>
          <a:prstGeom prst="rect">
            <a:avLst/>
          </a:prstGeom>
        </p:spPr>
      </p:pic>
    </p:spTree>
    <p:extLst>
      <p:ext uri="{BB962C8B-B14F-4D97-AF65-F5344CB8AC3E}">
        <p14:creationId xmlns:p14="http://schemas.microsoft.com/office/powerpoint/2010/main" xmlns="" val="3627454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332"/>
          </a:xfrm>
        </p:spPr>
        <p:txBody>
          <a:bodyPr/>
          <a:lstStyle/>
          <a:p>
            <a:r>
              <a:rPr lang="en-US" sz="2400" dirty="0"/>
              <a:t>This </a:t>
            </a:r>
            <a:r>
              <a:rPr lang="en-US" sz="2400" dirty="0" smtClean="0"/>
              <a:t>tool allows </a:t>
            </a:r>
            <a:r>
              <a:rPr lang="en-US" sz="2400" dirty="0"/>
              <a:t>you to create live pictures of various ranges from different worksheets that you can place on a single page, size them, and arrange them easily. </a:t>
            </a:r>
            <a:endParaRPr lang="en-US" sz="2400" dirty="0" smtClean="0"/>
          </a:p>
          <a:p>
            <a:r>
              <a:rPr lang="en-US" sz="2400" dirty="0" smtClean="0"/>
              <a:t>They </a:t>
            </a:r>
            <a:r>
              <a:rPr lang="en-US" sz="2400" dirty="0"/>
              <a:t>are simply linked pictures of the original ranges, and the advantage is that as any data are changed or updated, the camera shots are also. </a:t>
            </a:r>
            <a:endParaRPr lang="en-US" sz="2400" dirty="0" smtClean="0"/>
          </a:p>
          <a:p>
            <a:pPr lvl="1"/>
            <a:r>
              <a:rPr lang="en-US" sz="1800" dirty="0"/>
              <a:t>To use the camera too, first add it to the </a:t>
            </a:r>
            <a:r>
              <a:rPr lang="en-US" sz="1800" i="1" dirty="0"/>
              <a:t>Quick Access Toolbar</a:t>
            </a:r>
            <a:r>
              <a:rPr lang="en-US" sz="1800" dirty="0"/>
              <a:t> (the set of buttons above the ribbon). From the </a:t>
            </a:r>
            <a:r>
              <a:rPr lang="en-US" sz="1800" i="1" dirty="0"/>
              <a:t>File</a:t>
            </a:r>
            <a:r>
              <a:rPr lang="en-US" sz="1800" dirty="0"/>
              <a:t> menu, choose </a:t>
            </a:r>
            <a:r>
              <a:rPr lang="en-US" sz="1800" i="1" dirty="0"/>
              <a:t>Options</a:t>
            </a:r>
            <a:r>
              <a:rPr lang="en-US" sz="1800" dirty="0"/>
              <a:t> and then </a:t>
            </a:r>
            <a:r>
              <a:rPr lang="en-US" sz="1800" i="1" dirty="0"/>
              <a:t>Quick Access Toolbar</a:t>
            </a:r>
            <a:r>
              <a:rPr lang="en-US" sz="1800" dirty="0"/>
              <a:t>. Choose </a:t>
            </a:r>
            <a:r>
              <a:rPr lang="en-US" sz="1800" i="1" dirty="0"/>
              <a:t>Commands</a:t>
            </a:r>
            <a:r>
              <a:rPr lang="en-US" sz="1800" dirty="0"/>
              <a:t>, and then </a:t>
            </a:r>
            <a:r>
              <a:rPr lang="en-US" sz="1800" i="1" dirty="0"/>
              <a:t>Commands Not in the Ribbon</a:t>
            </a:r>
            <a:r>
              <a:rPr lang="en-US" sz="1800" dirty="0"/>
              <a:t>. Select </a:t>
            </a:r>
            <a:r>
              <a:rPr lang="en-US" sz="1800" i="1" dirty="0"/>
              <a:t>Camera</a:t>
            </a:r>
            <a:r>
              <a:rPr lang="en-US" sz="1800" dirty="0"/>
              <a:t> and add it. </a:t>
            </a:r>
          </a:p>
        </p:txBody>
      </p:sp>
      <p:sp>
        <p:nvSpPr>
          <p:cNvPr id="3" name="Title 2"/>
          <p:cNvSpPr>
            <a:spLocks noGrp="1"/>
          </p:cNvSpPr>
          <p:nvPr>
            <p:ph type="title"/>
          </p:nvPr>
        </p:nvSpPr>
        <p:spPr/>
        <p:txBody>
          <a:bodyPr/>
          <a:lstStyle/>
          <a:p>
            <a:r>
              <a:rPr lang="en-US" dirty="0" smtClean="0"/>
              <a:t>Excel Camera Tool</a:t>
            </a:r>
            <a:endParaRPr lang="en-US" dirty="0"/>
          </a:p>
        </p:txBody>
      </p:sp>
      <p:pic>
        <p:nvPicPr>
          <p:cNvPr id="6" name="Picture 5" descr="BA2-Figure-3.22-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36096" y="4581128"/>
            <a:ext cx="2938490" cy="1583060"/>
          </a:xfrm>
          <a:prstGeom prst="rect">
            <a:avLst/>
          </a:prstGeom>
        </p:spPr>
      </p:pic>
    </p:spTree>
    <p:extLst>
      <p:ext uri="{BB962C8B-B14F-4D97-AF65-F5344CB8AC3E}">
        <p14:creationId xmlns:p14="http://schemas.microsoft.com/office/powerpoint/2010/main" xmlns="" val="2592796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idx="1"/>
          </p:nvPr>
        </p:nvSpPr>
        <p:spPr>
          <a:xfrm>
            <a:off x="539552" y="1844824"/>
            <a:ext cx="8229600" cy="3370188"/>
          </a:xfrm>
        </p:spPr>
        <p:txBody>
          <a:bodyPr/>
          <a:lstStyle/>
          <a:p>
            <a:r>
              <a:rPr lang="en-US" dirty="0" smtClean="0"/>
              <a:t>Managers often need to sort and filter data.  </a:t>
            </a:r>
          </a:p>
          <a:p>
            <a:pPr lvl="1"/>
            <a:r>
              <a:rPr lang="en-US" b="1" dirty="0" smtClean="0"/>
              <a:t>Filtering</a:t>
            </a:r>
            <a:r>
              <a:rPr lang="en-US" dirty="0" smtClean="0"/>
              <a:t> means extracting a </a:t>
            </a:r>
            <a:r>
              <a:rPr lang="en-US" dirty="0"/>
              <a:t>set of records having certain characteristics. </a:t>
            </a:r>
            <a:endParaRPr lang="en-US" dirty="0" smtClean="0"/>
          </a:p>
          <a:p>
            <a:r>
              <a:rPr lang="en-US" dirty="0"/>
              <a:t>Excel provides a convenient way of formatting databases to facilitate </a:t>
            </a:r>
            <a:r>
              <a:rPr lang="en-US" dirty="0" smtClean="0"/>
              <a:t>analysis using sorting and filtering, </a:t>
            </a:r>
            <a:r>
              <a:rPr lang="en-US" dirty="0"/>
              <a:t>called </a:t>
            </a:r>
            <a:r>
              <a:rPr lang="en-US" i="1" dirty="0"/>
              <a:t>Tables</a:t>
            </a:r>
            <a:r>
              <a:rPr lang="en-US" dirty="0"/>
              <a:t>.  </a:t>
            </a:r>
          </a:p>
          <a:p>
            <a:pPr lvl="1"/>
            <a:endParaRPr lang="en-US" u="sng" dirty="0" smtClean="0"/>
          </a:p>
        </p:txBody>
      </p:sp>
      <p:sp>
        <p:nvSpPr>
          <p:cNvPr id="14" name="Title 4"/>
          <p:cNvSpPr>
            <a:spLocks noGrp="1"/>
          </p:cNvSpPr>
          <p:nvPr>
            <p:ph type="title"/>
          </p:nvPr>
        </p:nvSpPr>
        <p:spPr>
          <a:xfrm>
            <a:off x="467544" y="332656"/>
            <a:ext cx="8229600" cy="1143000"/>
          </a:xfrm>
        </p:spPr>
        <p:txBody>
          <a:bodyPr>
            <a:noAutofit/>
          </a:bodyPr>
          <a:lstStyle/>
          <a:p>
            <a:pPr eaLnBrk="1" fontAlgn="auto" hangingPunct="1">
              <a:spcAft>
                <a:spcPts val="0"/>
              </a:spcAft>
              <a:defRPr/>
            </a:pPr>
            <a:r>
              <a:rPr lang="en-US" sz="3600" dirty="0">
                <a:ea typeface="+mj-ea"/>
                <a:cs typeface="+mj-cs"/>
              </a:rPr>
              <a:t>Data Queries</a:t>
            </a:r>
            <a:r>
              <a:rPr lang="en-US" sz="3600" dirty="0" smtClean="0">
                <a:ea typeface="+mj-ea"/>
                <a:cs typeface="+mj-cs"/>
              </a:rPr>
              <a:t>: Tables, Sorting, </a:t>
            </a:r>
            <a:r>
              <a:rPr lang="en-US" sz="3600" dirty="0">
                <a:ea typeface="+mj-ea"/>
                <a:cs typeface="+mj-cs"/>
              </a:rPr>
              <a:t>and Filtering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340"/>
          </a:xfrm>
        </p:spPr>
        <p:txBody>
          <a:bodyPr/>
          <a:lstStyle/>
          <a:p>
            <a:r>
              <a:rPr lang="en-US" sz="1800" dirty="0"/>
              <a:t>First, select the range of the data, including headers (a useful shortcut is to select the first cell in the upper left corner, then click </a:t>
            </a:r>
            <a:r>
              <a:rPr lang="en-US" sz="1800" i="1" dirty="0" err="1"/>
              <a:t>Ctrl+Shift+down</a:t>
            </a:r>
            <a:r>
              <a:rPr lang="en-US" sz="1800" i="1" dirty="0"/>
              <a:t> arrow</a:t>
            </a:r>
            <a:r>
              <a:rPr lang="en-US" sz="1800" dirty="0"/>
              <a:t>, and then </a:t>
            </a:r>
            <a:r>
              <a:rPr lang="en-US" sz="1800" i="1" dirty="0" err="1"/>
              <a:t>Ctrl+Shift+right</a:t>
            </a:r>
            <a:r>
              <a:rPr lang="en-US" sz="1800" i="1" dirty="0"/>
              <a:t> arrow</a:t>
            </a:r>
            <a:r>
              <a:rPr lang="en-US" sz="1800" dirty="0"/>
              <a:t>). </a:t>
            </a:r>
            <a:endParaRPr lang="en-US" sz="1800" dirty="0" smtClean="0"/>
          </a:p>
          <a:p>
            <a:r>
              <a:rPr lang="en-US" sz="1800" dirty="0" smtClean="0"/>
              <a:t>Next</a:t>
            </a:r>
            <a:r>
              <a:rPr lang="en-US" sz="1800" dirty="0"/>
              <a:t>, click </a:t>
            </a:r>
            <a:r>
              <a:rPr lang="en-US" sz="1800" i="1" dirty="0"/>
              <a:t>Table</a:t>
            </a:r>
            <a:r>
              <a:rPr lang="en-US" sz="1800" dirty="0"/>
              <a:t> from the </a:t>
            </a:r>
            <a:r>
              <a:rPr lang="en-US" sz="1800" i="1" dirty="0"/>
              <a:t>Tables</a:t>
            </a:r>
            <a:r>
              <a:rPr lang="en-US" sz="1800" dirty="0"/>
              <a:t> group on the </a:t>
            </a:r>
            <a:r>
              <a:rPr lang="en-US" sz="1800" i="1" dirty="0"/>
              <a:t>Insert</a:t>
            </a:r>
            <a:r>
              <a:rPr lang="en-US" sz="1800" dirty="0"/>
              <a:t> tab and make sure that the box for </a:t>
            </a:r>
            <a:r>
              <a:rPr lang="en-US" sz="1800" i="1" dirty="0"/>
              <a:t>My Table Has Headers</a:t>
            </a:r>
            <a:r>
              <a:rPr lang="en-US" sz="1800" dirty="0"/>
              <a:t> is checked. (You may also just select a cell within the table and then click on </a:t>
            </a:r>
            <a:r>
              <a:rPr lang="en-US" sz="1800" i="1" dirty="0"/>
              <a:t>Table</a:t>
            </a:r>
            <a:r>
              <a:rPr lang="en-US" sz="1800" dirty="0"/>
              <a:t> from the </a:t>
            </a:r>
            <a:r>
              <a:rPr lang="en-US" sz="1800" i="1" dirty="0"/>
              <a:t>Insert</a:t>
            </a:r>
            <a:r>
              <a:rPr lang="en-US" sz="1800" dirty="0"/>
              <a:t> menu</a:t>
            </a:r>
            <a:r>
              <a:rPr lang="en-US" sz="1800" dirty="0" smtClean="0"/>
              <a:t>.) </a:t>
            </a:r>
          </a:p>
          <a:p>
            <a:r>
              <a:rPr lang="en-US" sz="1800" dirty="0" smtClean="0"/>
              <a:t>The </a:t>
            </a:r>
            <a:r>
              <a:rPr lang="en-US" sz="1800" dirty="0"/>
              <a:t>table range will now be formatted and will continue automatically when new data are entered. </a:t>
            </a:r>
            <a:endParaRPr lang="en-US" sz="1800" dirty="0" smtClean="0"/>
          </a:p>
          <a:p>
            <a:r>
              <a:rPr lang="en-US" sz="1800" dirty="0"/>
              <a:t>If you click within a table, the </a:t>
            </a:r>
            <a:r>
              <a:rPr lang="en-US" sz="1800" i="1" dirty="0"/>
              <a:t>Table Tools Design </a:t>
            </a:r>
            <a:r>
              <a:rPr lang="en-US" sz="1800" dirty="0"/>
              <a:t>tab will appear in the ribbon, allowing you to do a variety of things, such as change the color scheme, remove duplicates, change the formatting, and so on. </a:t>
            </a:r>
          </a:p>
        </p:txBody>
      </p:sp>
      <p:sp>
        <p:nvSpPr>
          <p:cNvPr id="3" name="Title 2"/>
          <p:cNvSpPr>
            <a:spLocks noGrp="1"/>
          </p:cNvSpPr>
          <p:nvPr>
            <p:ph type="title"/>
          </p:nvPr>
        </p:nvSpPr>
        <p:spPr/>
        <p:txBody>
          <a:bodyPr>
            <a:noAutofit/>
          </a:bodyPr>
          <a:lstStyle/>
          <a:p>
            <a:r>
              <a:rPr lang="en-US" sz="3200" dirty="0" smtClean="0"/>
              <a:t>Example 3.10: Creating an Excel Table</a:t>
            </a:r>
            <a:endParaRPr lang="en-US" sz="3200" dirty="0"/>
          </a:p>
        </p:txBody>
      </p:sp>
      <p:pic>
        <p:nvPicPr>
          <p:cNvPr id="7" name="Picture 6" descr="BA2-Figure-3.23-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7624" y="4581128"/>
            <a:ext cx="6983760" cy="1684187"/>
          </a:xfrm>
          <a:prstGeom prst="rect">
            <a:avLst/>
          </a:prstGeom>
        </p:spPr>
      </p:pic>
    </p:spTree>
    <p:extLst>
      <p:ext uri="{BB962C8B-B14F-4D97-AF65-F5344CB8AC3E}">
        <p14:creationId xmlns:p14="http://schemas.microsoft.com/office/powerpoint/2010/main" xmlns="" val="27965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Suppose that in the </a:t>
            </a:r>
            <a:r>
              <a:rPr lang="en-US" sz="2000" i="1" dirty="0"/>
              <a:t>Credit Risk Data</a:t>
            </a:r>
            <a:r>
              <a:rPr lang="en-US" sz="2000" dirty="0"/>
              <a:t> table, we wish to calculate the total amount of savings in column C. We could, of course, simply use the function =SUM(C4:C428). However, with a table, we could use the formula =SUM(</a:t>
            </a:r>
            <a:r>
              <a:rPr lang="en-US" sz="2000" i="1" dirty="0"/>
              <a:t>Table1[Savings]</a:t>
            </a:r>
            <a:r>
              <a:rPr lang="en-US" sz="2000" dirty="0"/>
              <a:t>). The table name</a:t>
            </a:r>
            <a:r>
              <a:rPr lang="en-US" sz="2000" dirty="0" smtClean="0"/>
              <a:t>,</a:t>
            </a:r>
            <a:r>
              <a:rPr lang="en-US" sz="2000" i="1" dirty="0" smtClean="0"/>
              <a:t>Table1</a:t>
            </a:r>
            <a:r>
              <a:rPr lang="en-US" sz="2000" dirty="0"/>
              <a:t>, can be found (and changed) in the </a:t>
            </a:r>
            <a:r>
              <a:rPr lang="en-US" sz="2000" i="1" dirty="0"/>
              <a:t>Properties</a:t>
            </a:r>
            <a:r>
              <a:rPr lang="en-US" sz="2000" dirty="0"/>
              <a:t> group of </a:t>
            </a:r>
            <a:r>
              <a:rPr lang="en-US" sz="2000" dirty="0" smtClean="0"/>
              <a:t>the </a:t>
            </a:r>
            <a:r>
              <a:rPr lang="en-US" sz="2000" i="1" dirty="0" smtClean="0"/>
              <a:t>Table </a:t>
            </a:r>
            <a:r>
              <a:rPr lang="en-US" sz="2000" i="1" dirty="0"/>
              <a:t>Tools Design </a:t>
            </a:r>
            <a:r>
              <a:rPr lang="en-US" sz="2000" dirty="0"/>
              <a:t>tab. Note that </a:t>
            </a:r>
            <a:r>
              <a:rPr lang="en-US" sz="2000" i="1" dirty="0"/>
              <a:t>Savings</a:t>
            </a:r>
            <a:r>
              <a:rPr lang="en-US" sz="2000" dirty="0"/>
              <a:t> is the name of the header in column C. One of the advantages of doing this is that if we add new records to the table, the calculation will be </a:t>
            </a:r>
            <a:r>
              <a:rPr lang="en-US" sz="2000" dirty="0" smtClean="0"/>
              <a:t>updated automatically</a:t>
            </a:r>
            <a:r>
              <a:rPr lang="en-US" sz="2000" dirty="0"/>
              <a:t>, </a:t>
            </a:r>
          </a:p>
        </p:txBody>
      </p:sp>
      <p:sp>
        <p:nvSpPr>
          <p:cNvPr id="3" name="Title 2"/>
          <p:cNvSpPr>
            <a:spLocks noGrp="1"/>
          </p:cNvSpPr>
          <p:nvPr>
            <p:ph type="title"/>
          </p:nvPr>
        </p:nvSpPr>
        <p:spPr/>
        <p:txBody>
          <a:bodyPr>
            <a:normAutofit fontScale="90000"/>
          </a:bodyPr>
          <a:lstStyle/>
          <a:p>
            <a:r>
              <a:rPr lang="en-US" dirty="0" smtClean="0"/>
              <a:t>Example 3.11: Table-Based Calculations</a:t>
            </a:r>
            <a:endParaRPr lang="en-US" dirty="0"/>
          </a:p>
        </p:txBody>
      </p:sp>
      <p:pic>
        <p:nvPicPr>
          <p:cNvPr id="8" name="Picture 7" descr="BA2-Figure-3.23-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5616" y="4149080"/>
            <a:ext cx="6983760" cy="1684187"/>
          </a:xfrm>
          <a:prstGeom prst="rect">
            <a:avLst/>
          </a:prstGeom>
        </p:spPr>
      </p:pic>
    </p:spTree>
    <p:extLst>
      <p:ext uri="{BB962C8B-B14F-4D97-AF65-F5344CB8AC3E}">
        <p14:creationId xmlns:p14="http://schemas.microsoft.com/office/powerpoint/2010/main" xmlns="" val="1088069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2-Figure-3.24-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139" y="4437112"/>
            <a:ext cx="9007357" cy="953159"/>
          </a:xfrm>
          <a:prstGeom prst="rect">
            <a:avLst/>
          </a:prstGeom>
        </p:spPr>
      </p:pic>
      <p:sp>
        <p:nvSpPr>
          <p:cNvPr id="14" name="Title 4"/>
          <p:cNvSpPr>
            <a:spLocks noGrp="1"/>
          </p:cNvSpPr>
          <p:nvPr>
            <p:ph type="title"/>
          </p:nvPr>
        </p:nvSpPr>
        <p:spPr>
          <a:xfrm>
            <a:off x="533400" y="152400"/>
            <a:ext cx="8229600" cy="1143000"/>
          </a:xfrm>
        </p:spPr>
        <p:txBody>
          <a:bodyPr/>
          <a:lstStyle/>
          <a:p>
            <a:pPr eaLnBrk="1" fontAlgn="auto" hangingPunct="1">
              <a:spcAft>
                <a:spcPts val="0"/>
              </a:spcAft>
              <a:defRPr/>
            </a:pPr>
            <a:r>
              <a:rPr lang="en-US" sz="3200" dirty="0" smtClean="0">
                <a:ea typeface="+mj-ea"/>
                <a:cs typeface="+mj-cs"/>
              </a:rPr>
              <a:t>Sorting Data in Excel</a:t>
            </a:r>
            <a:endParaRPr lang="en-US" sz="3200" dirty="0">
              <a:ea typeface="+mj-ea"/>
              <a:cs typeface="+mj-cs"/>
            </a:endParaRPr>
          </a:p>
        </p:txBody>
      </p:sp>
      <p:sp>
        <p:nvSpPr>
          <p:cNvPr id="2" name="Content Placeholder 1"/>
          <p:cNvSpPr>
            <a:spLocks noGrp="1"/>
          </p:cNvSpPr>
          <p:nvPr>
            <p:ph idx="1"/>
          </p:nvPr>
        </p:nvSpPr>
        <p:spPr>
          <a:xfrm>
            <a:off x="457200" y="1481138"/>
            <a:ext cx="8229600" cy="3099990"/>
          </a:xfrm>
        </p:spPr>
        <p:txBody>
          <a:bodyPr/>
          <a:lstStyle/>
          <a:p>
            <a:r>
              <a:rPr lang="en-US" sz="2400" dirty="0" smtClean="0"/>
              <a:t>The </a:t>
            </a:r>
            <a:r>
              <a:rPr lang="en-US" sz="2400" dirty="0"/>
              <a:t>sort buttons in Excel can be found under </a:t>
            </a:r>
            <a:r>
              <a:rPr lang="en-US" sz="2400" dirty="0" smtClean="0"/>
              <a:t>the </a:t>
            </a:r>
            <a:r>
              <a:rPr lang="en-US" sz="2400" i="1" dirty="0" smtClean="0"/>
              <a:t>Data</a:t>
            </a:r>
            <a:r>
              <a:rPr lang="en-US" sz="2400" dirty="0" smtClean="0"/>
              <a:t> </a:t>
            </a:r>
            <a:r>
              <a:rPr lang="en-US" sz="2400" dirty="0"/>
              <a:t>tab in the </a:t>
            </a:r>
            <a:r>
              <a:rPr lang="en-US" sz="2400" i="1" dirty="0"/>
              <a:t>Sort &amp; </a:t>
            </a:r>
            <a:r>
              <a:rPr lang="en-US" sz="2400" i="1" dirty="0" smtClean="0"/>
              <a:t>Filter </a:t>
            </a:r>
            <a:r>
              <a:rPr lang="en-US" sz="2400" dirty="0" smtClean="0"/>
              <a:t>group. </a:t>
            </a:r>
            <a:r>
              <a:rPr lang="en-US" sz="2400" dirty="0"/>
              <a:t>Select a single cell in the </a:t>
            </a:r>
            <a:r>
              <a:rPr lang="en-US" sz="2400" dirty="0" smtClean="0"/>
              <a:t>column you </a:t>
            </a:r>
            <a:r>
              <a:rPr lang="en-US" sz="2400" dirty="0"/>
              <a:t>want to sort on and click the “AZ down arrow” button to sort from smallest to </a:t>
            </a:r>
            <a:r>
              <a:rPr lang="en-US" sz="2400" dirty="0" smtClean="0"/>
              <a:t>largest or </a:t>
            </a:r>
            <a:r>
              <a:rPr lang="en-US" sz="2400" dirty="0"/>
              <a:t>the “AZ up arrow” button to sort from largest to smallest. You may also click the </a:t>
            </a:r>
            <a:r>
              <a:rPr lang="en-US" sz="2400" i="1" dirty="0" smtClean="0"/>
              <a:t>Sort</a:t>
            </a:r>
            <a:r>
              <a:rPr lang="en-US" sz="2400" dirty="0" smtClean="0"/>
              <a:t> button </a:t>
            </a:r>
            <a:r>
              <a:rPr lang="en-US" sz="2400" dirty="0"/>
              <a:t>to specify criteria for more advanced sorting capabilities.</a:t>
            </a:r>
          </a:p>
        </p:txBody>
      </p:sp>
      <p:sp>
        <p:nvSpPr>
          <p:cNvPr id="4" name="Rounded Rectangle 3"/>
          <p:cNvSpPr/>
          <p:nvPr/>
        </p:nvSpPr>
        <p:spPr>
          <a:xfrm>
            <a:off x="2987824" y="4581128"/>
            <a:ext cx="648072" cy="648072"/>
          </a:xfrm>
          <a:prstGeom prst="round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74626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Suppose we wish to sort the data by supplier. Click </a:t>
            </a:r>
            <a:r>
              <a:rPr lang="en-US" sz="2400" dirty="0" smtClean="0"/>
              <a:t>on any </a:t>
            </a:r>
            <a:r>
              <a:rPr lang="en-US" sz="2400" dirty="0"/>
              <a:t>cell in column A of the data (but not the header </a:t>
            </a:r>
            <a:r>
              <a:rPr lang="en-US" sz="2400" dirty="0" smtClean="0"/>
              <a:t>cell A3</a:t>
            </a:r>
            <a:r>
              <a:rPr lang="en-US" sz="2400" dirty="0"/>
              <a:t>) and then the “AZ down” button in the Data tab. </a:t>
            </a:r>
            <a:r>
              <a:rPr lang="en-US" sz="2400" dirty="0" smtClean="0"/>
              <a:t>Excel will </a:t>
            </a:r>
            <a:r>
              <a:rPr lang="en-US" sz="2400" dirty="0"/>
              <a:t>select the entire range of the data and sort by </a:t>
            </a:r>
            <a:r>
              <a:rPr lang="en-US" sz="2400" dirty="0" smtClean="0"/>
              <a:t>name of </a:t>
            </a:r>
            <a:r>
              <a:rPr lang="en-US" sz="2400" dirty="0"/>
              <a:t>supplier in column </a:t>
            </a:r>
            <a:r>
              <a:rPr lang="en-US" sz="2400" dirty="0" smtClean="0"/>
              <a:t>A.</a:t>
            </a:r>
            <a:endParaRPr lang="en-US" sz="2400" dirty="0"/>
          </a:p>
        </p:txBody>
      </p:sp>
      <p:sp>
        <p:nvSpPr>
          <p:cNvPr id="3" name="Title 2"/>
          <p:cNvSpPr>
            <a:spLocks noGrp="1"/>
          </p:cNvSpPr>
          <p:nvPr>
            <p:ph type="title"/>
          </p:nvPr>
        </p:nvSpPr>
        <p:spPr/>
        <p:txBody>
          <a:bodyPr>
            <a:noAutofit/>
          </a:bodyPr>
          <a:lstStyle/>
          <a:p>
            <a:r>
              <a:rPr lang="en-US" sz="3200" dirty="0" smtClean="0"/>
              <a:t>Example 3.12  Sorting Data in the Purchase Orders Database</a:t>
            </a:r>
            <a:endParaRPr lang="en-US" sz="3200" dirty="0"/>
          </a:p>
        </p:txBody>
      </p:sp>
      <p:pic>
        <p:nvPicPr>
          <p:cNvPr id="7" name="Picture 6" descr="BA2-Figure-3.25-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19" y="3429000"/>
            <a:ext cx="8680965" cy="2232248"/>
          </a:xfrm>
          <a:prstGeom prst="rect">
            <a:avLst/>
          </a:prstGeom>
        </p:spPr>
      </p:pic>
    </p:spTree>
    <p:extLst>
      <p:ext uri="{BB962C8B-B14F-4D97-AF65-F5344CB8AC3E}">
        <p14:creationId xmlns:p14="http://schemas.microsoft.com/office/powerpoint/2010/main" xmlns="" val="347328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Tabular data can be used to </a:t>
            </a:r>
            <a:r>
              <a:rPr lang="en-US" sz="2400" dirty="0"/>
              <a:t>determine exactly how many units of a certain product were sold in a particular month, or to compare one month to another. </a:t>
            </a:r>
            <a:endParaRPr lang="en-US" sz="2400" dirty="0" smtClean="0"/>
          </a:p>
          <a:p>
            <a:pPr lvl="1"/>
            <a:r>
              <a:rPr lang="en-US" sz="2000" dirty="0" smtClean="0"/>
              <a:t>For </a:t>
            </a:r>
            <a:r>
              <a:rPr lang="en-US" sz="2000" dirty="0"/>
              <a:t>example, we see that sales of product A dropped in February, specifically by 6.7% (computed as 1 – B3/B2). Beyond such calculations, however, it is difficult to draw big picture conclusions. </a:t>
            </a:r>
          </a:p>
        </p:txBody>
      </p:sp>
      <p:sp>
        <p:nvSpPr>
          <p:cNvPr id="3" name="Title 2"/>
          <p:cNvSpPr>
            <a:spLocks noGrp="1"/>
          </p:cNvSpPr>
          <p:nvPr>
            <p:ph type="title"/>
          </p:nvPr>
        </p:nvSpPr>
        <p:spPr/>
        <p:txBody>
          <a:bodyPr>
            <a:noAutofit/>
          </a:bodyPr>
          <a:lstStyle/>
          <a:p>
            <a:r>
              <a:rPr lang="en-US" sz="3200" dirty="0" smtClean="0"/>
              <a:t>Example 3.1: Tabular vs. Visual Data Analysis</a:t>
            </a:r>
            <a:endParaRPr lang="en-US" sz="3200" dirty="0"/>
          </a:p>
        </p:txBody>
      </p:sp>
      <p:pic>
        <p:nvPicPr>
          <p:cNvPr id="7" name="Picture 6" descr="BA2-Figure-3.1-Monthly-Pro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3728" y="3717032"/>
            <a:ext cx="4791596" cy="2581725"/>
          </a:xfrm>
          <a:prstGeom prst="rect">
            <a:avLst/>
          </a:prstGeom>
        </p:spPr>
      </p:pic>
    </p:spTree>
    <p:extLst>
      <p:ext uri="{BB962C8B-B14F-4D97-AF65-F5344CB8AC3E}">
        <p14:creationId xmlns:p14="http://schemas.microsoft.com/office/powerpoint/2010/main" xmlns="" val="1917766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6663"/>
            <a:ext cx="8229600" cy="4525962"/>
          </a:xfrm>
        </p:spPr>
        <p:txBody>
          <a:bodyPr>
            <a:normAutofit/>
          </a:bodyPr>
          <a:lstStyle/>
          <a:p>
            <a:pPr marL="365760" indent="-256032" eaLnBrk="1" fontAlgn="auto" hangingPunct="1">
              <a:spcBef>
                <a:spcPts val="0"/>
              </a:spcBef>
              <a:spcAft>
                <a:spcPts val="0"/>
              </a:spcAft>
              <a:buFont typeface="Wingdings 3"/>
              <a:buChar char=""/>
              <a:defRPr/>
            </a:pPr>
            <a:r>
              <a:rPr lang="en-US" sz="2400" dirty="0" smtClean="0">
                <a:ea typeface="+mn-ea"/>
                <a:cs typeface="+mn-cs"/>
              </a:rPr>
              <a:t>An Italian economist, </a:t>
            </a:r>
            <a:r>
              <a:rPr lang="en-US" sz="2400" dirty="0" err="1" smtClean="0">
                <a:ea typeface="+mn-ea"/>
                <a:cs typeface="+mn-cs"/>
              </a:rPr>
              <a:t>Vilfredo</a:t>
            </a:r>
            <a:r>
              <a:rPr lang="en-US" sz="2400" dirty="0" smtClean="0">
                <a:ea typeface="+mn-ea"/>
                <a:cs typeface="+mn-cs"/>
              </a:rPr>
              <a:t> Pareto, observed in 1906 that a large proportion of the wealth in Italy was owned by a small proportion of the people.</a:t>
            </a:r>
          </a:p>
          <a:p>
            <a:pPr>
              <a:spcBef>
                <a:spcPts val="0"/>
              </a:spcBef>
            </a:pPr>
            <a:r>
              <a:rPr lang="en-US" sz="2400" dirty="0" smtClean="0">
                <a:ea typeface="+mn-ea"/>
                <a:cs typeface="+mn-cs"/>
              </a:rPr>
              <a:t>Similarly, businesses often find that a large proportion of sales come from a small percentage of customers, </a:t>
            </a:r>
            <a:r>
              <a:rPr lang="en-US" sz="2400" dirty="0" smtClean="0"/>
              <a:t>a large </a:t>
            </a:r>
            <a:r>
              <a:rPr lang="en-US" sz="2400" dirty="0"/>
              <a:t>percentage of quality defects stems from just a couple of sources, or a large </a:t>
            </a:r>
            <a:r>
              <a:rPr lang="en-US" sz="2400" dirty="0" smtClean="0"/>
              <a:t>percentage of </a:t>
            </a:r>
            <a:r>
              <a:rPr lang="en-US" sz="2400" dirty="0"/>
              <a:t>inventory value corresponds to a small percentage of items</a:t>
            </a:r>
            <a:endParaRPr lang="en-US" sz="2400" dirty="0" smtClean="0">
              <a:ea typeface="+mn-ea"/>
              <a:cs typeface="+mn-cs"/>
            </a:endParaRPr>
          </a:p>
          <a:p>
            <a:pPr marL="365760" indent="-256032" eaLnBrk="1" fontAlgn="auto" hangingPunct="1">
              <a:spcBef>
                <a:spcPts val="0"/>
              </a:spcBef>
              <a:spcAft>
                <a:spcPts val="0"/>
              </a:spcAft>
              <a:buFont typeface="Wingdings 3"/>
              <a:buChar char=""/>
              <a:defRPr/>
            </a:pPr>
            <a:r>
              <a:rPr lang="en-US" sz="2400" dirty="0" smtClean="0">
                <a:ea typeface="+mn-ea"/>
                <a:cs typeface="+mn-cs"/>
              </a:rPr>
              <a:t>A </a:t>
            </a:r>
            <a:r>
              <a:rPr lang="en-US" sz="2400" b="1" dirty="0" smtClean="0">
                <a:ea typeface="+mn-ea"/>
                <a:cs typeface="+mn-cs"/>
              </a:rPr>
              <a:t>Pareto analysis </a:t>
            </a:r>
            <a:r>
              <a:rPr lang="en-US" sz="2400" dirty="0" smtClean="0">
                <a:ea typeface="+mn-ea"/>
                <a:cs typeface="+mn-cs"/>
              </a:rPr>
              <a:t>involves sorting data and calculating cumulative proportions.</a:t>
            </a:r>
            <a:endParaRPr lang="en-US" sz="2400" dirty="0">
              <a:ea typeface="+mn-ea"/>
              <a:cs typeface="+mn-cs"/>
            </a:endParaRPr>
          </a:p>
          <a:p>
            <a:pPr marL="109728" indent="0" eaLnBrk="1" fontAlgn="auto" hangingPunct="1">
              <a:spcBef>
                <a:spcPts val="0"/>
              </a:spcBef>
              <a:spcAft>
                <a:spcPts val="0"/>
              </a:spcAft>
              <a:buFont typeface="Wingdings 3"/>
              <a:buNone/>
              <a:defRPr/>
            </a:pPr>
            <a:endParaRPr lang="en-US" sz="2400" u="sng" dirty="0">
              <a:ea typeface="+mn-ea"/>
              <a:cs typeface="+mn-cs"/>
            </a:endParaRPr>
          </a:p>
          <a:p>
            <a:pPr marL="109728" indent="0" eaLnBrk="1" fontAlgn="auto" hangingPunct="1">
              <a:spcBef>
                <a:spcPts val="0"/>
              </a:spcBef>
              <a:spcAft>
                <a:spcPts val="0"/>
              </a:spcAft>
              <a:buFont typeface="Wingdings 3"/>
              <a:buNone/>
              <a:defRPr/>
            </a:pPr>
            <a:endParaRPr lang="en-US" sz="2400" dirty="0">
              <a:ea typeface="+mn-ea"/>
              <a:cs typeface="+mn-cs"/>
            </a:endParaRPr>
          </a:p>
        </p:txBody>
      </p:sp>
      <p:sp>
        <p:nvSpPr>
          <p:cNvPr id="5" name="Title 4"/>
          <p:cNvSpPr>
            <a:spLocks noGrp="1"/>
          </p:cNvSpPr>
          <p:nvPr>
            <p:ph type="title"/>
          </p:nvPr>
        </p:nvSpPr>
        <p:spPr>
          <a:xfrm>
            <a:off x="533400" y="152400"/>
            <a:ext cx="8229600" cy="1143000"/>
          </a:xfrm>
        </p:spPr>
        <p:txBody>
          <a:bodyPr/>
          <a:lstStyle/>
          <a:p>
            <a:pPr eaLnBrk="1" fontAlgn="auto" hangingPunct="1">
              <a:spcAft>
                <a:spcPts val="0"/>
              </a:spcAft>
              <a:defRPr/>
            </a:pPr>
            <a:r>
              <a:rPr lang="en-US" sz="3200" dirty="0" smtClean="0">
                <a:ea typeface="+mj-ea"/>
                <a:cs typeface="+mj-cs"/>
              </a:rPr>
              <a:t>Pareto Analysis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2-Figure-3.26-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9552" y="1772816"/>
            <a:ext cx="8012706" cy="3744416"/>
          </a:xfrm>
          <a:prstGeom prst="rect">
            <a:avLst/>
          </a:prstGeom>
        </p:spPr>
      </p:pic>
      <p:sp>
        <p:nvSpPr>
          <p:cNvPr id="5" name="Title 4"/>
          <p:cNvSpPr>
            <a:spLocks noGrp="1"/>
          </p:cNvSpPr>
          <p:nvPr>
            <p:ph type="title"/>
          </p:nvPr>
        </p:nvSpPr>
        <p:spPr>
          <a:xfrm>
            <a:off x="533400" y="152400"/>
            <a:ext cx="8229600" cy="1143000"/>
          </a:xfrm>
        </p:spPr>
        <p:txBody>
          <a:bodyPr/>
          <a:lstStyle/>
          <a:p>
            <a:pPr eaLnBrk="1" fontAlgn="auto" hangingPunct="1">
              <a:spcAft>
                <a:spcPts val="0"/>
              </a:spcAft>
              <a:defRPr/>
            </a:pPr>
            <a:r>
              <a:rPr lang="en-US" sz="3200" dirty="0" smtClean="0">
                <a:ea typeface="+mj-ea"/>
                <a:cs typeface="+mj-cs"/>
              </a:rPr>
              <a:t>Example 3.13: Applying the Pareto Principle </a:t>
            </a:r>
            <a:endParaRPr lang="en-US" sz="3200" dirty="0">
              <a:ea typeface="+mj-ea"/>
              <a:cs typeface="+mj-cs"/>
            </a:endParaRPr>
          </a:p>
        </p:txBody>
      </p:sp>
      <p:sp>
        <p:nvSpPr>
          <p:cNvPr id="44039" name="TextBox 7"/>
          <p:cNvSpPr txBox="1">
            <a:spLocks noChangeArrowheads="1"/>
          </p:cNvSpPr>
          <p:nvPr/>
        </p:nvSpPr>
        <p:spPr bwMode="auto">
          <a:xfrm>
            <a:off x="1406525" y="5762625"/>
            <a:ext cx="6251575" cy="339725"/>
          </a:xfrm>
          <a:prstGeom prst="rect">
            <a:avLst/>
          </a:prstGeom>
          <a:solidFill>
            <a:schemeClr val="bg2"/>
          </a:solidFill>
          <a:ln w="3175">
            <a:solidFill>
              <a:schemeClr val="tx1"/>
            </a:solidFill>
            <a:miter lim="800000"/>
            <a:headEnd/>
            <a:tailEnd/>
          </a:ln>
        </p:spPr>
        <p:txBody>
          <a:bodyPr wrap="none">
            <a:prstTxWarp prst="textNoShape">
              <a:avLst/>
            </a:prstTxWarp>
            <a:spAutoFit/>
          </a:bodyPr>
          <a:lstStyle/>
          <a:p>
            <a:r>
              <a:rPr lang="en-US" sz="1600"/>
              <a:t>75% of the bicycle inventory value comes from 40% (9/24) of items.</a:t>
            </a:r>
          </a:p>
        </p:txBody>
      </p:sp>
      <p:sp>
        <p:nvSpPr>
          <p:cNvPr id="44040" name="TextBox 8"/>
          <p:cNvSpPr txBox="1">
            <a:spLocks noChangeArrowheads="1"/>
          </p:cNvSpPr>
          <p:nvPr/>
        </p:nvSpPr>
        <p:spPr bwMode="auto">
          <a:xfrm>
            <a:off x="7526338" y="1344613"/>
            <a:ext cx="831850" cy="339725"/>
          </a:xfrm>
          <a:prstGeom prst="rect">
            <a:avLst/>
          </a:prstGeom>
          <a:solidFill>
            <a:schemeClr val="bg2">
              <a:alpha val="25098"/>
            </a:schemeClr>
          </a:solidFill>
          <a:ln w="3175">
            <a:solidFill>
              <a:schemeClr val="tx1"/>
            </a:solidFill>
            <a:miter lim="800000"/>
            <a:headEnd/>
            <a:tailEnd/>
          </a:ln>
        </p:spPr>
        <p:txBody>
          <a:bodyPr wrap="none">
            <a:prstTxWarp prst="textNoShape">
              <a:avLst/>
            </a:prstTxWarp>
            <a:spAutoFit/>
          </a:bodyPr>
          <a:lstStyle/>
          <a:p>
            <a:r>
              <a:rPr lang="en-US" sz="1600"/>
              <a:t>Sort by</a:t>
            </a:r>
          </a:p>
        </p:txBody>
      </p:sp>
      <p:cxnSp>
        <p:nvCxnSpPr>
          <p:cNvPr id="10" name="Straight Arrow Connector 9"/>
          <p:cNvCxnSpPr>
            <a:stCxn id="44040" idx="2"/>
          </p:cNvCxnSpPr>
          <p:nvPr/>
        </p:nvCxnSpPr>
        <p:spPr>
          <a:xfrm flipH="1">
            <a:off x="6856413" y="1684338"/>
            <a:ext cx="1085850" cy="527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110538" y="3352800"/>
            <a:ext cx="503237"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524000" y="2341563"/>
            <a:ext cx="950913" cy="1143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a:t>
            </a:r>
            <a:r>
              <a:rPr lang="en-US" dirty="0"/>
              <a:t>large data files, finding a particular subset of records that meet certain </a:t>
            </a:r>
            <a:r>
              <a:rPr lang="en-US" dirty="0" smtClean="0"/>
              <a:t>characteristics by </a:t>
            </a:r>
            <a:r>
              <a:rPr lang="en-US" dirty="0"/>
              <a:t>sorting can be tedious. </a:t>
            </a:r>
            <a:endParaRPr lang="en-US" dirty="0" smtClean="0"/>
          </a:p>
          <a:p>
            <a:r>
              <a:rPr lang="en-US" dirty="0" smtClean="0"/>
              <a:t>Excel </a:t>
            </a:r>
            <a:r>
              <a:rPr lang="en-US" dirty="0"/>
              <a:t>provides two filtering tools: </a:t>
            </a:r>
            <a:endParaRPr lang="en-US" dirty="0" smtClean="0"/>
          </a:p>
          <a:p>
            <a:pPr lvl="1"/>
            <a:r>
              <a:rPr lang="en-US" u="sng" dirty="0" smtClean="0"/>
              <a:t>AutoFilter</a:t>
            </a:r>
            <a:r>
              <a:rPr lang="en-US" dirty="0" smtClean="0"/>
              <a:t> for </a:t>
            </a:r>
            <a:r>
              <a:rPr lang="en-US" dirty="0"/>
              <a:t>simple </a:t>
            </a:r>
            <a:r>
              <a:rPr lang="en-US" dirty="0" smtClean="0"/>
              <a:t>criteria, and </a:t>
            </a:r>
          </a:p>
          <a:p>
            <a:pPr lvl="1"/>
            <a:r>
              <a:rPr lang="en-US" u="sng" dirty="0" smtClean="0"/>
              <a:t>Advanced Filter</a:t>
            </a:r>
            <a:r>
              <a:rPr lang="en-US" dirty="0" smtClean="0"/>
              <a:t> </a:t>
            </a:r>
            <a:r>
              <a:rPr lang="en-US" dirty="0"/>
              <a:t>for more complex criteria.</a:t>
            </a:r>
          </a:p>
        </p:txBody>
      </p:sp>
      <p:sp>
        <p:nvSpPr>
          <p:cNvPr id="3" name="Title 2"/>
          <p:cNvSpPr>
            <a:spLocks noGrp="1"/>
          </p:cNvSpPr>
          <p:nvPr>
            <p:ph type="title"/>
          </p:nvPr>
        </p:nvSpPr>
        <p:spPr/>
        <p:txBody>
          <a:bodyPr/>
          <a:lstStyle/>
          <a:p>
            <a:r>
              <a:rPr lang="en-US" dirty="0" smtClean="0"/>
              <a:t>Filtering Data</a:t>
            </a:r>
            <a:endParaRPr lang="en-US" dirty="0"/>
          </a:p>
        </p:txBody>
      </p:sp>
    </p:spTree>
    <p:extLst>
      <p:ext uri="{BB962C8B-B14F-4D97-AF65-F5344CB8AC3E}">
        <p14:creationId xmlns:p14="http://schemas.microsoft.com/office/powerpoint/2010/main" xmlns="" val="3563259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2-Figure-3.27-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3968" y="2276872"/>
            <a:ext cx="4357908" cy="3744416"/>
          </a:xfrm>
          <a:prstGeom prst="rect">
            <a:avLst/>
          </a:prstGeom>
        </p:spPr>
      </p:pic>
      <p:sp>
        <p:nvSpPr>
          <p:cNvPr id="45057" name="Content Placeholder 1"/>
          <p:cNvSpPr>
            <a:spLocks noGrp="1"/>
          </p:cNvSpPr>
          <p:nvPr>
            <p:ph idx="1"/>
          </p:nvPr>
        </p:nvSpPr>
        <p:spPr>
          <a:xfrm>
            <a:off x="611560" y="2348880"/>
            <a:ext cx="3312368" cy="3370188"/>
          </a:xfrm>
        </p:spPr>
        <p:txBody>
          <a:bodyPr/>
          <a:lstStyle/>
          <a:p>
            <a:pPr marL="109538" indent="0" eaLnBrk="1" hangingPunct="1">
              <a:buFont typeface="Wingdings 3" pitchFamily="-72" charset="2"/>
              <a:buNone/>
            </a:pPr>
            <a:r>
              <a:rPr lang="en-US" sz="2000" dirty="0" smtClean="0"/>
              <a:t>Select any cell in the database</a:t>
            </a:r>
            <a:endParaRPr lang="en-US" sz="2000" dirty="0"/>
          </a:p>
          <a:p>
            <a:pPr marL="109538" indent="0" eaLnBrk="1" hangingPunct="1">
              <a:buFont typeface="Wingdings 3" pitchFamily="-72" charset="2"/>
              <a:buNone/>
            </a:pPr>
            <a:r>
              <a:rPr lang="en-US" sz="2000" i="1" dirty="0"/>
              <a:t>Data </a:t>
            </a:r>
            <a:r>
              <a:rPr lang="en-US" sz="2000" dirty="0" smtClean="0"/>
              <a:t>&gt; </a:t>
            </a:r>
            <a:r>
              <a:rPr lang="en-US" sz="2000" i="1" dirty="0" smtClean="0"/>
              <a:t>Sort </a:t>
            </a:r>
            <a:r>
              <a:rPr lang="en-US" sz="2000" i="1" dirty="0"/>
              <a:t>&amp; </a:t>
            </a:r>
            <a:r>
              <a:rPr lang="en-US" sz="2000" i="1" dirty="0" smtClean="0"/>
              <a:t>Filter &gt; Filter</a:t>
            </a:r>
            <a:endParaRPr lang="en-US" sz="2000" i="1" dirty="0"/>
          </a:p>
          <a:p>
            <a:pPr marL="109538" indent="0" eaLnBrk="1" hangingPunct="1">
              <a:buNone/>
            </a:pPr>
            <a:r>
              <a:rPr lang="en-US" sz="2000" dirty="0"/>
              <a:t>Click on the </a:t>
            </a:r>
            <a:r>
              <a:rPr lang="en-US" sz="2000" dirty="0" smtClean="0"/>
              <a:t>dropdown arrow in cell D3.</a:t>
            </a:r>
            <a:endParaRPr lang="en-US" sz="2000" dirty="0"/>
          </a:p>
          <a:p>
            <a:pPr marL="109538" indent="0" eaLnBrk="1" hangingPunct="1">
              <a:buFont typeface="Wingdings 3" pitchFamily="-72" charset="2"/>
              <a:buNone/>
            </a:pPr>
            <a:r>
              <a:rPr lang="en-US" sz="2000" dirty="0"/>
              <a:t>Select Bolt-nut </a:t>
            </a:r>
            <a:r>
              <a:rPr lang="en-US" sz="2000" dirty="0" smtClean="0"/>
              <a:t>package </a:t>
            </a:r>
            <a:r>
              <a:rPr lang="en-US" sz="2000" dirty="0"/>
              <a:t>to filter out </a:t>
            </a:r>
            <a:r>
              <a:rPr lang="en-US" sz="2000" dirty="0" smtClean="0"/>
              <a:t>all </a:t>
            </a:r>
            <a:r>
              <a:rPr lang="en-US" sz="2000" dirty="0"/>
              <a:t>other items.</a:t>
            </a:r>
          </a:p>
          <a:p>
            <a:pPr marL="109538" indent="0" eaLnBrk="1" hangingPunct="1"/>
            <a:endParaRPr lang="en-US" sz="2000" dirty="0"/>
          </a:p>
        </p:txBody>
      </p:sp>
      <p:sp>
        <p:nvSpPr>
          <p:cNvPr id="9"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3.14: Filtering Records by Item Description</a:t>
            </a:r>
            <a:endParaRPr lang="en-US" sz="3200" dirty="0">
              <a:ea typeface="+mj-ea"/>
              <a:cs typeface="+mj-cs"/>
            </a:endParaRPr>
          </a:p>
        </p:txBody>
      </p:sp>
      <p:sp>
        <p:nvSpPr>
          <p:cNvPr id="8" name="Oval 7"/>
          <p:cNvSpPr/>
          <p:nvPr/>
        </p:nvSpPr>
        <p:spPr>
          <a:xfrm>
            <a:off x="8359561" y="2735294"/>
            <a:ext cx="338137" cy="3048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p:nvPr/>
        </p:nvSpPr>
        <p:spPr>
          <a:xfrm>
            <a:off x="395536" y="1412776"/>
            <a:ext cx="8496944" cy="707886"/>
          </a:xfrm>
          <a:prstGeom prst="rect">
            <a:avLst/>
          </a:prstGeom>
          <a:noFill/>
        </p:spPr>
        <p:txBody>
          <a:bodyPr wrap="square" rtlCol="0">
            <a:spAutoFit/>
          </a:bodyPr>
          <a:lstStyle/>
          <a:p>
            <a:r>
              <a:rPr lang="en-US" sz="2000" dirty="0"/>
              <a:t>In the </a:t>
            </a:r>
            <a:r>
              <a:rPr lang="en-US" sz="2000" i="1" dirty="0"/>
              <a:t>Purchase Orders </a:t>
            </a:r>
            <a:r>
              <a:rPr lang="en-US" sz="2000" dirty="0"/>
              <a:t>database, suppose we are </a:t>
            </a:r>
            <a:r>
              <a:rPr lang="en-US" sz="2000" dirty="0" smtClean="0"/>
              <a:t>interested in </a:t>
            </a:r>
            <a:r>
              <a:rPr lang="en-US" sz="2000" dirty="0"/>
              <a:t>extracting all records corresponding to the item Bolt-</a:t>
            </a:r>
            <a:r>
              <a:rPr lang="en-US" sz="2000" dirty="0" smtClean="0"/>
              <a:t>nut package</a:t>
            </a:r>
            <a:r>
              <a:rPr lang="en-US" sz="2000" dirty="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533400" y="152400"/>
            <a:ext cx="8229600" cy="1143000"/>
          </a:xfrm>
        </p:spPr>
        <p:txBody>
          <a:bodyPr/>
          <a:lstStyle/>
          <a:p>
            <a:pPr eaLnBrk="1" fontAlgn="auto" hangingPunct="1">
              <a:spcAft>
                <a:spcPts val="0"/>
              </a:spcAft>
              <a:defRPr/>
            </a:pPr>
            <a:r>
              <a:rPr lang="en-US" sz="3200" dirty="0" smtClean="0">
                <a:ea typeface="+mj-ea"/>
                <a:cs typeface="+mj-cs"/>
              </a:rPr>
              <a:t>Example 3.14: Filter Results</a:t>
            </a:r>
            <a:endParaRPr lang="en-US" sz="3200" dirty="0">
              <a:ea typeface="+mj-ea"/>
              <a:cs typeface="+mj-cs"/>
            </a:endParaRPr>
          </a:p>
        </p:txBody>
      </p:sp>
      <p:sp>
        <p:nvSpPr>
          <p:cNvPr id="4" name="Content Placeholder 3"/>
          <p:cNvSpPr>
            <a:spLocks noGrp="1"/>
          </p:cNvSpPr>
          <p:nvPr>
            <p:ph idx="1"/>
          </p:nvPr>
        </p:nvSpPr>
        <p:spPr>
          <a:xfrm>
            <a:off x="457200" y="1268760"/>
            <a:ext cx="8229600" cy="1440160"/>
          </a:xfrm>
        </p:spPr>
        <p:txBody>
          <a:bodyPr/>
          <a:lstStyle/>
          <a:p>
            <a:r>
              <a:rPr lang="en-US" sz="2000" dirty="0" smtClean="0"/>
              <a:t>The </a:t>
            </a:r>
            <a:r>
              <a:rPr lang="en-US" sz="2000" dirty="0"/>
              <a:t>filter tool does not extract </a:t>
            </a:r>
            <a:r>
              <a:rPr lang="en-US" sz="2000" dirty="0" smtClean="0"/>
              <a:t>the records</a:t>
            </a:r>
            <a:r>
              <a:rPr lang="en-US" sz="2000" dirty="0"/>
              <a:t>; it simply hides the records that don’t match the </a:t>
            </a:r>
            <a:r>
              <a:rPr lang="en-US" sz="2000" dirty="0" smtClean="0"/>
              <a:t>criteria. However</a:t>
            </a:r>
            <a:r>
              <a:rPr lang="en-US" sz="2000" dirty="0"/>
              <a:t>, you can copy and paste the data to </a:t>
            </a:r>
            <a:r>
              <a:rPr lang="en-US" sz="2000" dirty="0" smtClean="0"/>
              <a:t>another Excel </a:t>
            </a:r>
            <a:r>
              <a:rPr lang="en-US" sz="2000" dirty="0"/>
              <a:t>worksheet, Microsoft Word document, or a Power</a:t>
            </a:r>
            <a:r>
              <a:rPr lang="en-US" sz="2000" dirty="0" smtClean="0"/>
              <a:t>-Point presentation.</a:t>
            </a:r>
          </a:p>
          <a:p>
            <a:r>
              <a:rPr lang="en-US" sz="2000" dirty="0"/>
              <a:t>To restore the original </a:t>
            </a:r>
            <a:r>
              <a:rPr lang="en-US" sz="2000" dirty="0" smtClean="0"/>
              <a:t>data file</a:t>
            </a:r>
            <a:r>
              <a:rPr lang="en-US" sz="2000" dirty="0"/>
              <a:t>, click on the drop-down arrow again and then click </a:t>
            </a:r>
            <a:r>
              <a:rPr lang="en-US" sz="2000" dirty="0" smtClean="0"/>
              <a:t>Clear filter </a:t>
            </a:r>
            <a:r>
              <a:rPr lang="en-US" sz="2000" dirty="0"/>
              <a:t>from “Item Description.”</a:t>
            </a:r>
          </a:p>
        </p:txBody>
      </p:sp>
      <p:pic>
        <p:nvPicPr>
          <p:cNvPr id="2" name="Picture 1" descr="BA2-Figure-3.28-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3356992"/>
            <a:ext cx="8676456" cy="230454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332"/>
          </a:xfrm>
        </p:spPr>
        <p:txBody>
          <a:bodyPr>
            <a:normAutofit/>
          </a:bodyPr>
          <a:lstStyle/>
          <a:p>
            <a:r>
              <a:rPr lang="en-US" sz="2000" dirty="0" smtClean="0"/>
              <a:t>Suppose </a:t>
            </a:r>
            <a:r>
              <a:rPr lang="en-US" sz="2000" dirty="0"/>
              <a:t>we wish to identify all records </a:t>
            </a:r>
            <a:r>
              <a:rPr lang="en-US" sz="2000" dirty="0" smtClean="0"/>
              <a:t>in the </a:t>
            </a:r>
            <a:r>
              <a:rPr lang="en-US" sz="2000" i="1" dirty="0"/>
              <a:t>Purchase Orders </a:t>
            </a:r>
            <a:r>
              <a:rPr lang="en-US" sz="2000" dirty="0"/>
              <a:t>database whose item cost is at </a:t>
            </a:r>
            <a:r>
              <a:rPr lang="en-US" sz="2000" dirty="0" smtClean="0"/>
              <a:t>least $</a:t>
            </a:r>
            <a:r>
              <a:rPr lang="en-US" sz="2000" dirty="0"/>
              <a:t>200. First, click on the drop-down arrow in the Item </a:t>
            </a:r>
            <a:r>
              <a:rPr lang="en-US" sz="2000" dirty="0" smtClean="0"/>
              <a:t>Cost column </a:t>
            </a:r>
            <a:r>
              <a:rPr lang="en-US" sz="2000" dirty="0"/>
              <a:t>and position the cursor over </a:t>
            </a:r>
            <a:r>
              <a:rPr lang="en-US" sz="2000" i="1" dirty="0"/>
              <a:t>Numbers Filter</a:t>
            </a:r>
            <a:r>
              <a:rPr lang="en-US" sz="2000" dirty="0"/>
              <a:t>. </a:t>
            </a:r>
            <a:r>
              <a:rPr lang="en-US" sz="2000" dirty="0" smtClean="0"/>
              <a:t>This displays </a:t>
            </a:r>
            <a:r>
              <a:rPr lang="en-US" sz="2000" dirty="0"/>
              <a:t>a list of </a:t>
            </a:r>
            <a:r>
              <a:rPr lang="en-US" sz="2000" dirty="0" smtClean="0"/>
              <a:t>options. Select </a:t>
            </a:r>
            <a:r>
              <a:rPr lang="en-US" sz="2000" i="1" dirty="0" smtClean="0"/>
              <a:t>Greater </a:t>
            </a:r>
            <a:r>
              <a:rPr lang="en-US" sz="2000" i="1" dirty="0"/>
              <a:t>Than Or Equal To </a:t>
            </a:r>
            <a:r>
              <a:rPr lang="en-US" sz="2000" dirty="0"/>
              <a:t>. . . from the list. </a:t>
            </a:r>
            <a:endParaRPr lang="en-US" sz="1800" dirty="0"/>
          </a:p>
        </p:txBody>
      </p:sp>
      <p:sp>
        <p:nvSpPr>
          <p:cNvPr id="9" name="Title 4"/>
          <p:cNvSpPr>
            <a:spLocks noGrp="1"/>
          </p:cNvSpPr>
          <p:nvPr>
            <p:ph type="title"/>
          </p:nvPr>
        </p:nvSpPr>
        <p:spPr>
          <a:xfrm>
            <a:off x="533400" y="152400"/>
            <a:ext cx="8229600" cy="1143000"/>
          </a:xfrm>
        </p:spPr>
        <p:txBody>
          <a:bodyPr/>
          <a:lstStyle/>
          <a:p>
            <a:pPr eaLnBrk="1" fontAlgn="auto" hangingPunct="1">
              <a:spcAft>
                <a:spcPts val="0"/>
              </a:spcAft>
              <a:defRPr/>
            </a:pPr>
            <a:r>
              <a:rPr lang="en-US" sz="3200" dirty="0" smtClean="0">
                <a:ea typeface="+mj-ea"/>
                <a:cs typeface="+mj-cs"/>
              </a:rPr>
              <a:t>Example 3.15: Filtering Records by Item Cost</a:t>
            </a:r>
            <a:endParaRPr lang="en-US" sz="3200" dirty="0">
              <a:ea typeface="+mj-ea"/>
              <a:cs typeface="+mj-cs"/>
            </a:endParaRPr>
          </a:p>
        </p:txBody>
      </p:sp>
      <p:pic>
        <p:nvPicPr>
          <p:cNvPr id="4" name="Picture 3" descr="BA2-Figure-3.29-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9672" y="2996952"/>
            <a:ext cx="5868144" cy="338456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332"/>
          </a:xfrm>
        </p:spPr>
        <p:txBody>
          <a:bodyPr>
            <a:normAutofit/>
          </a:bodyPr>
          <a:lstStyle/>
          <a:p>
            <a:r>
              <a:rPr lang="en-US" sz="2000" dirty="0" smtClean="0"/>
              <a:t>The </a:t>
            </a:r>
            <a:r>
              <a:rPr lang="en-US" sz="2000" i="1" dirty="0" smtClean="0"/>
              <a:t>Custom </a:t>
            </a:r>
            <a:r>
              <a:rPr lang="en-US" sz="2000" i="1" dirty="0"/>
              <a:t>AutoFilter</a:t>
            </a:r>
            <a:r>
              <a:rPr lang="en-US" sz="2000" dirty="0"/>
              <a:t> dialog </a:t>
            </a:r>
            <a:r>
              <a:rPr lang="en-US" sz="2000" dirty="0" smtClean="0"/>
              <a:t>allows you to </a:t>
            </a:r>
            <a:r>
              <a:rPr lang="en-US" sz="2000" dirty="0"/>
              <a:t>specify up to two specific criteria using “and” and “or</a:t>
            </a:r>
            <a:r>
              <a:rPr lang="en-US" sz="2000" dirty="0" smtClean="0"/>
              <a:t>” logic.  Enter 200 in the box as shown; the </a:t>
            </a:r>
            <a:r>
              <a:rPr lang="en-US" sz="2000" dirty="0"/>
              <a:t>tool will display all records </a:t>
            </a:r>
            <a:r>
              <a:rPr lang="en-US" sz="2000" dirty="0" smtClean="0"/>
              <a:t>having an </a:t>
            </a:r>
            <a:r>
              <a:rPr lang="en-US" sz="2000" dirty="0"/>
              <a:t>item cost of $200 or more.</a:t>
            </a:r>
            <a:r>
              <a:rPr lang="en-US" sz="2000" dirty="0" smtClean="0"/>
              <a:t> </a:t>
            </a:r>
            <a:endParaRPr lang="en-US" sz="2000" dirty="0"/>
          </a:p>
          <a:p>
            <a:pPr marL="109538" indent="0" eaLnBrk="1" hangingPunct="1"/>
            <a:endParaRPr lang="en-US" sz="1800" dirty="0"/>
          </a:p>
        </p:txBody>
      </p:sp>
      <p:sp>
        <p:nvSpPr>
          <p:cNvPr id="9" name="Title 4"/>
          <p:cNvSpPr>
            <a:spLocks noGrp="1"/>
          </p:cNvSpPr>
          <p:nvPr>
            <p:ph type="title"/>
          </p:nvPr>
        </p:nvSpPr>
        <p:spPr>
          <a:xfrm>
            <a:off x="533400" y="152400"/>
            <a:ext cx="8229600" cy="1143000"/>
          </a:xfrm>
        </p:spPr>
        <p:txBody>
          <a:bodyPr/>
          <a:lstStyle/>
          <a:p>
            <a:pPr eaLnBrk="1" fontAlgn="auto" hangingPunct="1">
              <a:spcAft>
                <a:spcPts val="0"/>
              </a:spcAft>
              <a:defRPr/>
            </a:pPr>
            <a:r>
              <a:rPr lang="en-US" sz="3200" dirty="0" smtClean="0">
                <a:ea typeface="+mj-ea"/>
                <a:cs typeface="+mj-cs"/>
              </a:rPr>
              <a:t>Example 3.15: Filtering Records by Item Cost</a:t>
            </a:r>
            <a:endParaRPr lang="en-US" sz="3200" dirty="0">
              <a:ea typeface="+mj-ea"/>
              <a:cs typeface="+mj-cs"/>
            </a:endParaRPr>
          </a:p>
        </p:txBody>
      </p:sp>
      <p:pic>
        <p:nvPicPr>
          <p:cNvPr id="3" name="Picture 2" descr="BA2-Figure-3.30-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67744" y="2564904"/>
            <a:ext cx="4536504" cy="3076809"/>
          </a:xfrm>
          <a:prstGeom prst="rect">
            <a:avLst/>
          </a:prstGeom>
        </p:spPr>
      </p:pic>
    </p:spTree>
    <p:extLst>
      <p:ext uri="{BB962C8B-B14F-4D97-AF65-F5344CB8AC3E}">
        <p14:creationId xmlns:p14="http://schemas.microsoft.com/office/powerpoint/2010/main" xmlns="" val="3862974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332"/>
          </a:xfrm>
        </p:spPr>
        <p:txBody>
          <a:bodyPr/>
          <a:lstStyle/>
          <a:p>
            <a:r>
              <a:rPr lang="en-US" sz="2400" i="1" dirty="0" smtClean="0"/>
              <a:t>AutoFilter</a:t>
            </a:r>
            <a:r>
              <a:rPr lang="en-US" sz="2400" dirty="0" smtClean="0"/>
              <a:t> </a:t>
            </a:r>
            <a:r>
              <a:rPr lang="en-US" sz="2400" dirty="0"/>
              <a:t>creates filtering criteria based on the type of data being filtered</a:t>
            </a:r>
            <a:r>
              <a:rPr lang="en-US" sz="2400" dirty="0" smtClean="0"/>
              <a:t>. </a:t>
            </a:r>
            <a:r>
              <a:rPr lang="en-US" sz="2400" dirty="0"/>
              <a:t>If you choose to filter on Order Date </a:t>
            </a:r>
            <a:r>
              <a:rPr lang="en-US" sz="2400" dirty="0" smtClean="0"/>
              <a:t>or Arrival</a:t>
            </a:r>
            <a:r>
              <a:rPr lang="en-US" sz="2400" dirty="0"/>
              <a:t> </a:t>
            </a:r>
            <a:r>
              <a:rPr lang="en-US" sz="2400" dirty="0" smtClean="0"/>
              <a:t>Date</a:t>
            </a:r>
            <a:r>
              <a:rPr lang="en-US" sz="2400" dirty="0"/>
              <a:t>, the </a:t>
            </a:r>
            <a:r>
              <a:rPr lang="en-US" sz="2400" i="1" dirty="0"/>
              <a:t>AutoFilter</a:t>
            </a:r>
            <a:r>
              <a:rPr lang="en-US" sz="2400" dirty="0"/>
              <a:t> tools will display a different </a:t>
            </a:r>
            <a:r>
              <a:rPr lang="en-US" sz="2400" i="1" dirty="0"/>
              <a:t>Date </a:t>
            </a:r>
            <a:r>
              <a:rPr lang="en-US" sz="2400" i="1" dirty="0" smtClean="0"/>
              <a:t>Filters </a:t>
            </a:r>
            <a:r>
              <a:rPr lang="en-US" sz="2400" dirty="0"/>
              <a:t>menu list for </a:t>
            </a:r>
            <a:r>
              <a:rPr lang="en-US" sz="2400" dirty="0" smtClean="0"/>
              <a:t>filtering that </a:t>
            </a:r>
            <a:r>
              <a:rPr lang="en-US" sz="2400" dirty="0"/>
              <a:t>includes “tomorrow,” “next week,” “year to date,” and so </a:t>
            </a:r>
            <a:r>
              <a:rPr lang="en-US" sz="2400" dirty="0" smtClean="0"/>
              <a:t>on. </a:t>
            </a:r>
          </a:p>
          <a:p>
            <a:r>
              <a:rPr lang="en-US" sz="2400" i="1" dirty="0" smtClean="0"/>
              <a:t>AutoFilter </a:t>
            </a:r>
            <a:r>
              <a:rPr lang="en-US" sz="2400" dirty="0"/>
              <a:t>can be used sequentially to “drill down” into the data</a:t>
            </a:r>
            <a:r>
              <a:rPr lang="en-US" sz="2400" dirty="0" smtClean="0"/>
              <a:t>.</a:t>
            </a:r>
          </a:p>
          <a:p>
            <a:pPr lvl="1"/>
            <a:r>
              <a:rPr lang="en-US" sz="2000" dirty="0" smtClean="0"/>
              <a:t>For </a:t>
            </a:r>
            <a:r>
              <a:rPr lang="en-US" sz="2000" dirty="0"/>
              <a:t>example</a:t>
            </a:r>
            <a:r>
              <a:rPr lang="en-US" sz="2000" dirty="0" smtClean="0"/>
              <a:t>, after </a:t>
            </a:r>
            <a:r>
              <a:rPr lang="en-US" sz="2000" dirty="0"/>
              <a:t>filtering the results by Bolt-nut </a:t>
            </a:r>
            <a:r>
              <a:rPr lang="en-US" sz="2000" dirty="0" smtClean="0"/>
              <a:t>package, </a:t>
            </a:r>
            <a:r>
              <a:rPr lang="en-US" sz="2000" dirty="0"/>
              <a:t>we could then filter by </a:t>
            </a:r>
            <a:r>
              <a:rPr lang="en-US" sz="2000" dirty="0" smtClean="0"/>
              <a:t>order date </a:t>
            </a:r>
            <a:r>
              <a:rPr lang="en-US" sz="2000" dirty="0"/>
              <a:t>and select all orders processed in September.</a:t>
            </a:r>
          </a:p>
        </p:txBody>
      </p:sp>
      <p:sp>
        <p:nvSpPr>
          <p:cNvPr id="3" name="Title 2"/>
          <p:cNvSpPr>
            <a:spLocks noGrp="1"/>
          </p:cNvSpPr>
          <p:nvPr>
            <p:ph type="title"/>
          </p:nvPr>
        </p:nvSpPr>
        <p:spPr/>
        <p:txBody>
          <a:bodyPr/>
          <a:lstStyle/>
          <a:p>
            <a:r>
              <a:rPr lang="en-US" sz="3200" dirty="0" smtClean="0"/>
              <a:t>About the </a:t>
            </a:r>
            <a:r>
              <a:rPr lang="en-US" sz="3200" i="1" dirty="0" smtClean="0"/>
              <a:t>AutoFilter</a:t>
            </a:r>
            <a:endParaRPr lang="en-US" i="1" dirty="0"/>
          </a:p>
        </p:txBody>
      </p:sp>
    </p:spTree>
    <p:extLst>
      <p:ext uri="{BB962C8B-B14F-4D97-AF65-F5344CB8AC3E}">
        <p14:creationId xmlns:p14="http://schemas.microsoft.com/office/powerpoint/2010/main" xmlns="" val="4250686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Statistics</a:t>
            </a:r>
            <a:r>
              <a:rPr lang="en-US" dirty="0" smtClean="0"/>
              <a:t> is </a:t>
            </a:r>
            <a:r>
              <a:rPr lang="en-US" i="1" dirty="0"/>
              <a:t>both the science of uncertainty and the technology of extracting </a:t>
            </a:r>
            <a:r>
              <a:rPr lang="en-US" i="1" dirty="0" smtClean="0"/>
              <a:t>information from </a:t>
            </a:r>
            <a:r>
              <a:rPr lang="en-US" i="1" dirty="0"/>
              <a:t>data</a:t>
            </a:r>
            <a:r>
              <a:rPr lang="en-US" dirty="0"/>
              <a:t>.</a:t>
            </a: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A </a:t>
            </a:r>
            <a:r>
              <a:rPr lang="en-US" b="1" dirty="0" smtClean="0">
                <a:ea typeface="+mn-ea"/>
                <a:cs typeface="+mn-cs"/>
              </a:rPr>
              <a:t>statistic</a:t>
            </a:r>
            <a:r>
              <a:rPr lang="en-US" dirty="0" smtClean="0">
                <a:ea typeface="+mn-ea"/>
                <a:cs typeface="+mn-cs"/>
              </a:rPr>
              <a:t> is a summary measure of data.</a:t>
            </a:r>
          </a:p>
          <a:p>
            <a:pPr marL="365760" indent="-256032" eaLnBrk="1" fontAlgn="auto" hangingPunct="1">
              <a:spcAft>
                <a:spcPts val="0"/>
              </a:spcAft>
              <a:buFont typeface="Wingdings 3"/>
              <a:buChar char=""/>
              <a:defRPr/>
            </a:pPr>
            <a:r>
              <a:rPr lang="en-US" b="1" dirty="0" smtClean="0">
                <a:ea typeface="+mn-ea"/>
                <a:cs typeface="+mn-cs"/>
              </a:rPr>
              <a:t>Descriptive statistics </a:t>
            </a:r>
            <a:r>
              <a:rPr lang="en-US" dirty="0" smtClean="0">
                <a:ea typeface="+mn-ea"/>
                <a:cs typeface="+mn-cs"/>
              </a:rPr>
              <a:t>are methods that describe and summarize data.</a:t>
            </a:r>
          </a:p>
          <a:p>
            <a:pPr marL="365760" indent="-256032" eaLnBrk="1" fontAlgn="auto" hangingPunct="1">
              <a:spcAft>
                <a:spcPts val="0"/>
              </a:spcAft>
              <a:buFont typeface="Wingdings 3"/>
              <a:buChar char=""/>
              <a:defRPr/>
            </a:pPr>
            <a:r>
              <a:rPr lang="en-US" dirty="0" smtClean="0">
                <a:ea typeface="+mn-ea"/>
                <a:cs typeface="+mn-cs"/>
              </a:rPr>
              <a:t>Microsoft Excel supports statistical analysis in two ways:</a:t>
            </a:r>
          </a:p>
          <a:p>
            <a:pPr marL="109728" indent="0" eaLnBrk="1" fontAlgn="auto" hangingPunct="1">
              <a:spcAft>
                <a:spcPts val="0"/>
              </a:spcAft>
              <a:buFont typeface="Wingdings 3"/>
              <a:buNone/>
              <a:defRPr/>
            </a:pPr>
            <a:r>
              <a:rPr lang="en-US" dirty="0" smtClean="0">
                <a:ea typeface="+mn-ea"/>
                <a:cs typeface="+mn-cs"/>
              </a:rPr>
              <a:t>   1. Statistical functions</a:t>
            </a:r>
          </a:p>
          <a:p>
            <a:pPr marL="109728" indent="0" eaLnBrk="1" fontAlgn="auto" hangingPunct="1">
              <a:spcAft>
                <a:spcPts val="0"/>
              </a:spcAft>
              <a:buFont typeface="Wingdings 3"/>
              <a:buNone/>
              <a:defRPr/>
            </a:pPr>
            <a:r>
              <a:rPr lang="en-US" dirty="0" smtClean="0">
                <a:ea typeface="+mn-ea"/>
                <a:cs typeface="+mn-cs"/>
              </a:rPr>
              <a:t>   2. </a:t>
            </a:r>
            <a:r>
              <a:rPr lang="en-US" i="1" dirty="0" smtClean="0">
                <a:ea typeface="+mn-ea"/>
                <a:cs typeface="+mn-cs"/>
              </a:rPr>
              <a:t>Analysis </a:t>
            </a:r>
            <a:r>
              <a:rPr lang="en-US" i="1" dirty="0" err="1" smtClean="0">
                <a:ea typeface="+mn-ea"/>
                <a:cs typeface="+mn-cs"/>
              </a:rPr>
              <a:t>Toolpak</a:t>
            </a:r>
            <a:r>
              <a:rPr lang="en-US" i="1" dirty="0" smtClean="0">
                <a:ea typeface="+mn-ea"/>
                <a:cs typeface="+mn-cs"/>
              </a:rPr>
              <a:t> </a:t>
            </a:r>
            <a:r>
              <a:rPr lang="en-US" dirty="0" smtClean="0">
                <a:ea typeface="+mn-ea"/>
                <a:cs typeface="+mn-cs"/>
              </a:rPr>
              <a:t>add-in</a:t>
            </a:r>
          </a:p>
          <a:p>
            <a:pPr marL="109728" indent="0" eaLnBrk="1" fontAlgn="auto" hangingPunct="1">
              <a:spcAft>
                <a:spcPts val="0"/>
              </a:spcAft>
              <a:buFont typeface="Wingdings 3"/>
              <a:buNone/>
              <a:defRPr/>
            </a:pPr>
            <a:r>
              <a:rPr lang="en-US" dirty="0" smtClean="0">
                <a:ea typeface="+mn-ea"/>
                <a:cs typeface="+mn-cs"/>
              </a:rPr>
              <a:t>      </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Statistical Methods for Summarizing Data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p:txBody>
          <a:bodyPr/>
          <a:lstStyle/>
          <a:p>
            <a:pPr>
              <a:spcBef>
                <a:spcPts val="0"/>
              </a:spcBef>
            </a:pPr>
            <a:r>
              <a:rPr lang="en-US" sz="2800" dirty="0" smtClean="0"/>
              <a:t>A </a:t>
            </a:r>
            <a:r>
              <a:rPr lang="en-US" sz="2800" b="1" dirty="0"/>
              <a:t>frequency distribution </a:t>
            </a:r>
            <a:r>
              <a:rPr lang="en-US" sz="2800" dirty="0" smtClean="0"/>
              <a:t>is </a:t>
            </a:r>
            <a:r>
              <a:rPr lang="en-US" sz="2800" dirty="0"/>
              <a:t>a table that shows the number of observations in each </a:t>
            </a:r>
            <a:r>
              <a:rPr lang="en-US" sz="2800" dirty="0" smtClean="0"/>
              <a:t>of several </a:t>
            </a:r>
            <a:r>
              <a:rPr lang="en-US" sz="2800" dirty="0" err="1"/>
              <a:t>nonoverlapping</a:t>
            </a:r>
            <a:r>
              <a:rPr lang="en-US" sz="2800" dirty="0"/>
              <a:t> groups. </a:t>
            </a:r>
            <a:endParaRPr lang="en-US" sz="2800" dirty="0" smtClean="0"/>
          </a:p>
          <a:p>
            <a:pPr lvl="1">
              <a:spcBef>
                <a:spcPts val="0"/>
              </a:spcBef>
            </a:pPr>
            <a:r>
              <a:rPr lang="en-US" sz="2400" dirty="0" smtClean="0"/>
              <a:t>Categorical </a:t>
            </a:r>
            <a:r>
              <a:rPr lang="en-US" sz="2400" dirty="0"/>
              <a:t>variables naturally define the groups in a frequency distribution</a:t>
            </a:r>
            <a:r>
              <a:rPr lang="en-US" sz="2400" dirty="0" smtClean="0"/>
              <a:t>.</a:t>
            </a:r>
          </a:p>
          <a:p>
            <a:pPr>
              <a:spcBef>
                <a:spcPts val="0"/>
              </a:spcBef>
            </a:pPr>
            <a:r>
              <a:rPr lang="en-US" sz="2800" dirty="0" smtClean="0"/>
              <a:t>To </a:t>
            </a:r>
            <a:r>
              <a:rPr lang="en-US" sz="2800" dirty="0"/>
              <a:t>construct a frequency distribution, we need only count the number of observations </a:t>
            </a:r>
            <a:r>
              <a:rPr lang="en-US" sz="2800" dirty="0" smtClean="0"/>
              <a:t>that appear </a:t>
            </a:r>
            <a:r>
              <a:rPr lang="en-US" sz="2800" dirty="0"/>
              <a:t>in each category. </a:t>
            </a:r>
            <a:endParaRPr lang="en-US" sz="2800" dirty="0" smtClean="0"/>
          </a:p>
          <a:p>
            <a:pPr lvl="1">
              <a:spcBef>
                <a:spcPts val="0"/>
              </a:spcBef>
            </a:pPr>
            <a:r>
              <a:rPr lang="en-US" sz="2400" dirty="0" smtClean="0"/>
              <a:t>This </a:t>
            </a:r>
            <a:r>
              <a:rPr lang="en-US" sz="2400" dirty="0"/>
              <a:t>can be done using the Excel COUNTIF function.</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Frequency Distributions for Categorical Data</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4258816" cy="4525962"/>
          </a:xfrm>
        </p:spPr>
        <p:txBody>
          <a:bodyPr/>
          <a:lstStyle/>
          <a:p>
            <a:r>
              <a:rPr lang="en-US" sz="2400" dirty="0" smtClean="0"/>
              <a:t>A visual chart provides the means to </a:t>
            </a:r>
          </a:p>
          <a:p>
            <a:pPr lvl="1"/>
            <a:r>
              <a:rPr lang="en-US" sz="2000" dirty="0" smtClean="0"/>
              <a:t>easily </a:t>
            </a:r>
            <a:r>
              <a:rPr lang="en-US" sz="2000" dirty="0"/>
              <a:t>compare overall sales of different products (Product C sells the least, for example</a:t>
            </a:r>
            <a:r>
              <a:rPr lang="en-US" sz="2000" dirty="0" smtClean="0"/>
              <a:t>); </a:t>
            </a:r>
          </a:p>
          <a:p>
            <a:pPr lvl="1"/>
            <a:r>
              <a:rPr lang="en-US" sz="2000" dirty="0" smtClean="0"/>
              <a:t>identify </a:t>
            </a:r>
            <a:r>
              <a:rPr lang="en-US" sz="2000" dirty="0"/>
              <a:t>trends (sales of Product D are increasing), other patterns (sales of Product C is relatively stable while sales of Product B fluctuates more over time), and exceptions (Product E’s sales fell considerably in September). </a:t>
            </a:r>
          </a:p>
        </p:txBody>
      </p:sp>
      <p:sp>
        <p:nvSpPr>
          <p:cNvPr id="3" name="Title 2"/>
          <p:cNvSpPr>
            <a:spLocks noGrp="1"/>
          </p:cNvSpPr>
          <p:nvPr>
            <p:ph type="title"/>
          </p:nvPr>
        </p:nvSpPr>
        <p:spPr/>
        <p:txBody>
          <a:bodyPr>
            <a:noAutofit/>
          </a:bodyPr>
          <a:lstStyle/>
          <a:p>
            <a:r>
              <a:rPr lang="en-US" sz="3200" dirty="0" smtClean="0"/>
              <a:t>Example 3.1: Tabular vs. Visual Data Analysis</a:t>
            </a:r>
            <a:endParaRPr lang="en-US" sz="3200" dirty="0"/>
          </a:p>
        </p:txBody>
      </p:sp>
      <p:pic>
        <p:nvPicPr>
          <p:cNvPr id="6" name="Picture 5" descr="BA2-Figure-3.2--Chart-of-Mo.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16015" y="1844824"/>
            <a:ext cx="4317759" cy="3240360"/>
          </a:xfrm>
          <a:prstGeom prst="rect">
            <a:avLst/>
          </a:prstGeom>
        </p:spPr>
      </p:pic>
    </p:spTree>
    <p:extLst>
      <p:ext uri="{BB962C8B-B14F-4D97-AF65-F5344CB8AC3E}">
        <p14:creationId xmlns:p14="http://schemas.microsoft.com/office/powerpoint/2010/main" xmlns="" val="1160862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fontAlgn="auto" hangingPunct="1">
              <a:spcAft>
                <a:spcPts val="0"/>
              </a:spcAft>
              <a:defRPr/>
            </a:pPr>
            <a:r>
              <a:rPr lang="en-US" sz="3200" dirty="0" smtClean="0">
                <a:ea typeface="+mj-ea"/>
                <a:cs typeface="+mj-cs"/>
              </a:rPr>
              <a:t>Example 3.16: Constructing a Frequency Distribution for Items in the </a:t>
            </a:r>
            <a:r>
              <a:rPr lang="en-US" sz="3200" i="1" dirty="0" smtClean="0">
                <a:ea typeface="+mj-ea"/>
                <a:cs typeface="+mj-cs"/>
              </a:rPr>
              <a:t>Purchase Orders </a:t>
            </a:r>
            <a:r>
              <a:rPr lang="en-US" sz="3200" dirty="0" smtClean="0">
                <a:ea typeface="+mj-ea"/>
                <a:cs typeface="+mj-cs"/>
              </a:rPr>
              <a:t>Database</a:t>
            </a:r>
            <a:endParaRPr lang="en-US" sz="3200" dirty="0">
              <a:ea typeface="+mj-ea"/>
              <a:cs typeface="+mj-cs"/>
            </a:endParaRPr>
          </a:p>
        </p:txBody>
      </p:sp>
      <p:sp>
        <p:nvSpPr>
          <p:cNvPr id="2" name="Content Placeholder 1"/>
          <p:cNvSpPr>
            <a:spLocks noGrp="1"/>
          </p:cNvSpPr>
          <p:nvPr>
            <p:ph idx="1"/>
          </p:nvPr>
        </p:nvSpPr>
        <p:spPr>
          <a:xfrm>
            <a:off x="457200" y="1772816"/>
            <a:ext cx="8229600" cy="2016224"/>
          </a:xfrm>
        </p:spPr>
        <p:txBody>
          <a:bodyPr/>
          <a:lstStyle/>
          <a:p>
            <a:r>
              <a:rPr lang="en-US" sz="2300" dirty="0" smtClean="0"/>
              <a:t>List </a:t>
            </a:r>
            <a:r>
              <a:rPr lang="en-US" sz="2300" dirty="0"/>
              <a:t>the item names in a column on the spreadsheet</a:t>
            </a:r>
            <a:r>
              <a:rPr lang="en-US" sz="2300" dirty="0" smtClean="0"/>
              <a:t>.</a:t>
            </a:r>
          </a:p>
          <a:p>
            <a:r>
              <a:rPr lang="en-US" sz="2300" dirty="0" smtClean="0"/>
              <a:t>Use </a:t>
            </a:r>
            <a:r>
              <a:rPr lang="en-US" sz="2300" dirty="0"/>
              <a:t>the function </a:t>
            </a:r>
            <a:r>
              <a:rPr lang="en-US" sz="2300" dirty="0" smtClean="0"/>
              <a:t>=COUNTIF</a:t>
            </a:r>
            <a:r>
              <a:rPr lang="en-US" sz="2300" dirty="0"/>
              <a:t>($D$4</a:t>
            </a:r>
            <a:r>
              <a:rPr lang="en-US" sz="2300" dirty="0" smtClean="0"/>
              <a:t>:$D$</a:t>
            </a:r>
            <a:r>
              <a:rPr lang="en-US" sz="2300" dirty="0"/>
              <a:t>97</a:t>
            </a:r>
            <a:r>
              <a:rPr lang="en-US" sz="2300" dirty="0" smtClean="0"/>
              <a:t>,</a:t>
            </a:r>
            <a:r>
              <a:rPr lang="en-US" sz="2300" i="1" dirty="0" smtClean="0"/>
              <a:t>cell_reference</a:t>
            </a:r>
            <a:r>
              <a:rPr lang="en-US" sz="2300" dirty="0"/>
              <a:t>), where </a:t>
            </a:r>
            <a:r>
              <a:rPr lang="en-US" sz="2300" i="1" dirty="0" err="1"/>
              <a:t>cell_reference</a:t>
            </a:r>
            <a:r>
              <a:rPr lang="en-US" sz="2300" dirty="0"/>
              <a:t> is the cell </a:t>
            </a:r>
            <a:r>
              <a:rPr lang="en-US" sz="2300" dirty="0" smtClean="0"/>
              <a:t>containing the </a:t>
            </a:r>
            <a:r>
              <a:rPr lang="en-US" sz="2300" dirty="0"/>
              <a:t>item name</a:t>
            </a:r>
          </a:p>
        </p:txBody>
      </p:sp>
      <p:pic>
        <p:nvPicPr>
          <p:cNvPr id="3" name="Picture 2" descr="BA2-Figure-3.32-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576" y="3068960"/>
            <a:ext cx="4495800" cy="3073400"/>
          </a:xfrm>
          <a:prstGeom prst="rect">
            <a:avLst/>
          </a:prstGeom>
        </p:spPr>
      </p:pic>
      <p:pic>
        <p:nvPicPr>
          <p:cNvPr id="7" name="Picture 6" descr="BA2-Figure-3.33-new-cop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64088" y="3068960"/>
            <a:ext cx="3073400" cy="30734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fontAlgn="auto" hangingPunct="1">
              <a:spcAft>
                <a:spcPts val="0"/>
              </a:spcAft>
              <a:defRPr/>
            </a:pPr>
            <a:r>
              <a:rPr lang="en-US" sz="3200" dirty="0" smtClean="0">
                <a:ea typeface="+mj-ea"/>
                <a:cs typeface="+mj-cs"/>
              </a:rPr>
              <a:t>Example 3.16: Constructing a Frequency Distribution for Items in the </a:t>
            </a:r>
            <a:r>
              <a:rPr lang="en-US" sz="3200" i="1" dirty="0" smtClean="0">
                <a:ea typeface="+mj-ea"/>
                <a:cs typeface="+mj-cs"/>
              </a:rPr>
              <a:t>Purchase Orders </a:t>
            </a:r>
            <a:r>
              <a:rPr lang="en-US" sz="3200" dirty="0" smtClean="0">
                <a:ea typeface="+mj-ea"/>
                <a:cs typeface="+mj-cs"/>
              </a:rPr>
              <a:t>Database</a:t>
            </a:r>
            <a:endParaRPr lang="en-US" sz="3200" dirty="0">
              <a:ea typeface="+mj-ea"/>
              <a:cs typeface="+mj-cs"/>
            </a:endParaRPr>
          </a:p>
        </p:txBody>
      </p:sp>
      <p:sp>
        <p:nvSpPr>
          <p:cNvPr id="2" name="Content Placeholder 1"/>
          <p:cNvSpPr>
            <a:spLocks noGrp="1"/>
          </p:cNvSpPr>
          <p:nvPr>
            <p:ph idx="1"/>
          </p:nvPr>
        </p:nvSpPr>
        <p:spPr>
          <a:xfrm>
            <a:off x="457200" y="1772816"/>
            <a:ext cx="8229600" cy="2016224"/>
          </a:xfrm>
        </p:spPr>
        <p:txBody>
          <a:bodyPr/>
          <a:lstStyle/>
          <a:p>
            <a:r>
              <a:rPr lang="en-US" sz="2300" dirty="0" smtClean="0"/>
              <a:t>Construct a column chart to visualize the frequencies.</a:t>
            </a:r>
            <a:endParaRPr lang="en-US" sz="2300" dirty="0"/>
          </a:p>
        </p:txBody>
      </p:sp>
      <p:pic>
        <p:nvPicPr>
          <p:cNvPr id="4" name="Picture 3" descr="BA2-Figure-3.34-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5656" y="2276872"/>
            <a:ext cx="5976664" cy="3655746"/>
          </a:xfrm>
          <a:prstGeom prst="rect">
            <a:avLst/>
          </a:prstGeom>
        </p:spPr>
      </p:pic>
    </p:spTree>
    <p:extLst>
      <p:ext uri="{BB962C8B-B14F-4D97-AF65-F5344CB8AC3E}">
        <p14:creationId xmlns:p14="http://schemas.microsoft.com/office/powerpoint/2010/main" xmlns="" val="2233326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Relative frequency is the fraction, or proportion, of the total.  </a:t>
            </a:r>
          </a:p>
          <a:p>
            <a:r>
              <a:rPr lang="en-US" sz="2400" dirty="0" smtClean="0"/>
              <a:t>If a data set has </a:t>
            </a:r>
            <a:r>
              <a:rPr lang="en-US" sz="2400" i="1" dirty="0" smtClean="0"/>
              <a:t>n</a:t>
            </a:r>
            <a:r>
              <a:rPr lang="en-US" sz="2400" dirty="0" smtClean="0"/>
              <a:t> observations, the relative frequency of category </a:t>
            </a:r>
            <a:r>
              <a:rPr lang="en-US" sz="2400" i="1" dirty="0" err="1" smtClean="0"/>
              <a:t>i</a:t>
            </a:r>
            <a:r>
              <a:rPr lang="en-US" sz="2400" dirty="0" smtClean="0"/>
              <a:t> is:</a:t>
            </a:r>
          </a:p>
          <a:p>
            <a:endParaRPr lang="en-US" sz="2400" dirty="0"/>
          </a:p>
          <a:p>
            <a:endParaRPr lang="en-US" sz="2400" dirty="0" smtClean="0"/>
          </a:p>
          <a:p>
            <a:endParaRPr lang="en-US" sz="2400" dirty="0"/>
          </a:p>
          <a:p>
            <a:r>
              <a:rPr lang="en-US" sz="2400" dirty="0" smtClean="0"/>
              <a:t>We </a:t>
            </a:r>
            <a:r>
              <a:rPr lang="en-US" sz="2400" dirty="0"/>
              <a:t>often multiply the relative frequencies by 100 to express them as percentages. </a:t>
            </a:r>
            <a:endParaRPr lang="en-US" sz="2400" dirty="0" smtClean="0"/>
          </a:p>
          <a:p>
            <a:r>
              <a:rPr lang="en-US" sz="2400" dirty="0" smtClean="0"/>
              <a:t>A </a:t>
            </a:r>
            <a:r>
              <a:rPr lang="en-US" sz="2400" b="1" dirty="0" smtClean="0"/>
              <a:t>relative frequency </a:t>
            </a:r>
            <a:r>
              <a:rPr lang="en-US" sz="2400" b="1" dirty="0"/>
              <a:t>distribution </a:t>
            </a:r>
            <a:r>
              <a:rPr lang="en-US" sz="2400" dirty="0" smtClean="0"/>
              <a:t>is </a:t>
            </a:r>
            <a:r>
              <a:rPr lang="en-US" sz="2400" dirty="0"/>
              <a:t>a tabular summary of the relative frequencies of all categories.</a:t>
            </a:r>
          </a:p>
        </p:txBody>
      </p:sp>
      <p:sp>
        <p:nvSpPr>
          <p:cNvPr id="3" name="Title 2"/>
          <p:cNvSpPr>
            <a:spLocks noGrp="1"/>
          </p:cNvSpPr>
          <p:nvPr>
            <p:ph type="title"/>
          </p:nvPr>
        </p:nvSpPr>
        <p:spPr/>
        <p:txBody>
          <a:bodyPr>
            <a:normAutofit fontScale="90000"/>
          </a:bodyPr>
          <a:lstStyle/>
          <a:p>
            <a:r>
              <a:rPr lang="en-US" dirty="0" smtClean="0"/>
              <a:t>Relative Frequency Distributions</a:t>
            </a:r>
            <a:endParaRPr lang="en-US" dirty="0"/>
          </a:p>
        </p:txBody>
      </p:sp>
      <p:pic>
        <p:nvPicPr>
          <p:cNvPr id="7" name="Picture 6" descr="Untitl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5616" y="3212976"/>
            <a:ext cx="6906768" cy="890016"/>
          </a:xfrm>
          <a:prstGeom prst="rect">
            <a:avLst/>
          </a:prstGeom>
        </p:spPr>
      </p:pic>
    </p:spTree>
    <p:extLst>
      <p:ext uri="{BB962C8B-B14F-4D97-AF65-F5344CB8AC3E}">
        <p14:creationId xmlns:p14="http://schemas.microsoft.com/office/powerpoint/2010/main" xmlns="" val="2684659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fontAlgn="auto" hangingPunct="1">
              <a:spcAft>
                <a:spcPts val="0"/>
              </a:spcAft>
              <a:defRPr/>
            </a:pPr>
            <a:r>
              <a:rPr lang="en-US" sz="3200" dirty="0" smtClean="0">
                <a:ea typeface="+mj-ea"/>
                <a:cs typeface="+mj-cs"/>
              </a:rPr>
              <a:t>Example 3.17: Constructing a Relative Frequency Distribution for Items in the </a:t>
            </a:r>
            <a:r>
              <a:rPr lang="en-US" sz="3200" i="1" dirty="0" smtClean="0">
                <a:ea typeface="+mj-ea"/>
                <a:cs typeface="+mj-cs"/>
              </a:rPr>
              <a:t>Purchase Orders </a:t>
            </a:r>
            <a:r>
              <a:rPr lang="en-US" sz="3200" dirty="0" smtClean="0">
                <a:ea typeface="+mj-ea"/>
                <a:cs typeface="+mj-cs"/>
              </a:rPr>
              <a:t>Database</a:t>
            </a:r>
            <a:endParaRPr lang="en-US" sz="3200" dirty="0">
              <a:ea typeface="+mj-ea"/>
              <a:cs typeface="+mj-cs"/>
            </a:endParaRPr>
          </a:p>
        </p:txBody>
      </p:sp>
      <p:sp>
        <p:nvSpPr>
          <p:cNvPr id="2" name="Content Placeholder 1"/>
          <p:cNvSpPr>
            <a:spLocks noGrp="1"/>
          </p:cNvSpPr>
          <p:nvPr>
            <p:ph idx="1"/>
          </p:nvPr>
        </p:nvSpPr>
        <p:spPr>
          <a:xfrm>
            <a:off x="457200" y="1772816"/>
            <a:ext cx="8229600" cy="2088232"/>
          </a:xfrm>
        </p:spPr>
        <p:txBody>
          <a:bodyPr/>
          <a:lstStyle/>
          <a:p>
            <a:r>
              <a:rPr lang="en-US" sz="2400" dirty="0"/>
              <a:t>First</a:t>
            </a:r>
            <a:r>
              <a:rPr lang="en-US" sz="2400" dirty="0" smtClean="0"/>
              <a:t>, sum </a:t>
            </a:r>
            <a:r>
              <a:rPr lang="en-US" sz="2400" dirty="0"/>
              <a:t>the frequencies to find the total number (note </a:t>
            </a:r>
            <a:r>
              <a:rPr lang="en-US" sz="2400" dirty="0" smtClean="0"/>
              <a:t>that the </a:t>
            </a:r>
            <a:r>
              <a:rPr lang="en-US" sz="2400" dirty="0"/>
              <a:t>sum of the frequencies must be the same as the </a:t>
            </a:r>
            <a:r>
              <a:rPr lang="en-US" sz="2400" dirty="0" smtClean="0"/>
              <a:t>total number </a:t>
            </a:r>
            <a:r>
              <a:rPr lang="en-US" sz="2400" dirty="0"/>
              <a:t>of observations, </a:t>
            </a:r>
            <a:r>
              <a:rPr lang="en-US" sz="2400" i="1" dirty="0"/>
              <a:t>n</a:t>
            </a:r>
            <a:r>
              <a:rPr lang="en-US" sz="2400" dirty="0"/>
              <a:t>)</a:t>
            </a:r>
            <a:r>
              <a:rPr lang="en-US" sz="2400" dirty="0" smtClean="0"/>
              <a:t>.</a:t>
            </a:r>
          </a:p>
          <a:p>
            <a:r>
              <a:rPr lang="en-US" sz="2400" dirty="0" smtClean="0"/>
              <a:t>Then </a:t>
            </a:r>
            <a:r>
              <a:rPr lang="en-US" sz="2400" dirty="0"/>
              <a:t>divide the frequency </a:t>
            </a:r>
            <a:r>
              <a:rPr lang="en-US" sz="2400" dirty="0" smtClean="0"/>
              <a:t>of each </a:t>
            </a:r>
            <a:r>
              <a:rPr lang="en-US" sz="2400" dirty="0"/>
              <a:t>category by this value.</a:t>
            </a:r>
          </a:p>
        </p:txBody>
      </p:sp>
      <p:pic>
        <p:nvPicPr>
          <p:cNvPr id="4" name="Picture 3" descr="BA2-Figure-3.35-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11760" y="3429000"/>
            <a:ext cx="4008636" cy="285379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2816"/>
            <a:ext cx="8229600" cy="4234284"/>
          </a:xfrm>
        </p:spPr>
        <p:txBody>
          <a:bodyPr/>
          <a:lstStyle/>
          <a:p>
            <a:r>
              <a:rPr lang="en-US" dirty="0" smtClean="0"/>
              <a:t>For </a:t>
            </a:r>
            <a:r>
              <a:rPr lang="en-US" dirty="0"/>
              <a:t>numerical data that consist of a small number of discrete values, we may construct </a:t>
            </a:r>
            <a:r>
              <a:rPr lang="en-US" dirty="0" smtClean="0"/>
              <a:t>a frequency </a:t>
            </a:r>
            <a:r>
              <a:rPr lang="en-US" dirty="0"/>
              <a:t>distribution similar to the way we did for categorical data; that is, we </a:t>
            </a:r>
            <a:r>
              <a:rPr lang="en-US" dirty="0" smtClean="0"/>
              <a:t>simply use </a:t>
            </a:r>
            <a:r>
              <a:rPr lang="en-US" dirty="0"/>
              <a:t>COUNTIF to count the frequencies of each discrete value.</a:t>
            </a:r>
          </a:p>
        </p:txBody>
      </p:sp>
      <p:sp>
        <p:nvSpPr>
          <p:cNvPr id="3" name="Title 2"/>
          <p:cNvSpPr>
            <a:spLocks noGrp="1"/>
          </p:cNvSpPr>
          <p:nvPr>
            <p:ph type="title"/>
          </p:nvPr>
        </p:nvSpPr>
        <p:spPr/>
        <p:txBody>
          <a:bodyPr>
            <a:normAutofit fontScale="90000"/>
          </a:bodyPr>
          <a:lstStyle/>
          <a:p>
            <a:r>
              <a:rPr lang="en-US" dirty="0" smtClean="0"/>
              <a:t>Frequency Distributions for Numerical Data</a:t>
            </a:r>
            <a:endParaRPr lang="en-US" dirty="0"/>
          </a:p>
        </p:txBody>
      </p:sp>
    </p:spTree>
    <p:extLst>
      <p:ext uri="{BB962C8B-B14F-4D97-AF65-F5344CB8AC3E}">
        <p14:creationId xmlns:p14="http://schemas.microsoft.com/office/powerpoint/2010/main" xmlns="" val="860079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idx="1"/>
          </p:nvPr>
        </p:nvSpPr>
        <p:spPr>
          <a:xfrm>
            <a:off x="457200" y="1481138"/>
            <a:ext cx="8229600" cy="1947862"/>
          </a:xfrm>
        </p:spPr>
        <p:txBody>
          <a:bodyPr/>
          <a:lstStyle/>
          <a:p>
            <a:r>
              <a:rPr lang="en-US" dirty="0"/>
              <a:t>In the </a:t>
            </a:r>
            <a:r>
              <a:rPr lang="en-US" i="1" dirty="0"/>
              <a:t>Purchase Orders </a:t>
            </a:r>
            <a:r>
              <a:rPr lang="en-US" dirty="0"/>
              <a:t>data, the A/P terms are all </a:t>
            </a:r>
            <a:r>
              <a:rPr lang="en-US" dirty="0" smtClean="0"/>
              <a:t>whole numbers </a:t>
            </a:r>
            <a:r>
              <a:rPr lang="en-US" dirty="0"/>
              <a:t>15, 25, 30, and 45.</a:t>
            </a:r>
            <a:endParaRPr lang="en-US" u="sng"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3.18: Frequency and Relative Frequency Distribution for A/P Terms</a:t>
            </a:r>
            <a:endParaRPr lang="en-US" sz="3200" dirty="0">
              <a:ea typeface="+mj-ea"/>
              <a:cs typeface="+mj-cs"/>
            </a:endParaRPr>
          </a:p>
        </p:txBody>
      </p:sp>
      <p:pic>
        <p:nvPicPr>
          <p:cNvPr id="4" name="Picture 3" descr="BA2-Figure-3.36-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2636912"/>
            <a:ext cx="3937000" cy="1536700"/>
          </a:xfrm>
          <a:prstGeom prst="rect">
            <a:avLst/>
          </a:prstGeom>
        </p:spPr>
      </p:pic>
      <p:pic>
        <p:nvPicPr>
          <p:cNvPr id="6" name="Picture 5" descr="BA2-Figure-3.37-new-cop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55976" y="2636912"/>
            <a:ext cx="4551979" cy="2792003"/>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a:t>
            </a:r>
            <a:r>
              <a:rPr lang="en-US" dirty="0"/>
              <a:t>graphical depiction of a frequency distribution for numerical data in the form of a </a:t>
            </a:r>
            <a:r>
              <a:rPr lang="en-US" dirty="0" smtClean="0"/>
              <a:t>column chart </a:t>
            </a:r>
            <a:r>
              <a:rPr lang="en-US" dirty="0"/>
              <a:t>is called a </a:t>
            </a:r>
            <a:r>
              <a:rPr lang="en-US" b="1" dirty="0" smtClean="0"/>
              <a:t>histogram</a:t>
            </a:r>
            <a:r>
              <a:rPr lang="en-US" dirty="0" smtClean="0"/>
              <a:t>. </a:t>
            </a:r>
          </a:p>
          <a:p>
            <a:r>
              <a:rPr lang="en-US" dirty="0" smtClean="0"/>
              <a:t>Frequency </a:t>
            </a:r>
            <a:r>
              <a:rPr lang="en-US" dirty="0"/>
              <a:t>distributions and histograms can be </a:t>
            </a:r>
            <a:r>
              <a:rPr lang="en-US" dirty="0" smtClean="0"/>
              <a:t>created using </a:t>
            </a:r>
            <a:r>
              <a:rPr lang="en-US" dirty="0"/>
              <a:t>the </a:t>
            </a:r>
            <a:r>
              <a:rPr lang="en-US" i="1" dirty="0" smtClean="0"/>
              <a:t>Analysis </a:t>
            </a:r>
            <a:r>
              <a:rPr lang="en-US" i="1" dirty="0" err="1" smtClean="0"/>
              <a:t>Toolpak</a:t>
            </a:r>
            <a:r>
              <a:rPr lang="en-US" i="1" dirty="0" smtClean="0"/>
              <a:t> </a:t>
            </a:r>
            <a:r>
              <a:rPr lang="en-US" dirty="0" smtClean="0"/>
              <a:t>in Excel.</a:t>
            </a:r>
          </a:p>
          <a:p>
            <a:pPr lvl="1"/>
            <a:r>
              <a:rPr lang="en-US" dirty="0" smtClean="0"/>
              <a:t>Click </a:t>
            </a:r>
            <a:r>
              <a:rPr lang="en-US" dirty="0"/>
              <a:t>the </a:t>
            </a:r>
            <a:r>
              <a:rPr lang="en-US" i="1" dirty="0"/>
              <a:t>Data </a:t>
            </a:r>
            <a:r>
              <a:rPr lang="en-US" i="1" dirty="0" smtClean="0"/>
              <a:t>Analysis </a:t>
            </a:r>
            <a:r>
              <a:rPr lang="en-US" dirty="0"/>
              <a:t>tools button in </a:t>
            </a:r>
            <a:r>
              <a:rPr lang="en-US" dirty="0" smtClean="0"/>
              <a:t>the </a:t>
            </a:r>
            <a:r>
              <a:rPr lang="en-US" i="1" dirty="0" smtClean="0"/>
              <a:t>Analysis</a:t>
            </a:r>
            <a:r>
              <a:rPr lang="en-US" dirty="0" smtClean="0"/>
              <a:t> group </a:t>
            </a:r>
            <a:r>
              <a:rPr lang="en-US" dirty="0"/>
              <a:t>under the </a:t>
            </a:r>
            <a:r>
              <a:rPr lang="en-US" i="1" dirty="0"/>
              <a:t>Data</a:t>
            </a:r>
            <a:r>
              <a:rPr lang="en-US" dirty="0"/>
              <a:t> </a:t>
            </a:r>
            <a:r>
              <a:rPr lang="en-US" dirty="0" smtClean="0"/>
              <a:t>tab </a:t>
            </a:r>
            <a:r>
              <a:rPr lang="en-US" dirty="0"/>
              <a:t>in the Excel menu bar and select </a:t>
            </a:r>
            <a:r>
              <a:rPr lang="en-US" i="1" dirty="0" smtClean="0"/>
              <a:t>Histogram</a:t>
            </a:r>
            <a:r>
              <a:rPr lang="en-US" dirty="0" smtClean="0"/>
              <a:t> </a:t>
            </a:r>
            <a:r>
              <a:rPr lang="en-US" dirty="0"/>
              <a:t>from </a:t>
            </a:r>
            <a:r>
              <a:rPr lang="en-US" dirty="0" smtClean="0"/>
              <a:t>the list</a:t>
            </a:r>
            <a:r>
              <a:rPr lang="en-US" dirty="0"/>
              <a:t>.</a:t>
            </a:r>
            <a:endParaRPr lang="en-US" i="1" dirty="0" smtClean="0">
              <a:ea typeface="+mn-ea"/>
              <a:cs typeface="+mn-cs"/>
            </a:endParaRPr>
          </a:p>
          <a:p>
            <a:pPr marL="109728" indent="0" eaLnBrk="1" fontAlgn="auto" hangingPunct="1">
              <a:spcAft>
                <a:spcPts val="0"/>
              </a:spcAft>
              <a:buFont typeface="Wingdings 3"/>
              <a:buNone/>
              <a:defRPr/>
            </a:pPr>
            <a:endParaRPr lang="en-US" i="1" dirty="0" smtClean="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Excel </a:t>
            </a:r>
            <a:r>
              <a:rPr lang="en-US" sz="3200" i="1" dirty="0" smtClean="0">
                <a:ea typeface="+mj-ea"/>
                <a:cs typeface="+mj-cs"/>
              </a:rPr>
              <a:t>Histogram</a:t>
            </a:r>
            <a:r>
              <a:rPr lang="en-US" sz="3200" dirty="0" smtClean="0">
                <a:ea typeface="+mj-ea"/>
                <a:cs typeface="+mj-cs"/>
              </a:rPr>
              <a:t> Tool</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332"/>
          </a:xfrm>
        </p:spPr>
        <p:txBody>
          <a:bodyPr/>
          <a:lstStyle/>
          <a:p>
            <a:r>
              <a:rPr lang="en-US" sz="2000" dirty="0" smtClean="0"/>
              <a:t>Specify </a:t>
            </a:r>
            <a:r>
              <a:rPr lang="en-US" sz="2000" dirty="0"/>
              <a:t>the </a:t>
            </a:r>
            <a:r>
              <a:rPr lang="en-US" sz="2000" i="1" dirty="0"/>
              <a:t>Input </a:t>
            </a:r>
            <a:r>
              <a:rPr lang="en-US" sz="2000" i="1" dirty="0" smtClean="0"/>
              <a:t>Range </a:t>
            </a:r>
            <a:r>
              <a:rPr lang="en-US" sz="2000" dirty="0"/>
              <a:t>corresponding to the </a:t>
            </a:r>
            <a:r>
              <a:rPr lang="en-US" sz="2000" dirty="0" smtClean="0"/>
              <a:t>data.  If </a:t>
            </a:r>
            <a:r>
              <a:rPr lang="en-US" sz="2000" dirty="0"/>
              <a:t>you include the column header, then also check the </a:t>
            </a:r>
            <a:r>
              <a:rPr lang="en-US" sz="2000" i="1" dirty="0" smtClean="0"/>
              <a:t>Labels</a:t>
            </a:r>
            <a:r>
              <a:rPr lang="en-US" sz="2000" dirty="0" smtClean="0"/>
              <a:t> </a:t>
            </a:r>
            <a:r>
              <a:rPr lang="en-US" sz="2000" dirty="0"/>
              <a:t>box so Excel knows that </a:t>
            </a:r>
            <a:r>
              <a:rPr lang="en-US" sz="2000" dirty="0" smtClean="0"/>
              <a:t>the range </a:t>
            </a:r>
            <a:r>
              <a:rPr lang="en-US" sz="2000" dirty="0"/>
              <a:t>contains a label. The </a:t>
            </a:r>
            <a:r>
              <a:rPr lang="en-US" sz="2000" i="1" dirty="0"/>
              <a:t>Bin Range </a:t>
            </a:r>
            <a:r>
              <a:rPr lang="en-US" sz="2000" dirty="0" smtClean="0"/>
              <a:t>defines </a:t>
            </a:r>
            <a:r>
              <a:rPr lang="en-US" sz="2000" dirty="0"/>
              <a:t>the groups (Excel calls these “bins”) </a:t>
            </a:r>
            <a:r>
              <a:rPr lang="en-US" sz="2000" dirty="0" smtClean="0"/>
              <a:t>used for </a:t>
            </a:r>
            <a:r>
              <a:rPr lang="en-US" sz="2000" dirty="0"/>
              <a:t>the frequency distribution. </a:t>
            </a:r>
            <a:endParaRPr lang="en-US" sz="2000" dirty="0" smtClean="0"/>
          </a:p>
        </p:txBody>
      </p:sp>
      <p:sp>
        <p:nvSpPr>
          <p:cNvPr id="3" name="Title 2"/>
          <p:cNvSpPr>
            <a:spLocks noGrp="1"/>
          </p:cNvSpPr>
          <p:nvPr>
            <p:ph type="title"/>
          </p:nvPr>
        </p:nvSpPr>
        <p:spPr/>
        <p:txBody>
          <a:bodyPr/>
          <a:lstStyle/>
          <a:p>
            <a:r>
              <a:rPr lang="en-US" dirty="0" smtClean="0"/>
              <a:t>Histogram Dialog</a:t>
            </a:r>
            <a:endParaRPr lang="en-US" dirty="0"/>
          </a:p>
        </p:txBody>
      </p:sp>
      <p:pic>
        <p:nvPicPr>
          <p:cNvPr id="7" name="Picture 6" descr="BA2-Figure-3.38-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39752" y="2708920"/>
            <a:ext cx="4470400" cy="3517900"/>
          </a:xfrm>
          <a:prstGeom prst="rect">
            <a:avLst/>
          </a:prstGeom>
        </p:spPr>
      </p:pic>
    </p:spTree>
    <p:extLst>
      <p:ext uri="{BB962C8B-B14F-4D97-AF65-F5344CB8AC3E}">
        <p14:creationId xmlns:p14="http://schemas.microsoft.com/office/powerpoint/2010/main" xmlns="" val="3225412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332"/>
          </a:xfrm>
        </p:spPr>
        <p:txBody>
          <a:bodyPr/>
          <a:lstStyle/>
          <a:p>
            <a:pPr>
              <a:spcBef>
                <a:spcPts val="0"/>
              </a:spcBef>
            </a:pPr>
            <a:r>
              <a:rPr lang="en-US" sz="2400" dirty="0" smtClean="0"/>
              <a:t>If </a:t>
            </a:r>
            <a:r>
              <a:rPr lang="en-US" sz="2400" dirty="0"/>
              <a:t>you do not specify a </a:t>
            </a:r>
            <a:r>
              <a:rPr lang="en-US" sz="2400" i="1" dirty="0"/>
              <a:t>Bin Range</a:t>
            </a:r>
            <a:r>
              <a:rPr lang="en-US" sz="2400" dirty="0" smtClean="0"/>
              <a:t>, </a:t>
            </a:r>
            <a:r>
              <a:rPr lang="en-US" sz="2400" dirty="0"/>
              <a:t>Excel will </a:t>
            </a:r>
            <a:r>
              <a:rPr lang="en-US" sz="2400" dirty="0" smtClean="0"/>
              <a:t>automatically determine </a:t>
            </a:r>
            <a:r>
              <a:rPr lang="en-US" sz="2400" dirty="0"/>
              <a:t>bin values for the frequency distribution and histogram, which often results </a:t>
            </a:r>
            <a:r>
              <a:rPr lang="en-US" sz="2400" dirty="0" smtClean="0"/>
              <a:t>in a </a:t>
            </a:r>
            <a:r>
              <a:rPr lang="en-US" sz="2400" dirty="0"/>
              <a:t>rather poor choice. </a:t>
            </a:r>
            <a:endParaRPr lang="en-US" sz="2400" dirty="0" smtClean="0"/>
          </a:p>
          <a:p>
            <a:pPr>
              <a:spcBef>
                <a:spcPts val="0"/>
              </a:spcBef>
            </a:pPr>
            <a:r>
              <a:rPr lang="en-US" sz="2400" dirty="0" smtClean="0"/>
              <a:t>If </a:t>
            </a:r>
            <a:r>
              <a:rPr lang="en-US" sz="2400" dirty="0"/>
              <a:t>you have discrete values, set up a column of these values in </a:t>
            </a:r>
            <a:r>
              <a:rPr lang="en-US" sz="2400" dirty="0" smtClean="0"/>
              <a:t>your spreadsheet </a:t>
            </a:r>
            <a:r>
              <a:rPr lang="en-US" sz="2400" dirty="0"/>
              <a:t>for the bin range and specify this range in the </a:t>
            </a:r>
            <a:r>
              <a:rPr lang="en-US" sz="2400" i="1" dirty="0"/>
              <a:t>Bin </a:t>
            </a:r>
            <a:r>
              <a:rPr lang="en-US" sz="2400" i="1" dirty="0" smtClean="0"/>
              <a:t>Range </a:t>
            </a:r>
            <a:r>
              <a:rPr lang="en-US" sz="2400" dirty="0"/>
              <a:t>field.</a:t>
            </a:r>
          </a:p>
        </p:txBody>
      </p:sp>
      <p:sp>
        <p:nvSpPr>
          <p:cNvPr id="3" name="Title 2"/>
          <p:cNvSpPr>
            <a:spLocks noGrp="1"/>
          </p:cNvSpPr>
          <p:nvPr>
            <p:ph type="title"/>
          </p:nvPr>
        </p:nvSpPr>
        <p:spPr/>
        <p:txBody>
          <a:bodyPr/>
          <a:lstStyle/>
          <a:p>
            <a:r>
              <a:rPr lang="en-US" dirty="0" smtClean="0"/>
              <a:t>Using Bin Ranges</a:t>
            </a:r>
            <a:endParaRPr lang="en-US" dirty="0"/>
          </a:p>
        </p:txBody>
      </p:sp>
    </p:spTree>
    <p:extLst>
      <p:ext uri="{BB962C8B-B14F-4D97-AF65-F5344CB8AC3E}">
        <p14:creationId xmlns:p14="http://schemas.microsoft.com/office/powerpoint/2010/main" xmlns="" val="3036276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We will create a frequency distribution and histogram </a:t>
            </a:r>
            <a:r>
              <a:rPr lang="en-US" sz="2400" dirty="0" smtClean="0"/>
              <a:t>for the </a:t>
            </a:r>
            <a:r>
              <a:rPr lang="en-US" sz="2400" dirty="0"/>
              <a:t>A/P Terms variable in the </a:t>
            </a:r>
            <a:r>
              <a:rPr lang="en-US" sz="2400" i="1" dirty="0"/>
              <a:t>Purchase Orders </a:t>
            </a:r>
            <a:r>
              <a:rPr lang="en-US" sz="2400" dirty="0"/>
              <a:t>database.</a:t>
            </a:r>
            <a:endParaRPr lang="en-US" sz="2400" dirty="0" smtClean="0">
              <a:ea typeface="+mn-ea"/>
              <a:cs typeface="+mn-cs"/>
            </a:endParaRPr>
          </a:p>
          <a:p>
            <a:r>
              <a:rPr lang="en-US" sz="2400" dirty="0"/>
              <a:t>We defined the bin range </a:t>
            </a:r>
            <a:r>
              <a:rPr lang="en-US" sz="2400" dirty="0" smtClean="0"/>
              <a:t>below the </a:t>
            </a:r>
            <a:r>
              <a:rPr lang="en-US" sz="2400" dirty="0"/>
              <a:t>data in cells H99:H103 as follows:</a:t>
            </a:r>
            <a:r>
              <a:rPr lang="en-US" sz="2400" dirty="0" smtClean="0">
                <a:ea typeface="+mn-ea"/>
                <a:cs typeface="+mn-cs"/>
              </a:rPr>
              <a:t>        </a:t>
            </a:r>
          </a:p>
          <a:p>
            <a:pPr marL="109537" indent="0">
              <a:buNone/>
            </a:pPr>
            <a:r>
              <a:rPr lang="en-US" sz="2400" dirty="0" smtClean="0">
                <a:ea typeface="+mn-ea"/>
                <a:cs typeface="+mn-cs"/>
              </a:rPr>
              <a:t>        </a:t>
            </a:r>
            <a:r>
              <a:rPr lang="en-US" sz="2400" u="sng" dirty="0" smtClean="0">
                <a:ea typeface="+mn-ea"/>
                <a:cs typeface="+mn-cs"/>
              </a:rPr>
              <a:t>Month</a:t>
            </a:r>
          </a:p>
          <a:p>
            <a:pPr marL="109728" indent="0" eaLnBrk="1" fontAlgn="auto" hangingPunct="1">
              <a:spcAft>
                <a:spcPts val="0"/>
              </a:spcAft>
              <a:buFont typeface="Wingdings 3"/>
              <a:buNone/>
              <a:defRPr/>
            </a:pPr>
            <a:r>
              <a:rPr lang="en-US" sz="2400" dirty="0" smtClean="0">
                <a:ea typeface="+mn-ea"/>
                <a:cs typeface="+mn-cs"/>
              </a:rPr>
              <a:t>           15</a:t>
            </a:r>
          </a:p>
          <a:p>
            <a:pPr marL="109728" indent="0" eaLnBrk="1" fontAlgn="auto" hangingPunct="1">
              <a:spcAft>
                <a:spcPts val="0"/>
              </a:spcAft>
              <a:buFont typeface="Wingdings 3"/>
              <a:buNone/>
              <a:defRPr/>
            </a:pPr>
            <a:r>
              <a:rPr lang="en-US" sz="2400" dirty="0" smtClean="0">
                <a:ea typeface="+mn-ea"/>
                <a:cs typeface="+mn-cs"/>
              </a:rPr>
              <a:t>           25</a:t>
            </a:r>
          </a:p>
          <a:p>
            <a:pPr marL="109728" indent="0" eaLnBrk="1" fontAlgn="auto" hangingPunct="1">
              <a:spcAft>
                <a:spcPts val="0"/>
              </a:spcAft>
              <a:buFont typeface="Wingdings 3"/>
              <a:buNone/>
              <a:defRPr/>
            </a:pPr>
            <a:r>
              <a:rPr lang="en-US" sz="2400" dirty="0" smtClean="0">
                <a:ea typeface="+mn-ea"/>
                <a:cs typeface="+mn-cs"/>
              </a:rPr>
              <a:t>           30</a:t>
            </a:r>
          </a:p>
          <a:p>
            <a:pPr marL="109728" indent="0" eaLnBrk="1" fontAlgn="auto" hangingPunct="1">
              <a:spcAft>
                <a:spcPts val="0"/>
              </a:spcAft>
              <a:buFont typeface="Wingdings 3"/>
              <a:buNone/>
              <a:defRPr/>
            </a:pPr>
            <a:r>
              <a:rPr lang="en-US" sz="2400" dirty="0" smtClean="0">
                <a:ea typeface="+mn-ea"/>
                <a:cs typeface="+mn-cs"/>
              </a:rPr>
              <a:t>           45</a:t>
            </a:r>
            <a:endParaRPr lang="en-US" sz="2400"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3.19: Using the </a:t>
            </a:r>
            <a:r>
              <a:rPr lang="en-US" sz="3200" i="1" dirty="0" smtClean="0">
                <a:ea typeface="+mj-ea"/>
                <a:cs typeface="+mj-cs"/>
              </a:rPr>
              <a:t>Histogram</a:t>
            </a:r>
            <a:r>
              <a:rPr lang="en-US" sz="3200" dirty="0" smtClean="0">
                <a:ea typeface="+mj-ea"/>
                <a:cs typeface="+mj-cs"/>
              </a:rPr>
              <a:t> Tool</a:t>
            </a:r>
            <a:endParaRPr lang="en-US" sz="3200" dirty="0">
              <a:ea typeface="+mj-ea"/>
              <a:cs typeface="+mj-cs"/>
            </a:endParaRPr>
          </a:p>
        </p:txBody>
      </p:sp>
      <p:pic>
        <p:nvPicPr>
          <p:cNvPr id="4" name="Picture 3" descr="BA2-Figure-3.39-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67944" y="2852936"/>
            <a:ext cx="4248472" cy="334325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332"/>
          </a:xfrm>
        </p:spPr>
        <p:txBody>
          <a:bodyPr/>
          <a:lstStyle/>
          <a:p>
            <a:r>
              <a:rPr lang="en-US" sz="2400" dirty="0"/>
              <a:t>A </a:t>
            </a:r>
            <a:r>
              <a:rPr lang="en-US" sz="2400" b="1" dirty="0"/>
              <a:t>dashboard</a:t>
            </a:r>
            <a:r>
              <a:rPr lang="en-US" sz="2400" dirty="0"/>
              <a:t>  is a visual representation of a set of key business measures. It is derived from the analogy of an automobile’s control panel, which displays speed, gasoline level, temperature, and so on. </a:t>
            </a:r>
            <a:endParaRPr lang="en-US" sz="2400" dirty="0" smtClean="0"/>
          </a:p>
          <a:p>
            <a:pPr lvl="1"/>
            <a:r>
              <a:rPr lang="en-US" sz="2000" dirty="0" smtClean="0"/>
              <a:t>Dashboards </a:t>
            </a:r>
            <a:r>
              <a:rPr lang="en-US" sz="2000" dirty="0"/>
              <a:t>provide important summaries of key business information to help manage a business process or function.  </a:t>
            </a:r>
          </a:p>
        </p:txBody>
      </p:sp>
      <p:sp>
        <p:nvSpPr>
          <p:cNvPr id="3" name="Title 2"/>
          <p:cNvSpPr>
            <a:spLocks noGrp="1"/>
          </p:cNvSpPr>
          <p:nvPr>
            <p:ph type="title"/>
          </p:nvPr>
        </p:nvSpPr>
        <p:spPr/>
        <p:txBody>
          <a:bodyPr>
            <a:normAutofit/>
          </a:bodyPr>
          <a:lstStyle/>
          <a:p>
            <a:r>
              <a:rPr lang="en-US" sz="3200" dirty="0" smtClean="0"/>
              <a:t>Dashboards</a:t>
            </a:r>
            <a:endParaRPr lang="en-US" sz="3200" dirty="0"/>
          </a:p>
        </p:txBody>
      </p:sp>
      <p:pic>
        <p:nvPicPr>
          <p:cNvPr id="6" name="Picture 5" descr="BA2-Figure-3.3-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584" y="3717032"/>
            <a:ext cx="7551962" cy="2304256"/>
          </a:xfrm>
          <a:prstGeom prst="rect">
            <a:avLst/>
          </a:prstGeom>
        </p:spPr>
      </p:pic>
    </p:spTree>
    <p:extLst>
      <p:ext uri="{BB962C8B-B14F-4D97-AF65-F5344CB8AC3E}">
        <p14:creationId xmlns:p14="http://schemas.microsoft.com/office/powerpoint/2010/main" xmlns="" val="1086112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1"/>
          <p:cNvSpPr>
            <a:spLocks noGrp="1"/>
          </p:cNvSpPr>
          <p:nvPr>
            <p:ph idx="1"/>
          </p:nvPr>
        </p:nvSpPr>
        <p:spPr>
          <a:xfrm>
            <a:off x="457200" y="1377950"/>
            <a:ext cx="8229600" cy="4525963"/>
          </a:xfrm>
        </p:spPr>
        <p:txBody>
          <a:bodyPr/>
          <a:lstStyle/>
          <a:p>
            <a:pPr marL="566738" indent="-457200" eaLnBrk="1" hangingPunct="1"/>
            <a:r>
              <a:rPr lang="en-US" i="1" dirty="0" smtClean="0"/>
              <a:t>Histogram</a:t>
            </a:r>
            <a:r>
              <a:rPr lang="en-US" dirty="0" smtClean="0"/>
              <a:t> tool results:</a:t>
            </a:r>
          </a:p>
        </p:txBody>
      </p:sp>
      <p:sp>
        <p:nvSpPr>
          <p:cNvPr id="5" name="Title 4"/>
          <p:cNvSpPr>
            <a:spLocks noGrp="1"/>
          </p:cNvSpPr>
          <p:nvPr>
            <p:ph type="title"/>
          </p:nvPr>
        </p:nvSpPr>
        <p:spPr/>
        <p:txBody>
          <a:bodyPr/>
          <a:lstStyle/>
          <a:p>
            <a:pPr eaLnBrk="1" fontAlgn="auto" hangingPunct="1">
              <a:spcAft>
                <a:spcPts val="0"/>
              </a:spcAft>
              <a:defRPr/>
            </a:pPr>
            <a:r>
              <a:rPr lang="en-US" sz="3200" dirty="0"/>
              <a:t>Example 3.19: Using the </a:t>
            </a:r>
            <a:r>
              <a:rPr lang="en-US" sz="3200" i="1" dirty="0"/>
              <a:t>Histogram</a:t>
            </a:r>
            <a:r>
              <a:rPr lang="en-US" sz="3200" dirty="0"/>
              <a:t> Tool</a:t>
            </a:r>
            <a:endParaRPr lang="en-US" sz="3200" dirty="0">
              <a:ea typeface="+mj-ea"/>
              <a:cs typeface="+mj-cs"/>
            </a:endParaRPr>
          </a:p>
        </p:txBody>
      </p:sp>
      <p:pic>
        <p:nvPicPr>
          <p:cNvPr id="3" name="Picture 2" descr="BA2-Figure-3.40-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2060848"/>
            <a:ext cx="7175500" cy="33655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For </a:t>
            </a:r>
            <a:r>
              <a:rPr lang="en-US" sz="2000" dirty="0"/>
              <a:t>numerical data that have many different discrete values with little repetition or </a:t>
            </a:r>
            <a:r>
              <a:rPr lang="en-US" sz="2000" dirty="0" smtClean="0"/>
              <a:t>are continuous</a:t>
            </a:r>
            <a:r>
              <a:rPr lang="en-US" sz="2000" dirty="0"/>
              <a:t>, a frequency distribution requires that we define by </a:t>
            </a:r>
            <a:r>
              <a:rPr lang="en-US" sz="2000" dirty="0" smtClean="0"/>
              <a:t>specifying</a:t>
            </a:r>
          </a:p>
          <a:p>
            <a:pPr marL="566737" indent="-457200">
              <a:buFont typeface="+mj-lt"/>
              <a:buAutoNum type="arabicPeriod"/>
            </a:pPr>
            <a:r>
              <a:rPr lang="en-US" sz="2000" dirty="0" smtClean="0"/>
              <a:t>the </a:t>
            </a:r>
            <a:r>
              <a:rPr lang="en-US" sz="2000" dirty="0"/>
              <a:t>number of groups,</a:t>
            </a:r>
          </a:p>
          <a:p>
            <a:pPr marL="565150" indent="-457200">
              <a:buAutoNum type="arabicPeriod" startAt="2"/>
            </a:pPr>
            <a:r>
              <a:rPr lang="en-US" sz="2000" dirty="0" smtClean="0"/>
              <a:t>the </a:t>
            </a:r>
            <a:r>
              <a:rPr lang="en-US" sz="2000" dirty="0"/>
              <a:t>width of each group, and</a:t>
            </a:r>
          </a:p>
          <a:p>
            <a:pPr marL="566737" indent="-457200">
              <a:buAutoNum type="arabicPeriod" startAt="2"/>
            </a:pPr>
            <a:r>
              <a:rPr lang="en-US" sz="2000" dirty="0" smtClean="0"/>
              <a:t>the </a:t>
            </a:r>
            <a:r>
              <a:rPr lang="en-US" sz="2000" dirty="0"/>
              <a:t>upper and lower limits of each group</a:t>
            </a:r>
            <a:r>
              <a:rPr lang="en-US" sz="2000" dirty="0" smtClean="0"/>
              <a:t>.</a:t>
            </a:r>
            <a:r>
              <a:rPr lang="en-US" sz="2000" dirty="0"/>
              <a:t> </a:t>
            </a:r>
            <a:endParaRPr lang="en-US" sz="2000" dirty="0" smtClean="0"/>
          </a:p>
          <a:p>
            <a:r>
              <a:rPr lang="en-US" sz="2000" dirty="0" smtClean="0"/>
              <a:t>Choose between </a:t>
            </a:r>
            <a:r>
              <a:rPr lang="en-US" sz="2000" dirty="0"/>
              <a:t>5 to 15 groups, and the range of each should be equal</a:t>
            </a:r>
            <a:r>
              <a:rPr lang="en-US" sz="2000" dirty="0" smtClean="0"/>
              <a:t>.</a:t>
            </a:r>
          </a:p>
          <a:p>
            <a:r>
              <a:rPr lang="en-US" sz="2000" dirty="0" smtClean="0"/>
              <a:t>Choose </a:t>
            </a:r>
            <a:r>
              <a:rPr lang="en-US" sz="2000" dirty="0"/>
              <a:t>the lower limit of the first group (LL) as a whole number </a:t>
            </a:r>
            <a:r>
              <a:rPr lang="en-US" sz="2000" dirty="0" smtClean="0"/>
              <a:t>smaller than </a:t>
            </a:r>
            <a:r>
              <a:rPr lang="en-US" sz="2000" dirty="0"/>
              <a:t>the minimum data value and the upper limit of the last group (UL) as a whole </a:t>
            </a:r>
            <a:r>
              <a:rPr lang="en-US" sz="2000" dirty="0" smtClean="0"/>
              <a:t>number larger </a:t>
            </a:r>
            <a:r>
              <a:rPr lang="en-US" sz="2000" dirty="0"/>
              <a:t>than the maximum data value.</a:t>
            </a:r>
            <a:endParaRPr lang="en-US" sz="2000" dirty="0" smtClean="0"/>
          </a:p>
        </p:txBody>
      </p:sp>
      <p:sp>
        <p:nvSpPr>
          <p:cNvPr id="3" name="Title 2"/>
          <p:cNvSpPr>
            <a:spLocks noGrp="1"/>
          </p:cNvSpPr>
          <p:nvPr>
            <p:ph type="title"/>
          </p:nvPr>
        </p:nvSpPr>
        <p:spPr/>
        <p:txBody>
          <a:bodyPr>
            <a:normAutofit/>
          </a:bodyPr>
          <a:lstStyle/>
          <a:p>
            <a:r>
              <a:rPr lang="en-US" sz="3200" dirty="0" smtClean="0"/>
              <a:t>Histograms for Numerical Data</a:t>
            </a:r>
            <a:endParaRPr lang="en-US" sz="3200" dirty="0"/>
          </a:p>
        </p:txBody>
      </p:sp>
      <p:pic>
        <p:nvPicPr>
          <p:cNvPr id="6" name="Picture 5" descr="Untitl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9712" y="5229200"/>
            <a:ext cx="5724144" cy="908304"/>
          </a:xfrm>
          <a:prstGeom prst="rect">
            <a:avLst/>
          </a:prstGeom>
        </p:spPr>
      </p:pic>
    </p:spTree>
    <p:extLst>
      <p:ext uri="{BB962C8B-B14F-4D97-AF65-F5344CB8AC3E}">
        <p14:creationId xmlns:p14="http://schemas.microsoft.com/office/powerpoint/2010/main" xmlns="" val="10336094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000" dirty="0"/>
              <a:t>The data range from a minimum of $68.75 to </a:t>
            </a:r>
            <a:r>
              <a:rPr lang="en-US" sz="2000" dirty="0" smtClean="0"/>
              <a:t>a maximum </a:t>
            </a:r>
            <a:r>
              <a:rPr lang="en-US" sz="2000" dirty="0"/>
              <a:t>of $</a:t>
            </a:r>
            <a:r>
              <a:rPr lang="en-US" sz="2000" dirty="0" smtClean="0"/>
              <a:t>127,500; </a:t>
            </a:r>
            <a:r>
              <a:rPr lang="en-US" sz="2000" dirty="0"/>
              <a:t>set the lower limit of the first group to $</a:t>
            </a:r>
            <a:r>
              <a:rPr lang="en-US" sz="2000" dirty="0" smtClean="0"/>
              <a:t>0 and </a:t>
            </a:r>
            <a:r>
              <a:rPr lang="en-US" sz="2000" dirty="0"/>
              <a:t>the upper limit of the last group to $130,000</a:t>
            </a:r>
            <a:r>
              <a:rPr lang="en-US" sz="2000" dirty="0" smtClean="0"/>
              <a:t>.</a:t>
            </a:r>
          </a:p>
          <a:p>
            <a:r>
              <a:rPr lang="en-US" sz="2000" dirty="0" smtClean="0"/>
              <a:t>If we </a:t>
            </a:r>
            <a:r>
              <a:rPr lang="en-US" sz="2000" dirty="0"/>
              <a:t>select 5 groups, using equation (3.2) the width of </a:t>
            </a:r>
            <a:r>
              <a:rPr lang="en-US" sz="2000" dirty="0" smtClean="0"/>
              <a:t>each group </a:t>
            </a:r>
            <a:r>
              <a:rPr lang="en-US" sz="2000" dirty="0"/>
              <a:t>is ($130,000 </a:t>
            </a:r>
            <a:r>
              <a:rPr lang="en-US" sz="2000" dirty="0" smtClean="0"/>
              <a:t>- 0</a:t>
            </a:r>
            <a:r>
              <a:rPr lang="en-US" sz="2000" dirty="0"/>
              <a:t>) </a:t>
            </a:r>
            <a:r>
              <a:rPr lang="en-US" sz="2000" dirty="0" smtClean="0"/>
              <a:t>/ </a:t>
            </a:r>
            <a:r>
              <a:rPr lang="en-US" sz="2000" dirty="0"/>
              <a:t>5 </a:t>
            </a:r>
            <a:r>
              <a:rPr lang="en-US" sz="2000" dirty="0" smtClean="0"/>
              <a:t>= </a:t>
            </a:r>
            <a:r>
              <a:rPr lang="en-US" sz="2000" dirty="0"/>
              <a:t>$26,000</a:t>
            </a:r>
            <a:endParaRPr lang="en-US" sz="2000" dirty="0" smtClean="0"/>
          </a:p>
          <a:p>
            <a:endParaRPr lang="en-US" sz="2000" dirty="0"/>
          </a:p>
        </p:txBody>
      </p:sp>
      <p:sp>
        <p:nvSpPr>
          <p:cNvPr id="5" name="Title 4"/>
          <p:cNvSpPr>
            <a:spLocks noGrp="1"/>
          </p:cNvSpPr>
          <p:nvPr>
            <p:ph type="title"/>
          </p:nvPr>
        </p:nvSpPr>
        <p:spPr/>
        <p:txBody>
          <a:bodyPr>
            <a:normAutofit fontScale="90000"/>
          </a:bodyPr>
          <a:lstStyle/>
          <a:p>
            <a:pPr eaLnBrk="1" fontAlgn="auto" hangingPunct="1">
              <a:spcAft>
                <a:spcPts val="0"/>
              </a:spcAft>
              <a:defRPr/>
            </a:pPr>
            <a:r>
              <a:rPr lang="en-US" sz="3200" dirty="0" smtClean="0">
                <a:ea typeface="+mj-ea"/>
                <a:cs typeface="+mj-cs"/>
              </a:rPr>
              <a:t>Example 3.20: Constructing a Frequency Distribution and Histogram for Cost per Order</a:t>
            </a:r>
            <a:endParaRPr lang="en-US" sz="3200" dirty="0">
              <a:ea typeface="+mj-ea"/>
              <a:cs typeface="+mj-cs"/>
            </a:endParaRPr>
          </a:p>
        </p:txBody>
      </p:sp>
      <p:pic>
        <p:nvPicPr>
          <p:cNvPr id="2" name="Picture 1" descr="BA2-Figure-3.41-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9672" y="3212976"/>
            <a:ext cx="6454591" cy="2821959"/>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idx="1"/>
          </p:nvPr>
        </p:nvSpPr>
        <p:spPr>
          <a:xfrm>
            <a:off x="457200" y="1628800"/>
            <a:ext cx="8229600" cy="4378300"/>
          </a:xfrm>
        </p:spPr>
        <p:txBody>
          <a:bodyPr/>
          <a:lstStyle/>
          <a:p>
            <a:pPr marL="566738" indent="-457200" eaLnBrk="1" hangingPunct="1"/>
            <a:r>
              <a:rPr lang="en-US" dirty="0" smtClean="0"/>
              <a:t>Ten-group histogram</a:t>
            </a:r>
          </a:p>
        </p:txBody>
      </p:sp>
      <p:sp>
        <p:nvSpPr>
          <p:cNvPr id="10" name="Title 4"/>
          <p:cNvSpPr txBox="1">
            <a:spLocks/>
          </p:cNvSpPr>
          <p:nvPr/>
        </p:nvSpPr>
        <p:spPr>
          <a:xfrm>
            <a:off x="609600" y="427038"/>
            <a:ext cx="8229600" cy="1143000"/>
          </a:xfrm>
          <a:prstGeom prst="rect">
            <a:avLst/>
          </a:prstGeom>
        </p:spPr>
        <p:txBody>
          <a:bodyPr vert="horz" rtlCol="0" anchor="ctr">
            <a:normAutofit fontScale="9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5pPr>
            <a:lvl6pPr marL="4572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6pPr>
            <a:lvl7pPr marL="9144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7pPr>
            <a:lvl8pPr marL="13716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8pPr>
            <a:lvl9pPr marL="18288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9pPr>
          </a:lstStyle>
          <a:p>
            <a:pPr eaLnBrk="1" fontAlgn="auto" hangingPunct="1">
              <a:spcAft>
                <a:spcPts val="0"/>
              </a:spcAft>
              <a:defRPr/>
            </a:pPr>
            <a:r>
              <a:rPr lang="en-US" sz="3200" smtClean="0">
                <a:ea typeface="+mj-ea"/>
                <a:cs typeface="+mj-cs"/>
              </a:rPr>
              <a:t>Example 3.20: Constructing a Frequency Distribution and Histogram for Cost per Order</a:t>
            </a:r>
            <a:endParaRPr lang="en-US" sz="3200" dirty="0">
              <a:ea typeface="+mj-ea"/>
              <a:cs typeface="+mj-cs"/>
            </a:endParaRPr>
          </a:p>
        </p:txBody>
      </p:sp>
      <p:pic>
        <p:nvPicPr>
          <p:cNvPr id="2" name="Picture 1" descr="BA2-Figure-3.42-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2204864"/>
            <a:ext cx="7322448" cy="3737868"/>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1"/>
          <p:cNvSpPr>
            <a:spLocks noGrp="1"/>
          </p:cNvSpPr>
          <p:nvPr>
            <p:ph idx="1"/>
          </p:nvPr>
        </p:nvSpPr>
        <p:spPr/>
        <p:txBody>
          <a:bodyPr/>
          <a:lstStyle/>
          <a:p>
            <a:r>
              <a:rPr lang="en-US" sz="2000" dirty="0" smtClean="0"/>
              <a:t>Set </a:t>
            </a:r>
            <a:r>
              <a:rPr lang="en-US" sz="2000" dirty="0"/>
              <a:t>the </a:t>
            </a:r>
            <a:r>
              <a:rPr lang="en-US" sz="2000" dirty="0" smtClean="0"/>
              <a:t>cumulative relative </a:t>
            </a:r>
            <a:r>
              <a:rPr lang="en-US" sz="2000" dirty="0"/>
              <a:t>frequency of the first group equal to </a:t>
            </a:r>
            <a:r>
              <a:rPr lang="en-US" sz="2000" dirty="0" smtClean="0"/>
              <a:t>its relative </a:t>
            </a:r>
            <a:r>
              <a:rPr lang="en-US" sz="2000" dirty="0"/>
              <a:t>frequency. Then </a:t>
            </a:r>
            <a:r>
              <a:rPr lang="en-US" sz="2000" dirty="0" smtClean="0"/>
              <a:t>add </a:t>
            </a:r>
            <a:r>
              <a:rPr lang="en-US" sz="2000" dirty="0"/>
              <a:t>the relative </a:t>
            </a:r>
            <a:r>
              <a:rPr lang="en-US" sz="2000" dirty="0" smtClean="0"/>
              <a:t>frequency of </a:t>
            </a:r>
            <a:r>
              <a:rPr lang="en-US" sz="2000" dirty="0"/>
              <a:t>the next group to the cumulative relative frequency</a:t>
            </a:r>
            <a:r>
              <a:rPr lang="en-US" sz="2000" dirty="0" smtClean="0"/>
              <a:t>.</a:t>
            </a:r>
          </a:p>
          <a:p>
            <a:r>
              <a:rPr lang="en-US" sz="2000" dirty="0"/>
              <a:t>For, example, the cumulative relative frequency in </a:t>
            </a:r>
            <a:r>
              <a:rPr lang="en-US" sz="2000" dirty="0" smtClean="0"/>
              <a:t>cell D3 </a:t>
            </a:r>
            <a:r>
              <a:rPr lang="en-US" sz="2000" dirty="0"/>
              <a:t>is computed as </a:t>
            </a:r>
            <a:r>
              <a:rPr lang="en-US" sz="2000" dirty="0" smtClean="0"/>
              <a:t>=D2+C3 = </a:t>
            </a:r>
            <a:r>
              <a:rPr lang="en-US" sz="2000" dirty="0"/>
              <a:t>0.000 </a:t>
            </a:r>
            <a:r>
              <a:rPr lang="en-US" sz="2000" dirty="0" smtClean="0"/>
              <a:t>+ </a:t>
            </a:r>
            <a:r>
              <a:rPr lang="en-US" sz="2000" dirty="0"/>
              <a:t>0.447 </a:t>
            </a:r>
            <a:r>
              <a:rPr lang="en-US" sz="2000" dirty="0" smtClean="0"/>
              <a:t>= 0.447.</a:t>
            </a:r>
          </a:p>
          <a:p>
            <a:endParaRPr lang="en-US" sz="2000"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3.21  Computing Cumulative Relative Frequencies</a:t>
            </a:r>
            <a:endParaRPr lang="en-US" sz="3200" dirty="0">
              <a:ea typeface="+mj-ea"/>
              <a:cs typeface="+mj-cs"/>
            </a:endParaRPr>
          </a:p>
        </p:txBody>
      </p:sp>
      <p:pic>
        <p:nvPicPr>
          <p:cNvPr id="4" name="Picture 3" descr="BA2-Figure-3.43-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5536" y="3284984"/>
            <a:ext cx="3901008" cy="3065078"/>
          </a:xfrm>
          <a:prstGeom prst="rect">
            <a:avLst/>
          </a:prstGeom>
        </p:spPr>
      </p:pic>
      <p:pic>
        <p:nvPicPr>
          <p:cNvPr id="6" name="Picture 5" descr="BA2-Figure-3.44-cop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55976" y="3501008"/>
            <a:ext cx="4575708" cy="2403329"/>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1"/>
          <p:cNvSpPr>
            <a:spLocks noGrp="1"/>
          </p:cNvSpPr>
          <p:nvPr>
            <p:ph idx="1"/>
          </p:nvPr>
        </p:nvSpPr>
        <p:spPr>
          <a:xfrm>
            <a:off x="457200" y="1268760"/>
            <a:ext cx="8229600" cy="4738340"/>
          </a:xfrm>
        </p:spPr>
        <p:txBody>
          <a:bodyPr/>
          <a:lstStyle/>
          <a:p>
            <a:r>
              <a:rPr lang="en-US" sz="2200" dirty="0" smtClean="0"/>
              <a:t>The </a:t>
            </a:r>
            <a:r>
              <a:rPr lang="en-US" sz="2200" u="sng" dirty="0" err="1"/>
              <a:t>k</a:t>
            </a:r>
            <a:r>
              <a:rPr lang="en-US" sz="2200" u="sng" baseline="30000" dirty="0" err="1"/>
              <a:t>th</a:t>
            </a:r>
            <a:r>
              <a:rPr lang="en-US" sz="2200" u="sng" dirty="0"/>
              <a:t> </a:t>
            </a:r>
            <a:r>
              <a:rPr lang="en-US" sz="2200" u="sng" dirty="0" smtClean="0"/>
              <a:t>percentile</a:t>
            </a:r>
            <a:r>
              <a:rPr lang="en-US" sz="2200" dirty="0" smtClean="0"/>
              <a:t> </a:t>
            </a:r>
            <a:r>
              <a:rPr lang="en-US" sz="2200" dirty="0"/>
              <a:t>is a value at or below which at least k  percent of the observations lie</a:t>
            </a:r>
            <a:r>
              <a:rPr lang="en-US" sz="2200" dirty="0" smtClean="0"/>
              <a:t>. </a:t>
            </a:r>
            <a:r>
              <a:rPr lang="en-US" sz="2200" dirty="0"/>
              <a:t>The </a:t>
            </a:r>
            <a:r>
              <a:rPr lang="en-US" sz="2200" dirty="0" smtClean="0"/>
              <a:t>most common </a:t>
            </a:r>
            <a:r>
              <a:rPr lang="en-US" sz="2200" dirty="0"/>
              <a:t>way to compute the </a:t>
            </a:r>
            <a:r>
              <a:rPr lang="en-US" sz="2200" dirty="0" err="1" smtClean="0"/>
              <a:t>k</a:t>
            </a:r>
            <a:r>
              <a:rPr lang="en-US" sz="2200" baseline="30000" dirty="0" err="1" smtClean="0"/>
              <a:t>th</a:t>
            </a:r>
            <a:r>
              <a:rPr lang="en-US" sz="2200" dirty="0" smtClean="0"/>
              <a:t> </a:t>
            </a:r>
            <a:r>
              <a:rPr lang="en-US" sz="2200" dirty="0"/>
              <a:t>percentile is to order the data values from smallest </a:t>
            </a:r>
            <a:r>
              <a:rPr lang="en-US" sz="2200" dirty="0" smtClean="0"/>
              <a:t>to largest </a:t>
            </a:r>
            <a:r>
              <a:rPr lang="en-US" sz="2200" dirty="0"/>
              <a:t>and calculate the rank of the </a:t>
            </a:r>
            <a:r>
              <a:rPr lang="en-US" sz="2200" dirty="0" err="1" smtClean="0"/>
              <a:t>k</a:t>
            </a:r>
            <a:r>
              <a:rPr lang="en-US" sz="2200" baseline="30000" dirty="0" err="1" smtClean="0"/>
              <a:t>th</a:t>
            </a:r>
            <a:r>
              <a:rPr lang="en-US" sz="2200" dirty="0" smtClean="0"/>
              <a:t> </a:t>
            </a:r>
            <a:r>
              <a:rPr lang="en-US" sz="2200" dirty="0"/>
              <a:t>percentile using the </a:t>
            </a:r>
            <a:r>
              <a:rPr lang="en-US" sz="2200" dirty="0" smtClean="0"/>
              <a:t>formula:</a:t>
            </a:r>
          </a:p>
          <a:p>
            <a:endParaRPr lang="en-US" sz="2200" dirty="0"/>
          </a:p>
          <a:p>
            <a:endParaRPr lang="en-US" sz="2200" dirty="0" smtClean="0"/>
          </a:p>
          <a:p>
            <a:endParaRPr lang="en-US" sz="2200" dirty="0"/>
          </a:p>
          <a:p>
            <a:r>
              <a:rPr lang="en-US" sz="2200" dirty="0" smtClean="0"/>
              <a:t>Statistical </a:t>
            </a:r>
            <a:r>
              <a:rPr lang="en-US" sz="2200" dirty="0"/>
              <a:t>software use different methods that often involve interpolating </a:t>
            </a:r>
            <a:r>
              <a:rPr lang="en-US" sz="2200" dirty="0" smtClean="0"/>
              <a:t>between ranks </a:t>
            </a:r>
            <a:r>
              <a:rPr lang="en-US" sz="2200" dirty="0"/>
              <a:t>instead of rounding, thus producing different results. </a:t>
            </a:r>
            <a:endParaRPr lang="en-US" sz="2200" dirty="0" smtClean="0"/>
          </a:p>
          <a:p>
            <a:pPr lvl="1"/>
            <a:r>
              <a:rPr lang="en-US" sz="1800" dirty="0" smtClean="0"/>
              <a:t>The </a:t>
            </a:r>
            <a:r>
              <a:rPr lang="en-US" sz="1800" dirty="0"/>
              <a:t>Excel </a:t>
            </a:r>
            <a:r>
              <a:rPr lang="en-US" sz="1800" dirty="0" smtClean="0"/>
              <a:t>function </a:t>
            </a:r>
            <a:r>
              <a:rPr lang="en-US" sz="1800" dirty="0" smtClean="0">
                <a:solidFill>
                  <a:srgbClr val="39639D"/>
                </a:solidFill>
              </a:rPr>
              <a:t>PERCENTILE.INC</a:t>
            </a:r>
            <a:r>
              <a:rPr lang="en-US" sz="1800" dirty="0">
                <a:solidFill>
                  <a:srgbClr val="39639D"/>
                </a:solidFill>
              </a:rPr>
              <a:t>(</a:t>
            </a:r>
            <a:r>
              <a:rPr lang="en-US" sz="1800" i="1" dirty="0">
                <a:solidFill>
                  <a:srgbClr val="39639D"/>
                </a:solidFill>
              </a:rPr>
              <a:t>array, </a:t>
            </a:r>
            <a:r>
              <a:rPr lang="en-US" sz="1800" i="1" dirty="0" smtClean="0">
                <a:solidFill>
                  <a:srgbClr val="39639D"/>
                </a:solidFill>
              </a:rPr>
              <a:t>k</a:t>
            </a:r>
            <a:r>
              <a:rPr lang="en-US" sz="1800" dirty="0" smtClean="0">
                <a:solidFill>
                  <a:srgbClr val="39639D"/>
                </a:solidFill>
              </a:rPr>
              <a:t>) </a:t>
            </a:r>
            <a:r>
              <a:rPr lang="en-US" sz="1800" dirty="0"/>
              <a:t>computes the </a:t>
            </a:r>
            <a:r>
              <a:rPr lang="en-US" sz="1800" dirty="0" err="1" smtClean="0"/>
              <a:t>k</a:t>
            </a:r>
            <a:r>
              <a:rPr lang="en-US" sz="1800" baseline="30000" dirty="0" err="1" smtClean="0"/>
              <a:t>th</a:t>
            </a:r>
            <a:r>
              <a:rPr lang="en-US" sz="1800" dirty="0" smtClean="0"/>
              <a:t> </a:t>
            </a:r>
            <a:r>
              <a:rPr lang="en-US" sz="1800" dirty="0"/>
              <a:t>percentile of data in the range specified in </a:t>
            </a:r>
            <a:r>
              <a:rPr lang="en-US" sz="1800" dirty="0" smtClean="0"/>
              <a:t>the array </a:t>
            </a:r>
            <a:r>
              <a:rPr lang="en-US" sz="1800" dirty="0"/>
              <a:t>field, where </a:t>
            </a:r>
            <a:r>
              <a:rPr lang="en-US" sz="1800" dirty="0" smtClean="0"/>
              <a:t>k </a:t>
            </a:r>
            <a:r>
              <a:rPr lang="en-US" sz="1800" dirty="0"/>
              <a:t>is in the range 0 to 1, </a:t>
            </a:r>
            <a:r>
              <a:rPr lang="en-US" sz="1800" dirty="0" smtClean="0"/>
              <a:t>inclusive (i.e., including 0 and 1).</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Percentiles</a:t>
            </a:r>
            <a:endParaRPr lang="en-US" sz="3200" dirty="0">
              <a:ea typeface="+mj-ea"/>
              <a:cs typeface="+mj-cs"/>
            </a:endParaRPr>
          </a:p>
        </p:txBody>
      </p:sp>
      <p:pic>
        <p:nvPicPr>
          <p:cNvPr id="3" name="Picture 2" descr="Untitl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7704" y="3068960"/>
            <a:ext cx="5334000" cy="932688"/>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1"/>
          <p:cNvSpPr>
            <a:spLocks noGrp="1"/>
          </p:cNvSpPr>
          <p:nvPr>
            <p:ph idx="1"/>
          </p:nvPr>
        </p:nvSpPr>
        <p:spPr/>
        <p:txBody>
          <a:bodyPr/>
          <a:lstStyle/>
          <a:p>
            <a:pPr marL="400050" indent="-290513" eaLnBrk="1" hangingPunct="1"/>
            <a:r>
              <a:rPr lang="en-US" dirty="0" smtClean="0"/>
              <a:t>Compute the 90</a:t>
            </a:r>
            <a:r>
              <a:rPr lang="en-US" baseline="30000" dirty="0" smtClean="0"/>
              <a:t>th</a:t>
            </a:r>
            <a:r>
              <a:rPr lang="en-US" dirty="0" smtClean="0"/>
              <a:t> percentile for </a:t>
            </a:r>
            <a:r>
              <a:rPr lang="en-US" i="1" dirty="0" smtClean="0"/>
              <a:t>Cost per order </a:t>
            </a:r>
            <a:r>
              <a:rPr lang="en-US" dirty="0" smtClean="0"/>
              <a:t>in the </a:t>
            </a:r>
            <a:r>
              <a:rPr lang="en-US" i="1" dirty="0" smtClean="0"/>
              <a:t>Purchase Orders </a:t>
            </a:r>
            <a:r>
              <a:rPr lang="en-US" dirty="0" smtClean="0"/>
              <a:t>data.</a:t>
            </a:r>
          </a:p>
          <a:p>
            <a:pPr marL="365126" lvl="1" indent="0" eaLnBrk="1" hangingPunct="1"/>
            <a:r>
              <a:rPr lang="en-US" dirty="0" smtClean="0"/>
              <a:t>  Rank of </a:t>
            </a:r>
            <a:r>
              <a:rPr lang="en-US" i="1" dirty="0" err="1" smtClean="0"/>
              <a:t>k</a:t>
            </a:r>
            <a:r>
              <a:rPr lang="en-US" baseline="30000" dirty="0" err="1" smtClean="0"/>
              <a:t>th</a:t>
            </a:r>
            <a:r>
              <a:rPr lang="en-US" dirty="0" smtClean="0"/>
              <a:t> percentile = </a:t>
            </a:r>
            <a:r>
              <a:rPr lang="en-US" i="1" dirty="0" err="1" smtClean="0"/>
              <a:t>nk</a:t>
            </a:r>
            <a:r>
              <a:rPr lang="en-US" dirty="0" smtClean="0"/>
              <a:t>/100 + 0.5</a:t>
            </a:r>
          </a:p>
          <a:p>
            <a:pPr marL="365126" lvl="1" indent="0" eaLnBrk="1" hangingPunct="1"/>
            <a:r>
              <a:rPr lang="en-US" dirty="0" smtClean="0"/>
              <a:t>  </a:t>
            </a:r>
            <a:r>
              <a:rPr lang="en-US" i="1" dirty="0" smtClean="0"/>
              <a:t>n</a:t>
            </a:r>
            <a:r>
              <a:rPr lang="en-US" dirty="0" smtClean="0"/>
              <a:t> = 94; </a:t>
            </a:r>
            <a:r>
              <a:rPr lang="en-US" i="1" dirty="0" smtClean="0"/>
              <a:t>k</a:t>
            </a:r>
            <a:r>
              <a:rPr lang="en-US" dirty="0" smtClean="0"/>
              <a:t> = 90</a:t>
            </a:r>
          </a:p>
          <a:p>
            <a:pPr marL="365126" lvl="1" indent="0" eaLnBrk="1" hangingPunct="1"/>
            <a:r>
              <a:rPr lang="en-US" dirty="0"/>
              <a:t> </a:t>
            </a:r>
            <a:r>
              <a:rPr lang="en-US" dirty="0" smtClean="0"/>
              <a:t> For the 90</a:t>
            </a:r>
            <a:r>
              <a:rPr lang="en-US" baseline="30000" dirty="0" smtClean="0"/>
              <a:t>th</a:t>
            </a:r>
            <a:r>
              <a:rPr lang="en-US" dirty="0" smtClean="0"/>
              <a:t> percentile, the rank is </a:t>
            </a:r>
          </a:p>
          <a:p>
            <a:pPr marL="109538" indent="0" eaLnBrk="1" hangingPunct="1">
              <a:buNone/>
            </a:pPr>
            <a:r>
              <a:rPr lang="en-US" dirty="0"/>
              <a:t>	</a:t>
            </a:r>
            <a:r>
              <a:rPr lang="en-US" dirty="0" smtClean="0"/>
              <a:t> </a:t>
            </a:r>
            <a:r>
              <a:rPr lang="en-US" sz="2300" dirty="0" smtClean="0"/>
              <a:t>= 94(90)/100+0.5 = 85.1 (round to 85)</a:t>
            </a:r>
          </a:p>
          <a:p>
            <a:pPr marL="365126" lvl="1" indent="0" eaLnBrk="1" hangingPunct="1"/>
            <a:r>
              <a:rPr lang="en-US" dirty="0" smtClean="0"/>
              <a:t>  Value of the 85</a:t>
            </a:r>
            <a:r>
              <a:rPr lang="en-US" baseline="30000" dirty="0" smtClean="0"/>
              <a:t>th</a:t>
            </a:r>
            <a:r>
              <a:rPr lang="en-US" dirty="0" smtClean="0"/>
              <a:t> observation = $74,375</a:t>
            </a:r>
          </a:p>
          <a:p>
            <a:r>
              <a:rPr lang="en-US" sz="2400" dirty="0" smtClean="0"/>
              <a:t>Using the Excel function PERCENTILE.INC</a:t>
            </a:r>
            <a:r>
              <a:rPr lang="en-US" sz="2400" dirty="0"/>
              <a:t>(G4:G97,0.9</a:t>
            </a:r>
            <a:r>
              <a:rPr lang="en-US" sz="2400" dirty="0" smtClean="0"/>
              <a:t>), the </a:t>
            </a:r>
            <a:r>
              <a:rPr lang="en-US" sz="2400" dirty="0"/>
              <a:t>90th percentile </a:t>
            </a:r>
            <a:r>
              <a:rPr lang="en-US" sz="2400" dirty="0" smtClean="0"/>
              <a:t>is $</a:t>
            </a:r>
            <a:r>
              <a:rPr lang="en-US" sz="2400" dirty="0"/>
              <a:t>73,737.50, which is different from using formula (3.3).</a:t>
            </a:r>
            <a:endParaRPr lang="en-US" sz="2400" u="sng"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Examples 3.22 and 3.23: Computing Percentiles</a:t>
            </a:r>
            <a:endParaRPr lang="en-US" sz="3200" dirty="0">
              <a:ea typeface="+mj-ea"/>
              <a:cs typeface="+mj-cs"/>
            </a:endParaRPr>
          </a:p>
        </p:txBody>
      </p:sp>
    </p:spTree>
    <p:extLst>
      <p:ext uri="{BB962C8B-B14F-4D97-AF65-F5344CB8AC3E}">
        <p14:creationId xmlns:p14="http://schemas.microsoft.com/office/powerpoint/2010/main" xmlns="" val="41307931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1"/>
          <p:cNvSpPr>
            <a:spLocks noGrp="1"/>
          </p:cNvSpPr>
          <p:nvPr>
            <p:ph idx="1"/>
          </p:nvPr>
        </p:nvSpPr>
        <p:spPr>
          <a:xfrm>
            <a:off x="457200" y="1481138"/>
            <a:ext cx="3754760" cy="3388022"/>
          </a:xfrm>
        </p:spPr>
        <p:txBody>
          <a:bodyPr/>
          <a:lstStyle/>
          <a:p>
            <a:pPr marL="109538" indent="0" eaLnBrk="1" hangingPunct="1">
              <a:lnSpc>
                <a:spcPct val="90000"/>
              </a:lnSpc>
              <a:buFont typeface="Wingdings 3" pitchFamily="-72" charset="2"/>
              <a:buNone/>
            </a:pPr>
            <a:r>
              <a:rPr lang="en-US" sz="2400" i="1" dirty="0" smtClean="0"/>
              <a:t>Data &gt;</a:t>
            </a:r>
          </a:p>
          <a:p>
            <a:pPr marL="109538" indent="0" eaLnBrk="1" hangingPunct="1">
              <a:lnSpc>
                <a:spcPct val="90000"/>
              </a:lnSpc>
              <a:buFont typeface="Wingdings 3" pitchFamily="-72" charset="2"/>
              <a:buNone/>
            </a:pPr>
            <a:r>
              <a:rPr lang="en-US" sz="2400" i="1" dirty="0" smtClean="0"/>
              <a:t>Data Analysis &gt;</a:t>
            </a:r>
          </a:p>
          <a:p>
            <a:pPr marL="109538" indent="0" eaLnBrk="1" hangingPunct="1">
              <a:lnSpc>
                <a:spcPct val="90000"/>
              </a:lnSpc>
              <a:buFont typeface="Wingdings 3" pitchFamily="-72" charset="2"/>
              <a:buNone/>
            </a:pPr>
            <a:r>
              <a:rPr lang="en-US" sz="2400" i="1" dirty="0" smtClean="0"/>
              <a:t>Rank and Percentile</a:t>
            </a:r>
          </a:p>
          <a:p>
            <a:pPr marL="109538" indent="0" eaLnBrk="1" hangingPunct="1">
              <a:lnSpc>
                <a:spcPct val="90000"/>
              </a:lnSpc>
              <a:buFont typeface="Wingdings 3" pitchFamily="-72" charset="2"/>
              <a:buNone/>
            </a:pPr>
            <a:endParaRPr lang="en-US" sz="2400" i="1" dirty="0" smtClean="0"/>
          </a:p>
          <a:p>
            <a:pPr marL="109538" indent="0" eaLnBrk="1" hangingPunct="1">
              <a:lnSpc>
                <a:spcPct val="90000"/>
              </a:lnSpc>
              <a:buFont typeface="Wingdings 3" pitchFamily="-72" charset="2"/>
              <a:buNone/>
            </a:pPr>
            <a:r>
              <a:rPr lang="en-US" sz="2400" dirty="0" smtClean="0"/>
              <a:t>90.3</a:t>
            </a:r>
            <a:r>
              <a:rPr lang="en-US" sz="2400" baseline="30000" dirty="0" smtClean="0"/>
              <a:t>rd</a:t>
            </a:r>
            <a:r>
              <a:rPr lang="en-US" sz="2400" dirty="0" smtClean="0"/>
              <a:t> percentile</a:t>
            </a:r>
          </a:p>
          <a:p>
            <a:pPr marL="109538" indent="0" eaLnBrk="1" hangingPunct="1">
              <a:lnSpc>
                <a:spcPct val="90000"/>
              </a:lnSpc>
              <a:buFont typeface="Wingdings 3" pitchFamily="-72" charset="2"/>
              <a:buNone/>
            </a:pPr>
            <a:r>
              <a:rPr lang="en-US" sz="2400" dirty="0" smtClean="0"/>
              <a:t>   = $74,375 </a:t>
            </a:r>
          </a:p>
          <a:p>
            <a:pPr marL="109538" indent="0" eaLnBrk="1" hangingPunct="1">
              <a:lnSpc>
                <a:spcPct val="90000"/>
              </a:lnSpc>
              <a:buFont typeface="Wingdings 3" pitchFamily="-72" charset="2"/>
              <a:buNone/>
            </a:pPr>
            <a:r>
              <a:rPr lang="en-US" sz="2400" dirty="0" smtClean="0"/>
              <a:t>(same result as </a:t>
            </a:r>
          </a:p>
          <a:p>
            <a:pPr marL="109538" indent="0" eaLnBrk="1" hangingPunct="1">
              <a:lnSpc>
                <a:spcPct val="90000"/>
              </a:lnSpc>
              <a:buFont typeface="Wingdings 3" pitchFamily="-72" charset="2"/>
              <a:buNone/>
            </a:pPr>
            <a:r>
              <a:rPr lang="en-US" sz="2400" dirty="0" smtClean="0"/>
              <a:t>manually computing</a:t>
            </a:r>
          </a:p>
          <a:p>
            <a:pPr marL="109538" indent="0" eaLnBrk="1" hangingPunct="1">
              <a:lnSpc>
                <a:spcPct val="90000"/>
              </a:lnSpc>
              <a:buFont typeface="Wingdings 3" pitchFamily="-72" charset="2"/>
              <a:buNone/>
            </a:pPr>
            <a:r>
              <a:rPr lang="en-US" sz="2400" dirty="0" smtClean="0"/>
              <a:t>the 90</a:t>
            </a:r>
            <a:r>
              <a:rPr lang="en-US" sz="2400" baseline="30000" dirty="0" smtClean="0"/>
              <a:t>th</a:t>
            </a:r>
            <a:r>
              <a:rPr lang="en-US" sz="2400" dirty="0" smtClean="0"/>
              <a:t> percentile)</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3.24 Excel </a:t>
            </a:r>
            <a:r>
              <a:rPr lang="en-US" sz="3200" i="1" dirty="0" smtClean="0">
                <a:ea typeface="+mj-ea"/>
                <a:cs typeface="+mj-cs"/>
              </a:rPr>
              <a:t>Rank and Percentile </a:t>
            </a:r>
            <a:r>
              <a:rPr lang="en-US" sz="3200" dirty="0" smtClean="0">
                <a:ea typeface="+mj-ea"/>
                <a:cs typeface="+mj-cs"/>
              </a:rPr>
              <a:t>Tool</a:t>
            </a:r>
            <a:endParaRPr lang="en-US" sz="3200" dirty="0">
              <a:ea typeface="+mj-ea"/>
              <a:cs typeface="+mj-cs"/>
            </a:endParaRPr>
          </a:p>
        </p:txBody>
      </p:sp>
      <p:sp>
        <p:nvSpPr>
          <p:cNvPr id="3" name="Rectangle 2"/>
          <p:cNvSpPr/>
          <p:nvPr/>
        </p:nvSpPr>
        <p:spPr>
          <a:xfrm>
            <a:off x="1331640" y="5229200"/>
            <a:ext cx="7128792" cy="707886"/>
          </a:xfrm>
          <a:prstGeom prst="rect">
            <a:avLst/>
          </a:prstGeom>
        </p:spPr>
        <p:txBody>
          <a:bodyPr wrap="square">
            <a:spAutoFit/>
          </a:bodyPr>
          <a:lstStyle/>
          <a:p>
            <a:r>
              <a:rPr lang="en-US" sz="2000" dirty="0" smtClean="0"/>
              <a:t>The Excel </a:t>
            </a:r>
            <a:r>
              <a:rPr lang="en-US" sz="2000" dirty="0"/>
              <a:t>value of the </a:t>
            </a:r>
            <a:r>
              <a:rPr lang="en-US" sz="2000" dirty="0" smtClean="0"/>
              <a:t>90</a:t>
            </a:r>
            <a:r>
              <a:rPr lang="en-US" sz="2000" baseline="30000" dirty="0" smtClean="0"/>
              <a:t>th</a:t>
            </a:r>
            <a:r>
              <a:rPr lang="en-US" sz="2000" dirty="0" smtClean="0"/>
              <a:t> percentile that was computed </a:t>
            </a:r>
            <a:r>
              <a:rPr lang="en-US" sz="2000" dirty="0"/>
              <a:t>in Example </a:t>
            </a:r>
            <a:r>
              <a:rPr lang="en-US" sz="2000" dirty="0" smtClean="0"/>
              <a:t>3.23 </a:t>
            </a:r>
            <a:r>
              <a:rPr lang="en-US" sz="2000" dirty="0"/>
              <a:t>as $74,375 is the </a:t>
            </a:r>
            <a:r>
              <a:rPr lang="en-US" sz="2000" dirty="0" smtClean="0"/>
              <a:t>90.3</a:t>
            </a:r>
            <a:r>
              <a:rPr lang="en-US" sz="2000" baseline="30000" dirty="0" smtClean="0"/>
              <a:t>rd</a:t>
            </a:r>
            <a:r>
              <a:rPr lang="en-US" sz="2000" dirty="0" smtClean="0"/>
              <a:t> percentile</a:t>
            </a:r>
            <a:r>
              <a:rPr lang="en-US" sz="2000" dirty="0"/>
              <a:t> </a:t>
            </a:r>
            <a:r>
              <a:rPr lang="en-US" sz="2000" dirty="0" smtClean="0"/>
              <a:t>value</a:t>
            </a:r>
            <a:r>
              <a:rPr lang="en-US" sz="2000" dirty="0"/>
              <a:t>.</a:t>
            </a:r>
          </a:p>
        </p:txBody>
      </p:sp>
      <p:pic>
        <p:nvPicPr>
          <p:cNvPr id="4" name="Picture 3" descr="BA2-Figure-3.45-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67944" y="1196752"/>
            <a:ext cx="4464496" cy="394504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Quartiles</a:t>
            </a:r>
            <a:r>
              <a:rPr lang="en-US" sz="2400" dirty="0" smtClean="0"/>
              <a:t> </a:t>
            </a:r>
            <a:r>
              <a:rPr lang="en-US" sz="2400" dirty="0"/>
              <a:t>break the data into four parts. </a:t>
            </a:r>
            <a:endParaRPr lang="en-US" sz="2400" dirty="0" smtClean="0"/>
          </a:p>
          <a:p>
            <a:pPr lvl="1"/>
            <a:r>
              <a:rPr lang="en-US" sz="2000" dirty="0" smtClean="0"/>
              <a:t>The </a:t>
            </a:r>
            <a:r>
              <a:rPr lang="en-US" sz="2000" dirty="0"/>
              <a:t>25th percentile is called the first quartile</a:t>
            </a:r>
            <a:r>
              <a:rPr lang="en-US" sz="2000" dirty="0" smtClean="0"/>
              <a:t>,Q1</a:t>
            </a:r>
            <a:r>
              <a:rPr lang="en-US" sz="2000" dirty="0"/>
              <a:t>; </a:t>
            </a:r>
            <a:endParaRPr lang="en-US" sz="2000" dirty="0" smtClean="0"/>
          </a:p>
          <a:p>
            <a:pPr lvl="1"/>
            <a:r>
              <a:rPr lang="en-US" sz="2000" dirty="0" smtClean="0"/>
              <a:t>the </a:t>
            </a:r>
            <a:r>
              <a:rPr lang="en-US" sz="2000" dirty="0"/>
              <a:t>50th percentile is called the second </a:t>
            </a:r>
            <a:r>
              <a:rPr lang="en-US" sz="2000" dirty="0" smtClean="0"/>
              <a:t>quartile</a:t>
            </a:r>
            <a:r>
              <a:rPr lang="en-US" sz="2000" dirty="0"/>
              <a:t>, Q2; </a:t>
            </a:r>
            <a:endParaRPr lang="en-US" sz="2000" dirty="0" smtClean="0"/>
          </a:p>
          <a:p>
            <a:pPr lvl="1"/>
            <a:r>
              <a:rPr lang="en-US" sz="2000" dirty="0" smtClean="0"/>
              <a:t>the </a:t>
            </a:r>
            <a:r>
              <a:rPr lang="en-US" sz="2000" dirty="0"/>
              <a:t>75th percentile is called </a:t>
            </a:r>
            <a:r>
              <a:rPr lang="en-US" sz="2000" dirty="0" smtClean="0"/>
              <a:t>the third </a:t>
            </a:r>
            <a:r>
              <a:rPr lang="en-US" sz="2000" dirty="0"/>
              <a:t>quartile, Q3; and </a:t>
            </a:r>
            <a:endParaRPr lang="en-US" sz="2000" dirty="0" smtClean="0"/>
          </a:p>
          <a:p>
            <a:pPr lvl="1"/>
            <a:r>
              <a:rPr lang="en-US" sz="2000" dirty="0" smtClean="0"/>
              <a:t>the </a:t>
            </a:r>
            <a:r>
              <a:rPr lang="en-US" sz="2000" dirty="0"/>
              <a:t>100th percentile is the fourth quartile, Q4. </a:t>
            </a:r>
            <a:endParaRPr lang="en-US" sz="2000" dirty="0" smtClean="0"/>
          </a:p>
          <a:p>
            <a:r>
              <a:rPr lang="en-US" sz="2400" dirty="0" smtClean="0"/>
              <a:t>One</a:t>
            </a:r>
            <a:r>
              <a:rPr lang="en-US" sz="2400" dirty="0"/>
              <a:t>-fourth of the </a:t>
            </a:r>
            <a:r>
              <a:rPr lang="en-US" sz="2400" dirty="0" smtClean="0"/>
              <a:t>data fall </a:t>
            </a:r>
            <a:r>
              <a:rPr lang="en-US" sz="2400" dirty="0"/>
              <a:t>below the first quartile, one-half are below the second quartile, and three-fourths </a:t>
            </a:r>
            <a:r>
              <a:rPr lang="en-US" sz="2400" dirty="0" smtClean="0"/>
              <a:t>are below </a:t>
            </a:r>
            <a:r>
              <a:rPr lang="en-US" sz="2400" dirty="0"/>
              <a:t>the third quartile. </a:t>
            </a:r>
          </a:p>
          <a:p>
            <a:r>
              <a:rPr lang="en-US" sz="2400" dirty="0" smtClean="0"/>
              <a:t>Excel function </a:t>
            </a:r>
            <a:r>
              <a:rPr lang="en-US" sz="2400" dirty="0" smtClean="0">
                <a:solidFill>
                  <a:schemeClr val="accent4"/>
                </a:solidFill>
              </a:rPr>
              <a:t>QUARTILE. INC</a:t>
            </a:r>
            <a:r>
              <a:rPr lang="en-US" sz="2400" dirty="0">
                <a:solidFill>
                  <a:schemeClr val="accent4"/>
                </a:solidFill>
              </a:rPr>
              <a:t>(</a:t>
            </a:r>
            <a:r>
              <a:rPr lang="en-US" sz="2400" i="1" dirty="0">
                <a:solidFill>
                  <a:schemeClr val="accent4"/>
                </a:solidFill>
              </a:rPr>
              <a:t>array, quart</a:t>
            </a:r>
            <a:r>
              <a:rPr lang="en-US" sz="2400" dirty="0">
                <a:solidFill>
                  <a:schemeClr val="accent4"/>
                </a:solidFill>
              </a:rPr>
              <a:t>)</a:t>
            </a:r>
            <a:r>
              <a:rPr lang="en-US" sz="2400" dirty="0"/>
              <a:t>, where </a:t>
            </a:r>
            <a:r>
              <a:rPr lang="en-US" sz="2400" i="1" dirty="0"/>
              <a:t>array</a:t>
            </a:r>
            <a:r>
              <a:rPr lang="en-US" sz="2400" dirty="0"/>
              <a:t> specifies the range of the data and </a:t>
            </a:r>
            <a:r>
              <a:rPr lang="en-US" sz="2400" i="1" dirty="0"/>
              <a:t>quart</a:t>
            </a:r>
            <a:r>
              <a:rPr lang="en-US" sz="2400" dirty="0"/>
              <a:t> is a </a:t>
            </a:r>
            <a:r>
              <a:rPr lang="en-US" sz="2400" dirty="0" smtClean="0"/>
              <a:t>whole number </a:t>
            </a:r>
            <a:r>
              <a:rPr lang="en-US" sz="2400" dirty="0"/>
              <a:t>between 1 and 4, designating the desired quartile.</a:t>
            </a:r>
          </a:p>
        </p:txBody>
      </p:sp>
      <p:sp>
        <p:nvSpPr>
          <p:cNvPr id="3" name="Title 2"/>
          <p:cNvSpPr>
            <a:spLocks noGrp="1"/>
          </p:cNvSpPr>
          <p:nvPr>
            <p:ph type="title"/>
          </p:nvPr>
        </p:nvSpPr>
        <p:spPr/>
        <p:txBody>
          <a:bodyPr/>
          <a:lstStyle/>
          <a:p>
            <a:r>
              <a:rPr lang="en-US" dirty="0" smtClean="0"/>
              <a:t>Quartiles</a:t>
            </a:r>
            <a:endParaRPr lang="en-US" dirty="0"/>
          </a:p>
        </p:txBody>
      </p:sp>
    </p:spTree>
    <p:extLst>
      <p:ext uri="{BB962C8B-B14F-4D97-AF65-F5344CB8AC3E}">
        <p14:creationId xmlns:p14="http://schemas.microsoft.com/office/powerpoint/2010/main" xmlns="" val="4001406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4488" indent="-234950" eaLnBrk="1" fontAlgn="auto" hangingPunct="1">
              <a:spcAft>
                <a:spcPts val="0"/>
              </a:spcAft>
              <a:defRPr/>
            </a:pPr>
            <a:r>
              <a:rPr lang="en-US" dirty="0" smtClean="0">
                <a:ea typeface="+mn-ea"/>
                <a:cs typeface="+mn-cs"/>
              </a:rPr>
              <a:t>Compute </a:t>
            </a:r>
            <a:r>
              <a:rPr lang="en-US" dirty="0">
                <a:ea typeface="+mn-ea"/>
                <a:cs typeface="+mn-cs"/>
              </a:rPr>
              <a:t>the </a:t>
            </a:r>
            <a:r>
              <a:rPr lang="en-US" dirty="0" smtClean="0">
                <a:ea typeface="+mn-ea"/>
                <a:cs typeface="+mn-cs"/>
              </a:rPr>
              <a:t>Quartiles of the </a:t>
            </a:r>
            <a:r>
              <a:rPr lang="en-US" i="1" dirty="0">
                <a:ea typeface="+mn-ea"/>
                <a:cs typeface="+mn-cs"/>
              </a:rPr>
              <a:t>Cost per </a:t>
            </a:r>
            <a:r>
              <a:rPr lang="en-US" i="1" dirty="0" smtClean="0">
                <a:ea typeface="+mn-ea"/>
                <a:cs typeface="+mn-cs"/>
              </a:rPr>
              <a:t>Order </a:t>
            </a:r>
            <a:r>
              <a:rPr lang="en-US" dirty="0" smtClean="0">
                <a:ea typeface="+mn-ea"/>
                <a:cs typeface="+mn-cs"/>
              </a:rPr>
              <a:t>data</a:t>
            </a:r>
            <a:endParaRPr lang="en-US" dirty="0">
              <a:ea typeface="+mn-ea"/>
              <a:cs typeface="+mn-cs"/>
            </a:endParaRPr>
          </a:p>
          <a:p>
            <a:pPr marL="621348" lvl="1" indent="-256032" eaLnBrk="1" fontAlgn="auto" hangingPunct="1">
              <a:spcBef>
                <a:spcPts val="1200"/>
              </a:spcBef>
              <a:spcAft>
                <a:spcPts val="0"/>
              </a:spcAft>
              <a:buFont typeface="Wingdings 3"/>
              <a:buChar char=""/>
              <a:defRPr/>
            </a:pPr>
            <a:r>
              <a:rPr lang="en-US" sz="2200" dirty="0" smtClean="0">
                <a:ea typeface="+mn-ea"/>
              </a:rPr>
              <a:t>First quartile: =QUARTILE.INC</a:t>
            </a:r>
            <a:r>
              <a:rPr lang="en-US" sz="2200" i="1" dirty="0" smtClean="0">
                <a:ea typeface="+mn-ea"/>
              </a:rPr>
              <a:t>(</a:t>
            </a:r>
            <a:r>
              <a:rPr lang="en-US" sz="2200" dirty="0" smtClean="0">
                <a:ea typeface="+mn-ea"/>
              </a:rPr>
              <a:t>G4:G97,1</a:t>
            </a:r>
            <a:r>
              <a:rPr lang="en-US" sz="2200" i="1" dirty="0" smtClean="0">
                <a:ea typeface="+mn-ea"/>
              </a:rPr>
              <a:t>) = </a:t>
            </a:r>
            <a:r>
              <a:rPr lang="en-US" sz="2200" dirty="0" smtClean="0">
                <a:ea typeface="+mn-ea"/>
              </a:rPr>
              <a:t>$6,757.81</a:t>
            </a:r>
          </a:p>
          <a:p>
            <a:pPr marL="621348" lvl="1" indent="-256032" eaLnBrk="1" fontAlgn="auto" hangingPunct="1">
              <a:spcBef>
                <a:spcPts val="0"/>
              </a:spcBef>
              <a:spcAft>
                <a:spcPts val="400"/>
              </a:spcAft>
              <a:buFont typeface="Wingdings 3"/>
              <a:buChar char=""/>
              <a:defRPr/>
            </a:pPr>
            <a:r>
              <a:rPr lang="en-US" sz="2200" dirty="0" smtClean="0"/>
              <a:t>Second quartile</a:t>
            </a:r>
            <a:r>
              <a:rPr lang="en-US" sz="2200" dirty="0"/>
              <a:t>: </a:t>
            </a:r>
            <a:r>
              <a:rPr lang="en-US" sz="2200" dirty="0" smtClean="0">
                <a:ea typeface="+mn-ea"/>
              </a:rPr>
              <a:t>=</a:t>
            </a:r>
            <a:r>
              <a:rPr lang="en-US" sz="2200" dirty="0">
                <a:ea typeface="+mn-ea"/>
              </a:rPr>
              <a:t>QUARTILE.INC</a:t>
            </a:r>
            <a:r>
              <a:rPr lang="en-US" sz="2200" i="1" dirty="0">
                <a:ea typeface="+mn-ea"/>
              </a:rPr>
              <a:t>(</a:t>
            </a:r>
            <a:r>
              <a:rPr lang="en-US" sz="2200" dirty="0">
                <a:ea typeface="+mn-ea"/>
              </a:rPr>
              <a:t>G4:</a:t>
            </a:r>
            <a:r>
              <a:rPr lang="en-US" sz="2200" dirty="0" smtClean="0">
                <a:ea typeface="+mn-ea"/>
              </a:rPr>
              <a:t>G97,2</a:t>
            </a:r>
            <a:r>
              <a:rPr lang="en-US" sz="2200" i="1" dirty="0" smtClean="0">
                <a:ea typeface="+mn-ea"/>
              </a:rPr>
              <a:t>) </a:t>
            </a:r>
            <a:r>
              <a:rPr lang="en-US" sz="2200" i="1" dirty="0">
                <a:ea typeface="+mn-ea"/>
              </a:rPr>
              <a:t>= </a:t>
            </a:r>
            <a:r>
              <a:rPr lang="en-US" sz="2200" dirty="0" smtClean="0">
                <a:ea typeface="+mn-ea"/>
              </a:rPr>
              <a:t>$15,656.25</a:t>
            </a:r>
            <a:endParaRPr lang="en-US" sz="2200" dirty="0">
              <a:ea typeface="+mn-ea"/>
            </a:endParaRPr>
          </a:p>
          <a:p>
            <a:pPr marL="621348" lvl="1" indent="-256032" eaLnBrk="1" fontAlgn="auto" hangingPunct="1">
              <a:spcBef>
                <a:spcPts val="0"/>
              </a:spcBef>
              <a:spcAft>
                <a:spcPts val="400"/>
              </a:spcAft>
              <a:buFont typeface="Wingdings 3"/>
              <a:buChar char=""/>
              <a:defRPr/>
            </a:pPr>
            <a:r>
              <a:rPr lang="en-US" sz="2200" dirty="0" smtClean="0"/>
              <a:t>Third quartile</a:t>
            </a:r>
            <a:r>
              <a:rPr lang="en-US" sz="2200" dirty="0"/>
              <a:t>: </a:t>
            </a:r>
            <a:r>
              <a:rPr lang="en-US" sz="2200" dirty="0" smtClean="0">
                <a:ea typeface="+mn-ea"/>
              </a:rPr>
              <a:t>=</a:t>
            </a:r>
            <a:r>
              <a:rPr lang="en-US" sz="2200" dirty="0">
                <a:ea typeface="+mn-ea"/>
              </a:rPr>
              <a:t>QUARTILE.INC</a:t>
            </a:r>
            <a:r>
              <a:rPr lang="en-US" sz="2200" i="1" dirty="0">
                <a:ea typeface="+mn-ea"/>
              </a:rPr>
              <a:t>(</a:t>
            </a:r>
            <a:r>
              <a:rPr lang="en-US" sz="2200" dirty="0">
                <a:ea typeface="+mn-ea"/>
              </a:rPr>
              <a:t>G4:</a:t>
            </a:r>
            <a:r>
              <a:rPr lang="en-US" sz="2200" dirty="0" smtClean="0">
                <a:ea typeface="+mn-ea"/>
              </a:rPr>
              <a:t>G97,3</a:t>
            </a:r>
            <a:r>
              <a:rPr lang="en-US" sz="2200" i="1" dirty="0" smtClean="0">
                <a:ea typeface="+mn-ea"/>
              </a:rPr>
              <a:t>) </a:t>
            </a:r>
            <a:r>
              <a:rPr lang="en-US" sz="2200" i="1" dirty="0">
                <a:ea typeface="+mn-ea"/>
              </a:rPr>
              <a:t>= </a:t>
            </a:r>
            <a:r>
              <a:rPr lang="en-US" sz="2200" dirty="0" smtClean="0">
                <a:ea typeface="+mn-ea"/>
              </a:rPr>
              <a:t>$27,593.75</a:t>
            </a:r>
            <a:endParaRPr lang="en-US" sz="2200" dirty="0">
              <a:ea typeface="+mn-ea"/>
            </a:endParaRPr>
          </a:p>
          <a:p>
            <a:pPr marL="621348" lvl="1" indent="-256032" eaLnBrk="1" fontAlgn="auto" hangingPunct="1">
              <a:spcBef>
                <a:spcPts val="0"/>
              </a:spcBef>
              <a:spcAft>
                <a:spcPts val="400"/>
              </a:spcAft>
              <a:buFont typeface="Wingdings 3"/>
              <a:buChar char=""/>
              <a:defRPr/>
            </a:pPr>
            <a:r>
              <a:rPr lang="en-US" sz="2200" dirty="0" smtClean="0"/>
              <a:t>Fourth quartile</a:t>
            </a:r>
            <a:r>
              <a:rPr lang="en-US" sz="2200" dirty="0"/>
              <a:t>: </a:t>
            </a:r>
            <a:r>
              <a:rPr lang="en-US" sz="2200" dirty="0" smtClean="0">
                <a:ea typeface="+mn-ea"/>
              </a:rPr>
              <a:t>=</a:t>
            </a:r>
            <a:r>
              <a:rPr lang="en-US" sz="2200" dirty="0">
                <a:ea typeface="+mn-ea"/>
              </a:rPr>
              <a:t>QUARTILE.INC</a:t>
            </a:r>
            <a:r>
              <a:rPr lang="en-US" sz="2200" i="1" dirty="0">
                <a:ea typeface="+mn-ea"/>
              </a:rPr>
              <a:t>(</a:t>
            </a:r>
            <a:r>
              <a:rPr lang="en-US" sz="2200" dirty="0">
                <a:ea typeface="+mn-ea"/>
              </a:rPr>
              <a:t>G4:</a:t>
            </a:r>
            <a:r>
              <a:rPr lang="en-US" sz="2200" dirty="0" smtClean="0">
                <a:ea typeface="+mn-ea"/>
              </a:rPr>
              <a:t>G97,4</a:t>
            </a:r>
            <a:r>
              <a:rPr lang="en-US" sz="2200" i="1" dirty="0" smtClean="0">
                <a:ea typeface="+mn-ea"/>
              </a:rPr>
              <a:t>) </a:t>
            </a:r>
            <a:r>
              <a:rPr lang="en-US" sz="2200" i="1" dirty="0">
                <a:ea typeface="+mn-ea"/>
              </a:rPr>
              <a:t>= </a:t>
            </a:r>
            <a:r>
              <a:rPr lang="en-US" sz="2200" dirty="0" smtClean="0">
                <a:ea typeface="+mn-ea"/>
              </a:rPr>
              <a:t>$127,500.00</a:t>
            </a:r>
            <a:endParaRPr lang="en-US" sz="2200" dirty="0">
              <a:ea typeface="+mn-ea"/>
            </a:endParaRPr>
          </a:p>
          <a:p>
            <a:pPr marL="365760" indent="-256032" eaLnBrk="1" fontAlgn="auto" hangingPunct="1">
              <a:spcBef>
                <a:spcPts val="1200"/>
              </a:spcBef>
              <a:spcAft>
                <a:spcPts val="0"/>
              </a:spcAft>
              <a:buFont typeface="Wingdings 3"/>
              <a:buChar char=""/>
              <a:defRPr/>
            </a:pP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3.25 Computing Quartiles in Excel</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088" y="1241425"/>
            <a:ext cx="8393112" cy="4525963"/>
          </a:xfrm>
        </p:spPr>
        <p:txBody>
          <a:bodyPr>
            <a:normAutofit/>
          </a:bodyPr>
          <a:lstStyle/>
          <a:p>
            <a:pPr marL="365760" indent="-256032" eaLnBrk="1" fontAlgn="auto" hangingPunct="1">
              <a:spcBef>
                <a:spcPts val="0"/>
              </a:spcBef>
              <a:spcAft>
                <a:spcPts val="0"/>
              </a:spcAft>
              <a:buFont typeface="Wingdings 3"/>
              <a:buChar char=""/>
              <a:defRPr/>
            </a:pPr>
            <a:r>
              <a:rPr lang="en-US" dirty="0" smtClean="0">
                <a:ea typeface="+mn-ea"/>
                <a:cs typeface="+mn-cs"/>
              </a:rPr>
              <a:t>Select the </a:t>
            </a:r>
            <a:r>
              <a:rPr lang="en-US" i="1" dirty="0" smtClean="0">
                <a:ea typeface="+mn-ea"/>
                <a:cs typeface="+mn-cs"/>
              </a:rPr>
              <a:t>Insert</a:t>
            </a:r>
            <a:r>
              <a:rPr lang="en-US" dirty="0" smtClean="0">
                <a:ea typeface="+mn-ea"/>
                <a:cs typeface="+mn-cs"/>
              </a:rPr>
              <a:t> tab.</a:t>
            </a:r>
          </a:p>
          <a:p>
            <a:pPr marL="365760" indent="-256032" eaLnBrk="1" fontAlgn="auto" hangingPunct="1">
              <a:spcBef>
                <a:spcPts val="0"/>
              </a:spcBef>
              <a:spcAft>
                <a:spcPts val="0"/>
              </a:spcAft>
              <a:buFont typeface="Wingdings 3"/>
              <a:buChar char=""/>
              <a:defRPr/>
            </a:pPr>
            <a:r>
              <a:rPr lang="en-US" dirty="0" smtClean="0">
                <a:ea typeface="+mn-ea"/>
                <a:cs typeface="+mn-cs"/>
              </a:rPr>
              <a:t>Highlight the data.  </a:t>
            </a:r>
          </a:p>
          <a:p>
            <a:pPr marL="365760" indent="-256032" eaLnBrk="1" fontAlgn="auto" hangingPunct="1">
              <a:spcBef>
                <a:spcPts val="0"/>
              </a:spcBef>
              <a:spcAft>
                <a:spcPts val="0"/>
              </a:spcAft>
              <a:buFont typeface="Wingdings 3"/>
              <a:buChar char=""/>
              <a:defRPr/>
            </a:pPr>
            <a:r>
              <a:rPr lang="en-US" dirty="0" smtClean="0">
                <a:ea typeface="+mn-ea"/>
                <a:cs typeface="+mn-cs"/>
              </a:rPr>
              <a:t>Click on chart type, then subtype.</a:t>
            </a:r>
          </a:p>
          <a:p>
            <a:pPr marL="365760" indent="-256032" eaLnBrk="1" fontAlgn="auto" hangingPunct="1">
              <a:spcBef>
                <a:spcPts val="0"/>
              </a:spcBef>
              <a:spcAft>
                <a:spcPts val="0"/>
              </a:spcAft>
              <a:buFont typeface="Wingdings 3"/>
              <a:buChar char=""/>
              <a:defRPr/>
            </a:pPr>
            <a:endParaRPr lang="en-US" dirty="0" smtClean="0">
              <a:ea typeface="+mn-ea"/>
              <a:cs typeface="+mn-cs"/>
            </a:endParaRPr>
          </a:p>
          <a:p>
            <a:pPr marL="365760" indent="-256032" eaLnBrk="1" fontAlgn="auto" hangingPunct="1">
              <a:spcBef>
                <a:spcPts val="0"/>
              </a:spcBef>
              <a:spcAft>
                <a:spcPts val="0"/>
              </a:spcAft>
              <a:buFont typeface="Wingdings 3"/>
              <a:buChar char=""/>
              <a:defRPr/>
            </a:pPr>
            <a:endParaRPr lang="en-US" dirty="0">
              <a:ea typeface="+mn-ea"/>
              <a:cs typeface="+mn-cs"/>
            </a:endParaRPr>
          </a:p>
          <a:p>
            <a:pPr marL="365760" indent="-256032" eaLnBrk="1" fontAlgn="auto" hangingPunct="1">
              <a:spcBef>
                <a:spcPts val="0"/>
              </a:spcBef>
              <a:spcAft>
                <a:spcPts val="0"/>
              </a:spcAft>
              <a:buFont typeface="Wingdings 3"/>
              <a:buChar char=""/>
              <a:defRPr/>
            </a:pPr>
            <a:endParaRPr lang="en-US" dirty="0" smtClean="0">
              <a:ea typeface="+mn-ea"/>
              <a:cs typeface="+mn-cs"/>
            </a:endParaRPr>
          </a:p>
          <a:p>
            <a:pPr marL="365760" indent="-256032" eaLnBrk="1" fontAlgn="auto" hangingPunct="1">
              <a:spcBef>
                <a:spcPts val="1800"/>
              </a:spcBef>
              <a:spcAft>
                <a:spcPts val="0"/>
              </a:spcAft>
              <a:buFont typeface="Wingdings 3"/>
              <a:buChar char=""/>
              <a:defRPr/>
            </a:pPr>
            <a:r>
              <a:rPr lang="en-US" dirty="0" smtClean="0">
                <a:ea typeface="+mn-ea"/>
                <a:cs typeface="+mn-cs"/>
              </a:rPr>
              <a:t>Use </a:t>
            </a:r>
            <a:r>
              <a:rPr lang="en-US" i="1" dirty="0" smtClean="0">
                <a:ea typeface="+mn-ea"/>
                <a:cs typeface="+mn-cs"/>
              </a:rPr>
              <a:t>Chart Tools</a:t>
            </a:r>
            <a:r>
              <a:rPr lang="en-US" dirty="0" smtClean="0">
                <a:ea typeface="+mn-ea"/>
                <a:cs typeface="+mn-cs"/>
              </a:rPr>
              <a:t> to customize.</a:t>
            </a:r>
          </a:p>
          <a:p>
            <a:pPr marL="109728" indent="0" eaLnBrk="1" fontAlgn="auto" hangingPunct="1">
              <a:spcAft>
                <a:spcPts val="0"/>
              </a:spcAft>
              <a:buFont typeface="Wingdings 3"/>
              <a:buNone/>
              <a:defRPr/>
            </a:pP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Creating Charts in Microsoft Excel</a:t>
            </a:r>
            <a:endParaRPr lang="en-US" sz="3200" dirty="0">
              <a:ea typeface="+mj-ea"/>
              <a:cs typeface="+mj-cs"/>
            </a:endParaRPr>
          </a:p>
        </p:txBody>
      </p:sp>
      <p:pic>
        <p:nvPicPr>
          <p:cNvPr id="3" name="Picture 2" descr="BA2-Figure-3.4-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2636912"/>
            <a:ext cx="8676456" cy="1110954"/>
          </a:xfrm>
          <a:prstGeom prst="rect">
            <a:avLst/>
          </a:prstGeom>
        </p:spPr>
      </p:pic>
      <p:pic>
        <p:nvPicPr>
          <p:cNvPr id="7" name="Picture 6" descr="BA2-Figure-3.5-new-cop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4509120"/>
            <a:ext cx="8676456" cy="1101772"/>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 </a:t>
            </a:r>
            <a:r>
              <a:rPr lang="en-US" sz="2400" b="1" dirty="0"/>
              <a:t>cross-</a:t>
            </a:r>
            <a:r>
              <a:rPr lang="en-US" sz="2400" b="1" dirty="0" smtClean="0"/>
              <a:t>tabulation </a:t>
            </a:r>
            <a:r>
              <a:rPr lang="en-US" sz="2400" dirty="0" smtClean="0"/>
              <a:t>is </a:t>
            </a:r>
            <a:r>
              <a:rPr lang="en-US" sz="2400" dirty="0"/>
              <a:t>a tabular method that displays the number of observations in a data set for </a:t>
            </a:r>
            <a:r>
              <a:rPr lang="en-US" sz="2400" dirty="0" smtClean="0"/>
              <a:t>different subcategories </a:t>
            </a:r>
            <a:r>
              <a:rPr lang="en-US" sz="2400" dirty="0"/>
              <a:t>of two categorical variables. </a:t>
            </a:r>
            <a:endParaRPr lang="en-US" sz="2400" dirty="0" smtClean="0"/>
          </a:p>
          <a:p>
            <a:pPr lvl="1"/>
            <a:r>
              <a:rPr lang="en-US" sz="2000" dirty="0" smtClean="0"/>
              <a:t>A </a:t>
            </a:r>
            <a:r>
              <a:rPr lang="en-US" sz="2000" dirty="0"/>
              <a:t>cross-tabulation table is often called </a:t>
            </a:r>
            <a:r>
              <a:rPr lang="en-US" sz="2000" dirty="0" smtClean="0"/>
              <a:t>a </a:t>
            </a:r>
            <a:r>
              <a:rPr lang="en-US" sz="2000" b="1" dirty="0" smtClean="0"/>
              <a:t>contingency table</a:t>
            </a:r>
            <a:r>
              <a:rPr lang="en-US" sz="2000" dirty="0" smtClean="0"/>
              <a:t>.</a:t>
            </a:r>
          </a:p>
          <a:p>
            <a:r>
              <a:rPr lang="en-US" sz="2400" dirty="0" smtClean="0"/>
              <a:t>The </a:t>
            </a:r>
            <a:r>
              <a:rPr lang="en-US" sz="2400" dirty="0"/>
              <a:t>subcategories of the variables must be mutually exclusive </a:t>
            </a:r>
            <a:r>
              <a:rPr lang="en-US" sz="2400" dirty="0" smtClean="0"/>
              <a:t>and exhaustive, meaning </a:t>
            </a:r>
            <a:r>
              <a:rPr lang="en-US" sz="2400" dirty="0"/>
              <a:t>that each observation can be classified into only one subcategory</a:t>
            </a:r>
            <a:r>
              <a:rPr lang="en-US" sz="2400" dirty="0" smtClean="0"/>
              <a:t>, and</a:t>
            </a:r>
            <a:r>
              <a:rPr lang="en-US" sz="2400" dirty="0"/>
              <a:t>, taken together over all subcategories, they must constitute the complete data set.</a:t>
            </a:r>
          </a:p>
        </p:txBody>
      </p:sp>
      <p:sp>
        <p:nvSpPr>
          <p:cNvPr id="3" name="Title 2"/>
          <p:cNvSpPr>
            <a:spLocks noGrp="1"/>
          </p:cNvSpPr>
          <p:nvPr>
            <p:ph type="title"/>
          </p:nvPr>
        </p:nvSpPr>
        <p:spPr/>
        <p:txBody>
          <a:bodyPr/>
          <a:lstStyle/>
          <a:p>
            <a:r>
              <a:rPr lang="en-US" dirty="0" smtClean="0"/>
              <a:t>Cross-Tabulations</a:t>
            </a:r>
            <a:endParaRPr lang="en-US" dirty="0"/>
          </a:p>
        </p:txBody>
      </p:sp>
    </p:spTree>
    <p:extLst>
      <p:ext uri="{BB962C8B-B14F-4D97-AF65-F5344CB8AC3E}">
        <p14:creationId xmlns:p14="http://schemas.microsoft.com/office/powerpoint/2010/main" xmlns="" val="4053909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sz="2400" i="1" dirty="0" smtClean="0">
                <a:ea typeface="+mn-ea"/>
                <a:cs typeface="+mn-cs"/>
              </a:rPr>
              <a:t>Sales Transactions</a:t>
            </a:r>
            <a:r>
              <a:rPr lang="en-US" sz="2400" dirty="0" smtClean="0">
                <a:ea typeface="+mn-ea"/>
                <a:cs typeface="+mn-cs"/>
              </a:rPr>
              <a:t> database</a:t>
            </a:r>
          </a:p>
          <a:p>
            <a:pPr marL="365760" indent="-256032" eaLnBrk="1" fontAlgn="auto" hangingPunct="1">
              <a:spcAft>
                <a:spcPts val="0"/>
              </a:spcAft>
              <a:buFont typeface="Wingdings 3"/>
              <a:buChar char=""/>
              <a:defRPr/>
            </a:pPr>
            <a:endParaRPr lang="en-US" sz="2400" dirty="0">
              <a:ea typeface="+mn-ea"/>
              <a:cs typeface="+mn-cs"/>
            </a:endParaRPr>
          </a:p>
          <a:p>
            <a:pPr marL="365760" indent="-256032" eaLnBrk="1" fontAlgn="auto" hangingPunct="1">
              <a:spcAft>
                <a:spcPts val="0"/>
              </a:spcAft>
              <a:buFont typeface="Wingdings 3"/>
              <a:buChar char=""/>
              <a:defRPr/>
            </a:pPr>
            <a:endParaRPr lang="en-US" sz="2400" dirty="0" smtClean="0">
              <a:ea typeface="+mn-ea"/>
              <a:cs typeface="+mn-cs"/>
            </a:endParaRPr>
          </a:p>
          <a:p>
            <a:pPr marL="365760" indent="-256032" eaLnBrk="1" fontAlgn="auto" hangingPunct="1">
              <a:spcAft>
                <a:spcPts val="0"/>
              </a:spcAft>
              <a:buFont typeface="Wingdings 3"/>
              <a:buChar char=""/>
              <a:defRPr/>
            </a:pPr>
            <a:endParaRPr lang="en-US" sz="2400" dirty="0">
              <a:ea typeface="+mn-ea"/>
              <a:cs typeface="+mn-cs"/>
            </a:endParaRPr>
          </a:p>
          <a:p>
            <a:pPr marL="365760" indent="-256032" eaLnBrk="1" fontAlgn="auto" hangingPunct="1">
              <a:spcAft>
                <a:spcPts val="0"/>
              </a:spcAft>
              <a:buFont typeface="Wingdings 3"/>
              <a:buChar char=""/>
              <a:defRPr/>
            </a:pPr>
            <a:endParaRPr lang="en-US" sz="2400" dirty="0" smtClean="0">
              <a:ea typeface="+mn-ea"/>
              <a:cs typeface="+mn-cs"/>
            </a:endParaRPr>
          </a:p>
          <a:p>
            <a:pPr marL="365760" indent="-256032" eaLnBrk="1" fontAlgn="auto" hangingPunct="1">
              <a:spcAft>
                <a:spcPts val="0"/>
              </a:spcAft>
              <a:buFont typeface="Wingdings 3"/>
              <a:buChar char=""/>
              <a:defRPr/>
            </a:pPr>
            <a:endParaRPr lang="en-US" sz="2400" dirty="0" smtClean="0">
              <a:ea typeface="+mn-ea"/>
              <a:cs typeface="+mn-cs"/>
            </a:endParaRPr>
          </a:p>
          <a:p>
            <a:pPr marL="365760" indent="-256032" eaLnBrk="1" fontAlgn="auto" hangingPunct="1">
              <a:spcAft>
                <a:spcPts val="0"/>
              </a:spcAft>
              <a:buFont typeface="Wingdings 3"/>
              <a:buChar char=""/>
              <a:defRPr/>
            </a:pPr>
            <a:r>
              <a:rPr lang="en-US" sz="2400" dirty="0" smtClean="0">
                <a:ea typeface="+mn-ea"/>
                <a:cs typeface="+mn-cs"/>
              </a:rPr>
              <a:t>Count the number (and compute the percentage) of books and DVDs ordered by region.</a:t>
            </a:r>
            <a:endParaRPr lang="en-US" sz="2400"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3.26: Constructing a Cross-Tabulation</a:t>
            </a:r>
            <a:endParaRPr lang="en-US" sz="3200" dirty="0">
              <a:ea typeface="+mj-ea"/>
              <a:cs typeface="+mj-cs"/>
            </a:endParaRPr>
          </a:p>
        </p:txBody>
      </p:sp>
      <p:pic>
        <p:nvPicPr>
          <p:cNvPr id="4" name="Picture 3" descr="BA2-Figure-3.46-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7664" y="1916832"/>
            <a:ext cx="5544616" cy="2063691"/>
          </a:xfrm>
          <a:prstGeom prst="rect">
            <a:avLst/>
          </a:prstGeom>
        </p:spPr>
      </p:pic>
      <p:pic>
        <p:nvPicPr>
          <p:cNvPr id="6" name="Picture 5" descr="Untitled.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3568" y="4797152"/>
            <a:ext cx="3547872" cy="1469136"/>
          </a:xfrm>
          <a:prstGeom prst="rect">
            <a:avLst/>
          </a:prstGeom>
        </p:spPr>
      </p:pic>
      <p:pic>
        <p:nvPicPr>
          <p:cNvPr id="7" name="Picture 6" descr="Untitled.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27984" y="4797152"/>
            <a:ext cx="4267200" cy="146304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Cross-Tabulation Visualization: Chart of Regional Sales by Product</a:t>
            </a:r>
            <a:endParaRPr lang="en-US" sz="3200" dirty="0">
              <a:ea typeface="+mj-ea"/>
              <a:cs typeface="+mj-cs"/>
            </a:endParaRPr>
          </a:p>
        </p:txBody>
      </p:sp>
      <p:pic>
        <p:nvPicPr>
          <p:cNvPr id="2" name="Picture 1" descr="BA2-Figure-3.47-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7624" y="1484784"/>
            <a:ext cx="6908800" cy="42291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Excel </a:t>
            </a:r>
            <a:r>
              <a:rPr lang="en-US" dirty="0"/>
              <a:t>provides a powerful tool for distilling a complex data set into meaningful </a:t>
            </a:r>
            <a:r>
              <a:rPr lang="en-US" dirty="0" smtClean="0"/>
              <a:t>information: </a:t>
            </a:r>
            <a:r>
              <a:rPr lang="en-US" b="1" dirty="0" smtClean="0"/>
              <a:t>PivotTables</a:t>
            </a:r>
            <a:r>
              <a:rPr lang="en-US" dirty="0" smtClean="0"/>
              <a:t>. </a:t>
            </a:r>
          </a:p>
          <a:p>
            <a:r>
              <a:rPr lang="en-US" dirty="0" smtClean="0"/>
              <a:t>PivotTables </a:t>
            </a:r>
            <a:r>
              <a:rPr lang="en-US" dirty="0"/>
              <a:t>allows you to create custom </a:t>
            </a:r>
            <a:r>
              <a:rPr lang="en-US" dirty="0" smtClean="0"/>
              <a:t>summaries and </a:t>
            </a:r>
            <a:r>
              <a:rPr lang="en-US" dirty="0"/>
              <a:t>charts of key information in the data. </a:t>
            </a:r>
            <a:endParaRPr lang="en-US" dirty="0" smtClean="0"/>
          </a:p>
          <a:p>
            <a:r>
              <a:rPr lang="en-US" dirty="0" smtClean="0"/>
              <a:t>PivotTables </a:t>
            </a:r>
            <a:r>
              <a:rPr lang="en-US" dirty="0"/>
              <a:t>can be used to quickly </a:t>
            </a:r>
            <a:r>
              <a:rPr lang="en-US" dirty="0" smtClean="0"/>
              <a:t>create cross</a:t>
            </a:r>
            <a:r>
              <a:rPr lang="en-US" dirty="0"/>
              <a:t>-tabulations and to drill down into a large set of data in numerous ways.</a:t>
            </a:r>
          </a:p>
        </p:txBody>
      </p:sp>
      <p:sp>
        <p:nvSpPr>
          <p:cNvPr id="3" name="Title 2"/>
          <p:cNvSpPr>
            <a:spLocks noGrp="1"/>
          </p:cNvSpPr>
          <p:nvPr>
            <p:ph type="title"/>
          </p:nvPr>
        </p:nvSpPr>
        <p:spPr/>
        <p:txBody>
          <a:bodyPr>
            <a:normAutofit fontScale="90000"/>
          </a:bodyPr>
          <a:lstStyle/>
          <a:p>
            <a:r>
              <a:rPr lang="en-US" dirty="0" smtClean="0"/>
              <a:t>Exploring Data Using PivotTables</a:t>
            </a:r>
            <a:endParaRPr lang="en-US" dirty="0"/>
          </a:p>
        </p:txBody>
      </p:sp>
    </p:spTree>
    <p:extLst>
      <p:ext uri="{BB962C8B-B14F-4D97-AF65-F5344CB8AC3E}">
        <p14:creationId xmlns:p14="http://schemas.microsoft.com/office/powerpoint/2010/main" xmlns="" val="4126378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3733800" cy="4525962"/>
          </a:xfrm>
        </p:spPr>
        <p:txBody>
          <a:bodyPr>
            <a:normAutofit/>
          </a:bodyPr>
          <a:lstStyle/>
          <a:p>
            <a:pPr marL="109728" indent="0" eaLnBrk="1" fontAlgn="auto" hangingPunct="1">
              <a:spcBef>
                <a:spcPts val="0"/>
              </a:spcBef>
              <a:spcAft>
                <a:spcPts val="0"/>
              </a:spcAft>
              <a:buFont typeface="Wingdings 3"/>
              <a:buNone/>
              <a:defRPr/>
            </a:pPr>
            <a:r>
              <a:rPr lang="en-US" dirty="0" smtClean="0">
                <a:ea typeface="+mn-ea"/>
                <a:cs typeface="+mn-cs"/>
              </a:rPr>
              <a:t>Click inside your database</a:t>
            </a:r>
          </a:p>
          <a:p>
            <a:pPr marL="109728" indent="0" eaLnBrk="1" fontAlgn="auto" hangingPunct="1">
              <a:spcBef>
                <a:spcPts val="0"/>
              </a:spcBef>
              <a:spcAft>
                <a:spcPts val="0"/>
              </a:spcAft>
              <a:buFont typeface="Wingdings 3"/>
              <a:buNone/>
              <a:defRPr/>
            </a:pPr>
            <a:r>
              <a:rPr lang="en-US" i="1" dirty="0" smtClean="0">
                <a:ea typeface="+mn-ea"/>
                <a:cs typeface="+mn-cs"/>
              </a:rPr>
              <a:t>Insert &gt;</a:t>
            </a:r>
            <a:endParaRPr lang="en-US" i="1" dirty="0">
              <a:ea typeface="+mn-ea"/>
              <a:cs typeface="+mn-cs"/>
            </a:endParaRPr>
          </a:p>
          <a:p>
            <a:pPr marL="109728" indent="0" eaLnBrk="1" fontAlgn="auto" hangingPunct="1">
              <a:spcBef>
                <a:spcPts val="0"/>
              </a:spcBef>
              <a:spcAft>
                <a:spcPts val="0"/>
              </a:spcAft>
              <a:buFont typeface="Wingdings 3"/>
              <a:buNone/>
              <a:defRPr/>
            </a:pPr>
            <a:r>
              <a:rPr lang="en-US" i="1" dirty="0" smtClean="0">
                <a:ea typeface="+mn-ea"/>
                <a:cs typeface="+mn-cs"/>
              </a:rPr>
              <a:t>Tables &gt;</a:t>
            </a:r>
            <a:endParaRPr lang="en-US" i="1" dirty="0">
              <a:ea typeface="+mn-ea"/>
              <a:cs typeface="+mn-cs"/>
            </a:endParaRPr>
          </a:p>
          <a:p>
            <a:pPr marL="109728" indent="0" eaLnBrk="1" fontAlgn="auto" hangingPunct="1">
              <a:spcBef>
                <a:spcPts val="0"/>
              </a:spcBef>
              <a:spcAft>
                <a:spcPts val="0"/>
              </a:spcAft>
              <a:buFont typeface="Wingdings 3"/>
              <a:buNone/>
              <a:defRPr/>
            </a:pPr>
            <a:r>
              <a:rPr lang="en-US" i="1" dirty="0" smtClean="0">
                <a:ea typeface="+mn-ea"/>
                <a:cs typeface="+mn-cs"/>
              </a:rPr>
              <a:t>PivotTable</a:t>
            </a:r>
          </a:p>
          <a:p>
            <a:pPr marL="109728" indent="0" eaLnBrk="1" fontAlgn="auto" hangingPunct="1">
              <a:spcBef>
                <a:spcPts val="1200"/>
              </a:spcBef>
              <a:spcAft>
                <a:spcPts val="0"/>
              </a:spcAft>
              <a:buFont typeface="Wingdings 3"/>
              <a:buNone/>
              <a:defRPr/>
            </a:pPr>
            <a:r>
              <a:rPr lang="en-US" dirty="0" smtClean="0">
                <a:ea typeface="+mn-ea"/>
                <a:cs typeface="+mn-cs"/>
              </a:rPr>
              <a:t>The wizard creates a blank PivotTable as shown. </a:t>
            </a:r>
            <a:endParaRPr lang="en-US" dirty="0">
              <a:ea typeface="+mn-ea"/>
              <a:cs typeface="+mn-cs"/>
            </a:endParaRPr>
          </a:p>
          <a:p>
            <a:pPr marL="109728" indent="0" eaLnBrk="1" fontAlgn="auto" hangingPunct="1">
              <a:spcAft>
                <a:spcPts val="0"/>
              </a:spcAft>
              <a:buFont typeface="Wingdings 3"/>
              <a:buNone/>
              <a:defRPr/>
            </a:pPr>
            <a:endParaRPr lang="en-US" i="1" dirty="0" smtClean="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Constructing PivotTables</a:t>
            </a:r>
            <a:endParaRPr lang="en-US" sz="3200" dirty="0">
              <a:ea typeface="+mj-ea"/>
              <a:cs typeface="+mj-cs"/>
            </a:endParaRPr>
          </a:p>
        </p:txBody>
      </p:sp>
      <p:pic>
        <p:nvPicPr>
          <p:cNvPr id="3" name="Picture 2" descr="BA2-Figure-3.48-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67944" y="1340768"/>
            <a:ext cx="4710420" cy="450912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2-Figure-3.48-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23928" y="1340768"/>
            <a:ext cx="4710420" cy="4509120"/>
          </a:xfrm>
          <a:prstGeom prst="rect">
            <a:avLst/>
          </a:prstGeom>
        </p:spPr>
      </p:pic>
      <p:sp>
        <p:nvSpPr>
          <p:cNvPr id="2" name="Content Placeholder 1"/>
          <p:cNvSpPr>
            <a:spLocks noGrp="1"/>
          </p:cNvSpPr>
          <p:nvPr>
            <p:ph idx="1"/>
          </p:nvPr>
        </p:nvSpPr>
        <p:spPr>
          <a:xfrm>
            <a:off x="457200" y="1481138"/>
            <a:ext cx="3733800" cy="4710112"/>
          </a:xfrm>
        </p:spPr>
        <p:txBody>
          <a:bodyPr>
            <a:normAutofit/>
          </a:bodyPr>
          <a:lstStyle/>
          <a:p>
            <a:pPr marL="109728" indent="0" eaLnBrk="1" fontAlgn="auto" hangingPunct="1">
              <a:spcAft>
                <a:spcPts val="0"/>
              </a:spcAft>
              <a:buFont typeface="Wingdings 3"/>
              <a:buNone/>
              <a:defRPr/>
            </a:pPr>
            <a:r>
              <a:rPr lang="en-US" dirty="0" smtClean="0">
                <a:ea typeface="+mn-ea"/>
                <a:cs typeface="+mn-cs"/>
              </a:rPr>
              <a:t>Select and drag the fields to one of the PivotTable areas: </a:t>
            </a:r>
          </a:p>
          <a:p>
            <a:pPr marL="365760" indent="-256032" eaLnBrk="1" fontAlgn="auto" hangingPunct="1">
              <a:spcAft>
                <a:spcPts val="0"/>
              </a:spcAft>
              <a:buFont typeface="Wingdings 3"/>
              <a:buChar char=""/>
              <a:defRPr/>
            </a:pPr>
            <a:r>
              <a:rPr lang="en-US" i="1" dirty="0" smtClean="0">
                <a:ea typeface="+mn-ea"/>
                <a:cs typeface="+mn-cs"/>
              </a:rPr>
              <a:t>Report Filter</a:t>
            </a:r>
          </a:p>
          <a:p>
            <a:pPr marL="365760" indent="-256032" eaLnBrk="1" fontAlgn="auto" hangingPunct="1">
              <a:spcBef>
                <a:spcPts val="0"/>
              </a:spcBef>
              <a:spcAft>
                <a:spcPts val="0"/>
              </a:spcAft>
              <a:buFont typeface="Wingdings 3"/>
              <a:buChar char=""/>
              <a:defRPr/>
            </a:pPr>
            <a:r>
              <a:rPr lang="en-US" i="1" dirty="0" smtClean="0">
                <a:ea typeface="+mn-ea"/>
                <a:cs typeface="+mn-cs"/>
              </a:rPr>
              <a:t>Column Labels</a:t>
            </a:r>
          </a:p>
          <a:p>
            <a:pPr marL="365760" indent="-256032" eaLnBrk="1" fontAlgn="auto" hangingPunct="1">
              <a:spcBef>
                <a:spcPts val="0"/>
              </a:spcBef>
              <a:spcAft>
                <a:spcPts val="0"/>
              </a:spcAft>
              <a:buFont typeface="Wingdings 3"/>
              <a:buChar char=""/>
              <a:defRPr/>
            </a:pPr>
            <a:r>
              <a:rPr lang="en-US" i="1" dirty="0" smtClean="0">
                <a:ea typeface="+mn-ea"/>
                <a:cs typeface="+mn-cs"/>
              </a:rPr>
              <a:t>Row Labels </a:t>
            </a:r>
          </a:p>
          <a:p>
            <a:pPr marL="365760" indent="-256032" eaLnBrk="1" fontAlgn="auto" hangingPunct="1">
              <a:spcBef>
                <a:spcPts val="0"/>
              </a:spcBef>
              <a:spcAft>
                <a:spcPts val="0"/>
              </a:spcAft>
              <a:buFont typeface="Wingdings 3"/>
              <a:buChar char=""/>
              <a:defRPr/>
            </a:pPr>
            <a:r>
              <a:rPr lang="el-GR" b="1" dirty="0" smtClean="0">
                <a:latin typeface="Cambria Math"/>
                <a:ea typeface="Cambria Math"/>
                <a:cs typeface="+mn-cs"/>
              </a:rPr>
              <a:t>Σ</a:t>
            </a:r>
            <a:r>
              <a:rPr lang="en-US" dirty="0" smtClean="0">
                <a:latin typeface="Cambria Math"/>
                <a:ea typeface="Cambria Math"/>
                <a:cs typeface="+mn-cs"/>
              </a:rPr>
              <a:t> </a:t>
            </a:r>
            <a:r>
              <a:rPr lang="en-US" i="1" dirty="0" smtClean="0">
                <a:ea typeface="+mn-ea"/>
                <a:cs typeface="+mn-cs"/>
              </a:rPr>
              <a:t>Values</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PivotTable Field List</a:t>
            </a:r>
            <a:endParaRPr lang="en-US" sz="3200" dirty="0">
              <a:ea typeface="+mj-ea"/>
              <a:cs typeface="+mj-cs"/>
            </a:endParaRPr>
          </a:p>
        </p:txBody>
      </p:sp>
      <p:sp>
        <p:nvSpPr>
          <p:cNvPr id="3" name="Down Arrow 2"/>
          <p:cNvSpPr/>
          <p:nvPr/>
        </p:nvSpPr>
        <p:spPr>
          <a:xfrm>
            <a:off x="7452320" y="3645024"/>
            <a:ext cx="288032"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138"/>
            <a:ext cx="2750840" cy="4525962"/>
          </a:xfrm>
        </p:spPr>
        <p:txBody>
          <a:bodyPr>
            <a:normAutofit/>
          </a:bodyPr>
          <a:lstStyle/>
          <a:p>
            <a:pPr marL="109728" indent="0" eaLnBrk="1" fontAlgn="auto" hangingPunct="1">
              <a:spcBef>
                <a:spcPts val="1200"/>
              </a:spcBef>
              <a:spcAft>
                <a:spcPts val="0"/>
              </a:spcAft>
              <a:buFont typeface="Wingdings 3"/>
              <a:buNone/>
              <a:defRPr/>
            </a:pPr>
            <a:r>
              <a:rPr lang="en-US" sz="2400" dirty="0" smtClean="0">
                <a:ea typeface="+mn-ea"/>
                <a:cs typeface="+mn-cs"/>
              </a:rPr>
              <a:t>Initial PivotTable for Regional Sales by Product</a:t>
            </a:r>
          </a:p>
          <a:p>
            <a:pPr marL="109728" indent="0" eaLnBrk="1" fontAlgn="auto" hangingPunct="1">
              <a:spcBef>
                <a:spcPts val="1200"/>
              </a:spcBef>
              <a:spcAft>
                <a:spcPts val="0"/>
              </a:spcAft>
              <a:buFont typeface="Wingdings 3"/>
              <a:buNone/>
              <a:defRPr/>
            </a:pPr>
            <a:r>
              <a:rPr lang="en-US" sz="2400" dirty="0" smtClean="0">
                <a:ea typeface="+mn-ea"/>
                <a:cs typeface="+mn-cs"/>
              </a:rPr>
              <a:t>The PivotTable defaults to a sum of the field in the Values area.</a:t>
            </a:r>
          </a:p>
          <a:p>
            <a:pPr marL="109728" indent="0" eaLnBrk="1" fontAlgn="auto" hangingPunct="1">
              <a:spcBef>
                <a:spcPts val="1200"/>
              </a:spcBef>
              <a:spcAft>
                <a:spcPts val="0"/>
              </a:spcAft>
              <a:buFont typeface="Wingdings 3"/>
              <a:buNone/>
              <a:defRPr/>
            </a:pPr>
            <a:r>
              <a:rPr lang="en-US" sz="2400" dirty="0" smtClean="0">
                <a:ea typeface="+mn-ea"/>
                <a:cs typeface="+mn-cs"/>
              </a:rPr>
              <a:t>We seek a count of the number of records in each category.</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3.27 Creating a PivotTable</a:t>
            </a:r>
            <a:endParaRPr lang="en-US" sz="3200" dirty="0">
              <a:ea typeface="+mj-ea"/>
              <a:cs typeface="+mj-cs"/>
            </a:endParaRPr>
          </a:p>
        </p:txBody>
      </p:sp>
      <p:pic>
        <p:nvPicPr>
          <p:cNvPr id="4" name="Picture 3" descr="BA2-Figure-3.49-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3848" y="1484784"/>
            <a:ext cx="5589036" cy="3645024"/>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077200" cy="4525962"/>
          </a:xfrm>
        </p:spPr>
        <p:txBody>
          <a:bodyPr>
            <a:normAutofit/>
          </a:bodyPr>
          <a:lstStyle/>
          <a:p>
            <a:pPr marL="109728" indent="0" eaLnBrk="1" fontAlgn="auto" hangingPunct="1">
              <a:spcAft>
                <a:spcPts val="0"/>
              </a:spcAft>
              <a:buNone/>
              <a:defRPr/>
            </a:pPr>
            <a:r>
              <a:rPr lang="en-US" i="1" dirty="0">
                <a:ea typeface="+mn-ea"/>
                <a:cs typeface="+mn-cs"/>
              </a:rPr>
              <a:t>Active </a:t>
            </a:r>
            <a:r>
              <a:rPr lang="en-US" i="1" dirty="0" smtClean="0">
                <a:ea typeface="+mn-ea"/>
                <a:cs typeface="+mn-cs"/>
              </a:rPr>
              <a:t>Field &gt; Analyze &gt;</a:t>
            </a:r>
          </a:p>
          <a:p>
            <a:pPr marL="109728" indent="0" eaLnBrk="1" fontAlgn="auto" hangingPunct="1">
              <a:spcBef>
                <a:spcPts val="0"/>
              </a:spcBef>
              <a:spcAft>
                <a:spcPts val="0"/>
              </a:spcAft>
              <a:buFont typeface="Wingdings 3"/>
              <a:buNone/>
              <a:defRPr/>
            </a:pPr>
            <a:r>
              <a:rPr lang="en-US" i="1" dirty="0" smtClean="0">
                <a:ea typeface="+mn-ea"/>
                <a:cs typeface="+mn-cs"/>
              </a:rPr>
              <a:t>Field Settings</a:t>
            </a:r>
          </a:p>
          <a:p>
            <a:pPr marL="365760" indent="-256032" eaLnBrk="1" fontAlgn="auto" hangingPunct="1">
              <a:spcAft>
                <a:spcPts val="0"/>
              </a:spcAft>
              <a:buFont typeface="Wingdings 3"/>
              <a:buChar char=""/>
              <a:defRPr/>
            </a:pPr>
            <a:r>
              <a:rPr lang="en-US" dirty="0" smtClean="0">
                <a:ea typeface="+mn-ea"/>
                <a:cs typeface="+mn-cs"/>
              </a:rPr>
              <a:t>Change summarization </a:t>
            </a:r>
          </a:p>
          <a:p>
            <a:pPr marL="109728" indent="0" eaLnBrk="1" fontAlgn="auto" hangingPunct="1">
              <a:lnSpc>
                <a:spcPts val="3000"/>
              </a:lnSpc>
              <a:spcBef>
                <a:spcPts val="0"/>
              </a:spcBef>
              <a:spcAft>
                <a:spcPts val="0"/>
              </a:spcAft>
              <a:buFont typeface="Wingdings 3"/>
              <a:buNone/>
              <a:defRPr/>
            </a:pPr>
            <a:r>
              <a:rPr lang="en-US" dirty="0">
                <a:ea typeface="+mn-ea"/>
                <a:cs typeface="+mn-cs"/>
              </a:rPr>
              <a:t> </a:t>
            </a:r>
            <a:r>
              <a:rPr lang="en-US" dirty="0" smtClean="0">
                <a:ea typeface="+mn-ea"/>
                <a:cs typeface="+mn-cs"/>
              </a:rPr>
              <a:t>  method in </a:t>
            </a:r>
            <a:r>
              <a:rPr lang="en-US" i="1" dirty="0" smtClean="0">
                <a:ea typeface="+mn-ea"/>
                <a:cs typeface="+mn-cs"/>
              </a:rPr>
              <a:t>Value Field </a:t>
            </a:r>
          </a:p>
          <a:p>
            <a:pPr marL="109728" indent="0" eaLnBrk="1" fontAlgn="auto" hangingPunct="1">
              <a:lnSpc>
                <a:spcPts val="3000"/>
              </a:lnSpc>
              <a:spcBef>
                <a:spcPts val="0"/>
              </a:spcBef>
              <a:spcAft>
                <a:spcPts val="0"/>
              </a:spcAft>
              <a:buFont typeface="Wingdings 3"/>
              <a:buNone/>
              <a:defRPr/>
            </a:pPr>
            <a:r>
              <a:rPr lang="en-US" i="1" dirty="0">
                <a:ea typeface="+mn-ea"/>
                <a:cs typeface="+mn-cs"/>
              </a:rPr>
              <a:t> </a:t>
            </a:r>
            <a:r>
              <a:rPr lang="en-US" i="1" dirty="0" smtClean="0">
                <a:ea typeface="+mn-ea"/>
                <a:cs typeface="+mn-cs"/>
              </a:rPr>
              <a:t>  Settings</a:t>
            </a:r>
            <a:r>
              <a:rPr lang="en-US" dirty="0" smtClean="0">
                <a:ea typeface="+mn-ea"/>
                <a:cs typeface="+mn-cs"/>
              </a:rPr>
              <a:t> dialog box</a:t>
            </a:r>
          </a:p>
          <a:p>
            <a:pPr marL="365760" indent="-256032" eaLnBrk="1" fontAlgn="auto" hangingPunct="1">
              <a:spcAft>
                <a:spcPts val="0"/>
              </a:spcAft>
              <a:buFont typeface="Wingdings 3"/>
              <a:buChar char=""/>
              <a:defRPr/>
            </a:pPr>
            <a:r>
              <a:rPr lang="en-US" dirty="0" smtClean="0">
                <a:ea typeface="+mn-ea"/>
                <a:cs typeface="+mn-cs"/>
              </a:rPr>
              <a:t>Select </a:t>
            </a:r>
            <a:r>
              <a:rPr lang="en-US" i="1" dirty="0" smtClean="0">
                <a:ea typeface="+mn-ea"/>
                <a:cs typeface="+mn-cs"/>
              </a:rPr>
              <a:t>Count</a:t>
            </a:r>
            <a:endParaRPr lang="en-US" i="1"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Changing Value Field Settings</a:t>
            </a:r>
            <a:endParaRPr lang="en-US" sz="3200" dirty="0">
              <a:ea typeface="+mj-ea"/>
              <a:cs typeface="+mj-cs"/>
            </a:endParaRPr>
          </a:p>
        </p:txBody>
      </p:sp>
      <p:pic>
        <p:nvPicPr>
          <p:cNvPr id="3" name="Picture 2" descr="BA2-Figure-3.50-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16016" y="1556792"/>
            <a:ext cx="3924300" cy="37592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Final Pivot Table</a:t>
            </a:r>
            <a:endParaRPr lang="en-US" sz="3200" dirty="0">
              <a:ea typeface="+mj-ea"/>
              <a:cs typeface="+mj-cs"/>
            </a:endParaRPr>
          </a:p>
        </p:txBody>
      </p:sp>
      <p:pic>
        <p:nvPicPr>
          <p:cNvPr id="3" name="Picture 2" descr="BA2-Figure-3.51-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7624" y="1556792"/>
            <a:ext cx="6579092" cy="3168352"/>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3672408" cy="4525962"/>
          </a:xfrm>
        </p:spPr>
        <p:txBody>
          <a:bodyPr/>
          <a:lstStyle/>
          <a:p>
            <a:r>
              <a:rPr lang="en-US" sz="2400" dirty="0"/>
              <a:t>U</a:t>
            </a:r>
            <a:r>
              <a:rPr lang="en-US" sz="2400" dirty="0" smtClean="0"/>
              <a:t>ncheck </a:t>
            </a:r>
            <a:r>
              <a:rPr lang="en-US" sz="2400" dirty="0"/>
              <a:t>the boxes in the </a:t>
            </a:r>
            <a:r>
              <a:rPr lang="en-US" sz="2400" i="1" dirty="0"/>
              <a:t>PivotTable Field List </a:t>
            </a:r>
            <a:r>
              <a:rPr lang="en-US" sz="2400" dirty="0" smtClean="0"/>
              <a:t>or </a:t>
            </a:r>
            <a:r>
              <a:rPr lang="en-US" sz="2400" dirty="0"/>
              <a:t>drag the field names to different areas.</a:t>
            </a:r>
          </a:p>
          <a:p>
            <a:r>
              <a:rPr lang="en-US" sz="2400" dirty="0"/>
              <a:t>You may easily add multiple variables in the fields to create different views of the data</a:t>
            </a:r>
            <a:r>
              <a:rPr lang="en-US" sz="2400" dirty="0" smtClean="0"/>
              <a:t>.</a:t>
            </a:r>
          </a:p>
          <a:p>
            <a:pPr lvl="1"/>
            <a:r>
              <a:rPr lang="en-US" sz="2000" dirty="0" smtClean="0"/>
              <a:t>Example: drag </a:t>
            </a:r>
            <a:r>
              <a:rPr lang="en-US" sz="2000" dirty="0"/>
              <a:t>the </a:t>
            </a:r>
            <a:r>
              <a:rPr lang="en-US" sz="2000" i="1" dirty="0" smtClean="0"/>
              <a:t>Source</a:t>
            </a:r>
            <a:r>
              <a:rPr lang="en-US" sz="2000" dirty="0" smtClean="0"/>
              <a:t> </a:t>
            </a:r>
            <a:r>
              <a:rPr lang="en-US" sz="2000" dirty="0"/>
              <a:t>field into the </a:t>
            </a:r>
            <a:r>
              <a:rPr lang="en-US" sz="2000" i="1" dirty="0"/>
              <a:t>Row Labels</a:t>
            </a:r>
            <a:r>
              <a:rPr lang="en-US" sz="2000" dirty="0"/>
              <a:t> </a:t>
            </a:r>
            <a:r>
              <a:rPr lang="en-US" sz="2000" dirty="0" smtClean="0"/>
              <a:t>area</a:t>
            </a:r>
            <a:endParaRPr lang="en-US" sz="2000" dirty="0"/>
          </a:p>
        </p:txBody>
      </p:sp>
      <p:sp>
        <p:nvSpPr>
          <p:cNvPr id="3" name="Title 2"/>
          <p:cNvSpPr>
            <a:spLocks noGrp="1"/>
          </p:cNvSpPr>
          <p:nvPr>
            <p:ph type="title"/>
          </p:nvPr>
        </p:nvSpPr>
        <p:spPr/>
        <p:txBody>
          <a:bodyPr/>
          <a:lstStyle/>
          <a:p>
            <a:r>
              <a:rPr lang="en-US" dirty="0" smtClean="0"/>
              <a:t>Modifying PivotTables</a:t>
            </a:r>
            <a:endParaRPr lang="en-US" dirty="0"/>
          </a:p>
        </p:txBody>
      </p:sp>
      <p:pic>
        <p:nvPicPr>
          <p:cNvPr id="7" name="Picture 6" descr="BA2-Figure-3.52-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95936" y="1844824"/>
            <a:ext cx="5106514" cy="3384376"/>
          </a:xfrm>
          <a:prstGeom prst="rect">
            <a:avLst/>
          </a:prstGeom>
        </p:spPr>
      </p:pic>
    </p:spTree>
    <p:extLst>
      <p:ext uri="{BB962C8B-B14F-4D97-AF65-F5344CB8AC3E}">
        <p14:creationId xmlns:p14="http://schemas.microsoft.com/office/powerpoint/2010/main" xmlns="" val="273128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340"/>
          </a:xfrm>
        </p:spPr>
        <p:txBody>
          <a:bodyPr/>
          <a:lstStyle/>
          <a:p>
            <a:r>
              <a:rPr lang="en-US" sz="2400" dirty="0" smtClean="0"/>
              <a:t>Excel </a:t>
            </a:r>
            <a:r>
              <a:rPr lang="en-US" sz="2400" dirty="0"/>
              <a:t>distinguishes between vertical and horizontal bar charts, calling the former </a:t>
            </a:r>
            <a:r>
              <a:rPr lang="en-US" sz="2400" i="1" dirty="0" smtClean="0"/>
              <a:t>column charts </a:t>
            </a:r>
            <a:r>
              <a:rPr lang="en-US" sz="2400" dirty="0"/>
              <a:t>and the latter </a:t>
            </a:r>
            <a:r>
              <a:rPr lang="en-US" sz="2400" i="1" dirty="0"/>
              <a:t>bar </a:t>
            </a:r>
            <a:r>
              <a:rPr lang="en-US" sz="2400" i="1" dirty="0" smtClean="0"/>
              <a:t>charts</a:t>
            </a:r>
            <a:r>
              <a:rPr lang="en-US" sz="2400" dirty="0" smtClean="0"/>
              <a:t>. </a:t>
            </a:r>
          </a:p>
          <a:p>
            <a:pPr lvl="1"/>
            <a:r>
              <a:rPr lang="en-US" sz="2000" dirty="0" smtClean="0"/>
              <a:t>A </a:t>
            </a:r>
            <a:r>
              <a:rPr lang="en-US" sz="2000" dirty="0"/>
              <a:t>clustered column chart </a:t>
            </a:r>
            <a:r>
              <a:rPr lang="en-US" sz="2000" dirty="0" smtClean="0"/>
              <a:t>compares </a:t>
            </a:r>
            <a:r>
              <a:rPr lang="en-US" sz="2000" dirty="0"/>
              <a:t>values across </a:t>
            </a:r>
            <a:r>
              <a:rPr lang="en-US" sz="2000" dirty="0" smtClean="0"/>
              <a:t>categories using </a:t>
            </a:r>
            <a:r>
              <a:rPr lang="en-US" sz="2000" dirty="0"/>
              <a:t>vertical rectangles; </a:t>
            </a:r>
            <a:endParaRPr lang="en-US" sz="2000" dirty="0" smtClean="0"/>
          </a:p>
          <a:p>
            <a:pPr lvl="1"/>
            <a:r>
              <a:rPr lang="en-US" sz="2000" dirty="0" smtClean="0"/>
              <a:t>a </a:t>
            </a:r>
            <a:r>
              <a:rPr lang="en-US" sz="2000" dirty="0"/>
              <a:t>stacked column </a:t>
            </a:r>
            <a:r>
              <a:rPr lang="en-US" sz="2000" dirty="0" smtClean="0"/>
              <a:t>chart </a:t>
            </a:r>
            <a:r>
              <a:rPr lang="en-US" sz="2000" dirty="0"/>
              <a:t>displays the contribution of </a:t>
            </a:r>
            <a:r>
              <a:rPr lang="en-US" sz="2000" dirty="0" smtClean="0"/>
              <a:t>each value </a:t>
            </a:r>
            <a:r>
              <a:rPr lang="en-US" sz="2000" dirty="0"/>
              <a:t>to the total by stacking the rectangles; </a:t>
            </a:r>
            <a:endParaRPr lang="en-US" sz="2000" dirty="0" smtClean="0"/>
          </a:p>
          <a:p>
            <a:pPr lvl="1"/>
            <a:r>
              <a:rPr lang="en-US" sz="2000" dirty="0" smtClean="0"/>
              <a:t>a </a:t>
            </a:r>
            <a:r>
              <a:rPr lang="en-US" sz="2000" dirty="0"/>
              <a:t>100% stacked column chart </a:t>
            </a:r>
            <a:r>
              <a:rPr lang="en-US" sz="2000" dirty="0" smtClean="0"/>
              <a:t>compares the </a:t>
            </a:r>
            <a:r>
              <a:rPr lang="en-US" sz="2000" dirty="0"/>
              <a:t>percentage that each value contributes to a </a:t>
            </a:r>
            <a:r>
              <a:rPr lang="en-US" sz="2000" dirty="0" smtClean="0"/>
              <a:t>total. </a:t>
            </a:r>
          </a:p>
          <a:p>
            <a:r>
              <a:rPr lang="en-US" sz="2400" dirty="0" smtClean="0"/>
              <a:t>Column </a:t>
            </a:r>
            <a:r>
              <a:rPr lang="en-US" sz="2400" dirty="0"/>
              <a:t>and bar charts are useful for comparing categorical or ordinal data, for illustrating differences between sets of values, and for showing proportions or percentages of a whole.</a:t>
            </a:r>
          </a:p>
        </p:txBody>
      </p:sp>
      <p:sp>
        <p:nvSpPr>
          <p:cNvPr id="3" name="Title 2"/>
          <p:cNvSpPr>
            <a:spLocks noGrp="1"/>
          </p:cNvSpPr>
          <p:nvPr>
            <p:ph type="title"/>
          </p:nvPr>
        </p:nvSpPr>
        <p:spPr/>
        <p:txBody>
          <a:bodyPr>
            <a:normAutofit/>
          </a:bodyPr>
          <a:lstStyle/>
          <a:p>
            <a:r>
              <a:rPr lang="en-US" sz="3200" dirty="0" smtClean="0"/>
              <a:t>Column and Bar Charts</a:t>
            </a:r>
            <a:endParaRPr lang="en-US" sz="3200" dirty="0"/>
          </a:p>
        </p:txBody>
      </p:sp>
    </p:spTree>
    <p:extLst>
      <p:ext uri="{BB962C8B-B14F-4D97-AF65-F5344CB8AC3E}">
        <p14:creationId xmlns:p14="http://schemas.microsoft.com/office/powerpoint/2010/main" xmlns="" val="1183814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332"/>
          </a:xfrm>
        </p:spPr>
        <p:txBody>
          <a:bodyPr/>
          <a:lstStyle/>
          <a:p>
            <a:r>
              <a:rPr lang="en-US" sz="2400" dirty="0" smtClean="0"/>
              <a:t>Dragging </a:t>
            </a:r>
            <a:r>
              <a:rPr lang="en-US" sz="2400" dirty="0"/>
              <a:t>a field into the Report Filter  area in the PivotTable Field  list allows you </a:t>
            </a:r>
            <a:r>
              <a:rPr lang="en-US" sz="2400" dirty="0" smtClean="0"/>
              <a:t>to add </a:t>
            </a:r>
            <a:r>
              <a:rPr lang="en-US" sz="2400" dirty="0"/>
              <a:t>a third dimension to your analysis.</a:t>
            </a:r>
          </a:p>
        </p:txBody>
      </p:sp>
      <p:sp>
        <p:nvSpPr>
          <p:cNvPr id="3" name="Title 2"/>
          <p:cNvSpPr>
            <a:spLocks noGrp="1"/>
          </p:cNvSpPr>
          <p:nvPr>
            <p:ph type="title"/>
          </p:nvPr>
        </p:nvSpPr>
        <p:spPr/>
        <p:txBody>
          <a:bodyPr>
            <a:noAutofit/>
          </a:bodyPr>
          <a:lstStyle/>
          <a:p>
            <a:r>
              <a:rPr lang="en-US" sz="3200" dirty="0" smtClean="0"/>
              <a:t>Example 3.28: Using the PivotTable Report Filter</a:t>
            </a:r>
            <a:endParaRPr lang="en-US" sz="3200" dirty="0"/>
          </a:p>
        </p:txBody>
      </p:sp>
      <p:sp>
        <p:nvSpPr>
          <p:cNvPr id="8" name="TextBox 7"/>
          <p:cNvSpPr txBox="1"/>
          <p:nvPr/>
        </p:nvSpPr>
        <p:spPr>
          <a:xfrm>
            <a:off x="5436096" y="2636912"/>
            <a:ext cx="3312368" cy="1200328"/>
          </a:xfrm>
          <a:prstGeom prst="rect">
            <a:avLst/>
          </a:prstGeom>
          <a:noFill/>
        </p:spPr>
        <p:txBody>
          <a:bodyPr wrap="square" rtlCol="0">
            <a:spAutoFit/>
          </a:bodyPr>
          <a:lstStyle/>
          <a:p>
            <a:r>
              <a:rPr lang="en-US" dirty="0" smtClean="0"/>
              <a:t>Click the drop down arrow in cell B1; choose Credit:</a:t>
            </a:r>
            <a:endParaRPr lang="en-US" dirty="0"/>
          </a:p>
        </p:txBody>
      </p:sp>
      <p:pic>
        <p:nvPicPr>
          <p:cNvPr id="9" name="Picture 8" descr="BA2-Figure-3.53-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2636911"/>
            <a:ext cx="4824536" cy="3190419"/>
          </a:xfrm>
          <a:prstGeom prst="rect">
            <a:avLst/>
          </a:prstGeom>
        </p:spPr>
      </p:pic>
      <p:pic>
        <p:nvPicPr>
          <p:cNvPr id="10" name="Picture 9" descr="BA2-Figure-3.54-cop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20071" y="4005064"/>
            <a:ext cx="3844495" cy="1800200"/>
          </a:xfrm>
          <a:prstGeom prst="rect">
            <a:avLst/>
          </a:prstGeom>
        </p:spPr>
      </p:pic>
    </p:spTree>
    <p:extLst>
      <p:ext uri="{BB962C8B-B14F-4D97-AF65-F5344CB8AC3E}">
        <p14:creationId xmlns:p14="http://schemas.microsoft.com/office/powerpoint/2010/main" xmlns="" val="40157947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t>PivotCharts</a:t>
            </a:r>
            <a:r>
              <a:rPr lang="en-US" dirty="0" smtClean="0"/>
              <a:t> visualize data in PivotTables.</a:t>
            </a:r>
          </a:p>
          <a:p>
            <a:r>
              <a:rPr lang="en-US" dirty="0" smtClean="0"/>
              <a:t>They can be created in a simple one-click fashion.</a:t>
            </a:r>
          </a:p>
          <a:p>
            <a:pPr lvl="1"/>
            <a:r>
              <a:rPr lang="en-US" dirty="0" smtClean="0"/>
              <a:t>Select the PivotTable</a:t>
            </a:r>
          </a:p>
          <a:p>
            <a:pPr lvl="1"/>
            <a:r>
              <a:rPr lang="en-US" dirty="0" smtClean="0"/>
              <a:t>From the analyze tab, click </a:t>
            </a:r>
            <a:r>
              <a:rPr lang="en-US" i="1" dirty="0" smtClean="0"/>
              <a:t>PivotChart</a:t>
            </a:r>
            <a:r>
              <a:rPr lang="en-US" dirty="0" smtClean="0"/>
              <a:t>. </a:t>
            </a:r>
          </a:p>
          <a:p>
            <a:pPr lvl="1"/>
            <a:r>
              <a:rPr lang="en-US" dirty="0" smtClean="0"/>
              <a:t>Excel </a:t>
            </a:r>
            <a:r>
              <a:rPr lang="en-US" dirty="0"/>
              <a:t>will display an </a:t>
            </a:r>
            <a:r>
              <a:rPr lang="en-US" i="1" dirty="0"/>
              <a:t>Insert </a:t>
            </a:r>
            <a:r>
              <a:rPr lang="en-US" i="1" dirty="0" smtClean="0"/>
              <a:t>Chart </a:t>
            </a:r>
            <a:r>
              <a:rPr lang="en-US" dirty="0"/>
              <a:t>dialog that allows you to choose </a:t>
            </a:r>
            <a:r>
              <a:rPr lang="en-US" dirty="0" smtClean="0"/>
              <a:t>the type </a:t>
            </a:r>
            <a:r>
              <a:rPr lang="en-US" dirty="0"/>
              <a:t>of chart you wish to display.</a:t>
            </a:r>
          </a:p>
        </p:txBody>
      </p:sp>
      <p:sp>
        <p:nvSpPr>
          <p:cNvPr id="3" name="Title 2"/>
          <p:cNvSpPr>
            <a:spLocks noGrp="1"/>
          </p:cNvSpPr>
          <p:nvPr>
            <p:ph type="title"/>
          </p:nvPr>
        </p:nvSpPr>
        <p:spPr/>
        <p:txBody>
          <a:bodyPr/>
          <a:lstStyle/>
          <a:p>
            <a:r>
              <a:rPr lang="en-US" dirty="0" err="1" smtClean="0"/>
              <a:t>PivotCharts</a:t>
            </a:r>
            <a:endParaRPr lang="en-US" dirty="0"/>
          </a:p>
        </p:txBody>
      </p:sp>
    </p:spTree>
    <p:extLst>
      <p:ext uri="{BB962C8B-B14F-4D97-AF65-F5344CB8AC3E}">
        <p14:creationId xmlns:p14="http://schemas.microsoft.com/office/powerpoint/2010/main" xmlns="" val="18782698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fontAlgn="auto" hangingPunct="1">
              <a:spcAft>
                <a:spcPts val="0"/>
              </a:spcAft>
              <a:defRPr/>
            </a:pPr>
            <a:r>
              <a:rPr lang="en-US" sz="3600" dirty="0" smtClean="0">
                <a:ea typeface="+mj-ea"/>
                <a:cs typeface="+mj-cs"/>
              </a:rPr>
              <a:t>Example 3.29: A PivotChart for Sales Data</a:t>
            </a:r>
            <a:endParaRPr lang="en-US" dirty="0">
              <a:ea typeface="+mj-ea"/>
              <a:cs typeface="+mj-cs"/>
            </a:endParaRPr>
          </a:p>
        </p:txBody>
      </p:sp>
      <p:sp>
        <p:nvSpPr>
          <p:cNvPr id="3" name="TextBox 2"/>
          <p:cNvSpPr txBox="1"/>
          <p:nvPr/>
        </p:nvSpPr>
        <p:spPr>
          <a:xfrm>
            <a:off x="611560" y="4221088"/>
            <a:ext cx="7848872" cy="1631216"/>
          </a:xfrm>
          <a:prstGeom prst="rect">
            <a:avLst/>
          </a:prstGeom>
          <a:noFill/>
        </p:spPr>
        <p:txBody>
          <a:bodyPr wrap="square" rtlCol="0">
            <a:spAutoFit/>
          </a:bodyPr>
          <a:lstStyle/>
          <a:p>
            <a:r>
              <a:rPr lang="en-US" sz="2000" dirty="0"/>
              <a:t>By </a:t>
            </a:r>
            <a:r>
              <a:rPr lang="en-US" sz="2000" dirty="0" smtClean="0"/>
              <a:t>clicking on </a:t>
            </a:r>
            <a:r>
              <a:rPr lang="en-US" sz="2000" dirty="0"/>
              <a:t>the drop-down buttons, you can easily change </a:t>
            </a:r>
            <a:r>
              <a:rPr lang="en-US" sz="2000" dirty="0" smtClean="0"/>
              <a:t>the data </a:t>
            </a:r>
            <a:r>
              <a:rPr lang="en-US" sz="2000" dirty="0"/>
              <a:t>that are </a:t>
            </a:r>
            <a:r>
              <a:rPr lang="en-US" sz="2000" dirty="0" smtClean="0"/>
              <a:t>displayed. </a:t>
            </a:r>
            <a:r>
              <a:rPr lang="en-US" sz="2000" dirty="0"/>
              <a:t>by filtering the data. Also, by clicking on the chart and selecting the </a:t>
            </a:r>
            <a:r>
              <a:rPr lang="en-US" sz="2000" i="1" dirty="0"/>
              <a:t>PivotChart Tools Design </a:t>
            </a:r>
            <a:r>
              <a:rPr lang="en-US" sz="2000" dirty="0"/>
              <a:t>tab, you can switch the rows and columns to display an alternate view of the chart or change the chart type entirely.</a:t>
            </a:r>
          </a:p>
        </p:txBody>
      </p:sp>
      <p:pic>
        <p:nvPicPr>
          <p:cNvPr id="2" name="Picture 1" descr="BA2-Figure-3.55-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35696" y="1052736"/>
            <a:ext cx="5107173" cy="3096107"/>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Excel 2010 introduced </a:t>
            </a:r>
            <a:r>
              <a:rPr lang="en-US" b="1" dirty="0"/>
              <a:t>slicers</a:t>
            </a:r>
            <a:r>
              <a:rPr lang="en-US" dirty="0"/>
              <a:t> </a:t>
            </a:r>
            <a:r>
              <a:rPr lang="en-US" dirty="0" smtClean="0"/>
              <a:t>— tools </a:t>
            </a:r>
            <a:r>
              <a:rPr lang="en-US" dirty="0"/>
              <a:t>for drilling down to “slice” a PivotTable and display a subset of data. </a:t>
            </a:r>
            <a:endParaRPr lang="en-US" dirty="0" smtClean="0"/>
          </a:p>
          <a:p>
            <a:r>
              <a:rPr lang="en-US" dirty="0" smtClean="0"/>
              <a:t>To </a:t>
            </a:r>
            <a:r>
              <a:rPr lang="en-US" dirty="0"/>
              <a:t>create a slicer for any of the columns in the database, click on the PivotTable and choose </a:t>
            </a:r>
            <a:r>
              <a:rPr lang="en-US" i="1" dirty="0"/>
              <a:t>Insert Slicer</a:t>
            </a:r>
            <a:r>
              <a:rPr lang="en-US" dirty="0"/>
              <a:t> from the </a:t>
            </a:r>
            <a:r>
              <a:rPr lang="en-US" i="1" dirty="0"/>
              <a:t>Analyze</a:t>
            </a:r>
            <a:r>
              <a:rPr lang="en-US" dirty="0"/>
              <a:t> tab in the </a:t>
            </a:r>
            <a:r>
              <a:rPr lang="en-US" i="1" dirty="0"/>
              <a:t>PivotTable Tools</a:t>
            </a:r>
            <a:r>
              <a:rPr lang="en-US" dirty="0"/>
              <a:t> ribbon.</a:t>
            </a:r>
          </a:p>
          <a:p>
            <a:endParaRPr lang="en-US" dirty="0"/>
          </a:p>
        </p:txBody>
      </p:sp>
      <p:sp>
        <p:nvSpPr>
          <p:cNvPr id="3" name="Title 2"/>
          <p:cNvSpPr>
            <a:spLocks noGrp="1"/>
          </p:cNvSpPr>
          <p:nvPr>
            <p:ph type="title"/>
          </p:nvPr>
        </p:nvSpPr>
        <p:spPr/>
        <p:txBody>
          <a:bodyPr/>
          <a:lstStyle/>
          <a:p>
            <a:r>
              <a:rPr lang="en-US" dirty="0" smtClean="0"/>
              <a:t>Slicers</a:t>
            </a:r>
            <a:endParaRPr lang="en-US" dirty="0"/>
          </a:p>
        </p:txBody>
      </p:sp>
    </p:spTree>
    <p:extLst>
      <p:ext uri="{BB962C8B-B14F-4D97-AF65-F5344CB8AC3E}">
        <p14:creationId xmlns:p14="http://schemas.microsoft.com/office/powerpoint/2010/main" xmlns="" val="15376452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3.30 Using Slicers</a:t>
            </a:r>
            <a:endParaRPr lang="en-US" dirty="0"/>
          </a:p>
        </p:txBody>
      </p:sp>
      <p:sp>
        <p:nvSpPr>
          <p:cNvPr id="8" name="TextBox 7"/>
          <p:cNvSpPr txBox="1"/>
          <p:nvPr/>
        </p:nvSpPr>
        <p:spPr>
          <a:xfrm>
            <a:off x="323528" y="4509120"/>
            <a:ext cx="2520280" cy="830997"/>
          </a:xfrm>
          <a:prstGeom prst="rect">
            <a:avLst/>
          </a:prstGeom>
          <a:noFill/>
        </p:spPr>
        <p:txBody>
          <a:bodyPr wrap="square" rtlCol="0">
            <a:spAutoFit/>
          </a:bodyPr>
          <a:lstStyle/>
          <a:p>
            <a:r>
              <a:rPr lang="en-US" dirty="0" smtClean="0"/>
              <a:t>Cross-tabulation “sliced” by E-mail</a:t>
            </a:r>
            <a:endParaRPr lang="en-US" dirty="0"/>
          </a:p>
        </p:txBody>
      </p:sp>
      <p:pic>
        <p:nvPicPr>
          <p:cNvPr id="2" name="Picture 1" descr="BA2-Figure-3.56-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31640" y="1268760"/>
            <a:ext cx="5400600" cy="2843753"/>
          </a:xfrm>
          <a:prstGeom prst="rect">
            <a:avLst/>
          </a:prstGeom>
        </p:spPr>
      </p:pic>
      <p:pic>
        <p:nvPicPr>
          <p:cNvPr id="9" name="Picture 8" descr="BA2-Figure-3.57-new-cop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15816" y="4365104"/>
            <a:ext cx="5825366" cy="1800200"/>
          </a:xfrm>
          <a:prstGeom prst="rect">
            <a:avLst/>
          </a:prstGeom>
        </p:spPr>
      </p:pic>
    </p:spTree>
    <p:extLst>
      <p:ext uri="{BB962C8B-B14F-4D97-AF65-F5344CB8AC3E}">
        <p14:creationId xmlns:p14="http://schemas.microsoft.com/office/powerpoint/2010/main" xmlns="" val="1310187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camera </a:t>
            </a:r>
            <a:r>
              <a:rPr lang="en-US" dirty="0"/>
              <a:t>tool </a:t>
            </a:r>
            <a:r>
              <a:rPr lang="en-US" dirty="0" smtClean="0"/>
              <a:t>is useful for </a:t>
            </a:r>
            <a:r>
              <a:rPr lang="en-US" dirty="0"/>
              <a:t>creating PivotTable-based dashboards. </a:t>
            </a:r>
            <a:endParaRPr lang="en-US" dirty="0" smtClean="0"/>
          </a:p>
          <a:p>
            <a:r>
              <a:rPr lang="en-US" dirty="0" smtClean="0"/>
              <a:t>If </a:t>
            </a:r>
            <a:r>
              <a:rPr lang="en-US" dirty="0"/>
              <a:t>you create several different PivotTables and charts, you can easily use the camera tool to take pictures of them and consolidate them onto one worksheet. </a:t>
            </a:r>
            <a:endParaRPr lang="en-US" dirty="0" smtClean="0"/>
          </a:p>
          <a:p>
            <a:r>
              <a:rPr lang="en-US" dirty="0" smtClean="0"/>
              <a:t>In </a:t>
            </a:r>
            <a:r>
              <a:rPr lang="en-US" dirty="0"/>
              <a:t>this fashion, you can still make changes to the PivotTables and they will automatically be reflected in the camera shots. </a:t>
            </a:r>
          </a:p>
        </p:txBody>
      </p:sp>
      <p:sp>
        <p:nvSpPr>
          <p:cNvPr id="3" name="Title 2"/>
          <p:cNvSpPr>
            <a:spLocks noGrp="1"/>
          </p:cNvSpPr>
          <p:nvPr>
            <p:ph type="title"/>
          </p:nvPr>
        </p:nvSpPr>
        <p:spPr/>
        <p:txBody>
          <a:bodyPr/>
          <a:lstStyle/>
          <a:p>
            <a:r>
              <a:rPr lang="en-US" dirty="0" smtClean="0"/>
              <a:t>PivotTable Dashboards</a:t>
            </a:r>
            <a:endParaRPr lang="en-US" dirty="0"/>
          </a:p>
        </p:txBody>
      </p:sp>
    </p:spTree>
    <p:extLst>
      <p:ext uri="{BB962C8B-B14F-4D97-AF65-F5344CB8AC3E}">
        <p14:creationId xmlns:p14="http://schemas.microsoft.com/office/powerpoint/2010/main" xmlns="" val="21360116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Camera-Based Dashboard Example</a:t>
            </a:r>
            <a:endParaRPr lang="en-US" dirty="0"/>
          </a:p>
        </p:txBody>
      </p:sp>
      <p:pic>
        <p:nvPicPr>
          <p:cNvPr id="2" name="Picture 1" descr="BA2-Figure-3.58-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5536" y="1484784"/>
            <a:ext cx="8328147" cy="3532531"/>
          </a:xfrm>
          <a:prstGeom prst="rect">
            <a:avLst/>
          </a:prstGeom>
        </p:spPr>
      </p:pic>
    </p:spTree>
    <p:extLst>
      <p:ext uri="{BB962C8B-B14F-4D97-AF65-F5344CB8AC3E}">
        <p14:creationId xmlns:p14="http://schemas.microsoft.com/office/powerpoint/2010/main" xmlns="" val="258907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2-Figure-3.6-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5536" y="3553772"/>
            <a:ext cx="8246347" cy="2448272"/>
          </a:xfrm>
          <a:prstGeom prst="rect">
            <a:avLst/>
          </a:prstGeom>
        </p:spPr>
      </p:pic>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3.2: Creating a Column Chart</a:t>
            </a:r>
            <a:endParaRPr lang="en-US" sz="3200" dirty="0">
              <a:ea typeface="+mj-ea"/>
              <a:cs typeface="+mj-cs"/>
            </a:endParaRPr>
          </a:p>
        </p:txBody>
      </p:sp>
      <p:sp>
        <p:nvSpPr>
          <p:cNvPr id="3" name="Rectangle 2"/>
          <p:cNvSpPr/>
          <p:nvPr/>
        </p:nvSpPr>
        <p:spPr>
          <a:xfrm>
            <a:off x="2483768" y="4005064"/>
            <a:ext cx="6120680" cy="792088"/>
          </a:xfrm>
          <a:prstGeom prst="rect">
            <a:avLst/>
          </a:prstGeom>
          <a:solidFill>
            <a:schemeClr val="accent1">
              <a:alpha val="7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752" name="TextBox 3"/>
          <p:cNvSpPr txBox="1">
            <a:spLocks noChangeArrowheads="1"/>
          </p:cNvSpPr>
          <p:nvPr/>
        </p:nvSpPr>
        <p:spPr bwMode="auto">
          <a:xfrm>
            <a:off x="6876256" y="2924944"/>
            <a:ext cx="1712913" cy="339725"/>
          </a:xfrm>
          <a:prstGeom prst="rect">
            <a:avLst/>
          </a:prstGeom>
          <a:solidFill>
            <a:schemeClr val="bg2">
              <a:alpha val="25098"/>
            </a:schemeClr>
          </a:solidFill>
          <a:ln w="3175">
            <a:solidFill>
              <a:schemeClr val="tx1"/>
            </a:solidFill>
            <a:miter lim="800000"/>
            <a:headEnd/>
            <a:tailEnd/>
          </a:ln>
        </p:spPr>
        <p:txBody>
          <a:bodyPr wrap="none">
            <a:prstTxWarp prst="textNoShape">
              <a:avLst/>
            </a:prstTxWarp>
            <a:spAutoFit/>
          </a:bodyPr>
          <a:lstStyle/>
          <a:p>
            <a:r>
              <a:rPr lang="en-US" sz="1600"/>
              <a:t>Highlighted Cells</a:t>
            </a:r>
          </a:p>
        </p:txBody>
      </p:sp>
      <p:cxnSp>
        <p:nvCxnSpPr>
          <p:cNvPr id="7" name="Straight Arrow Connector 6"/>
          <p:cNvCxnSpPr/>
          <p:nvPr/>
        </p:nvCxnSpPr>
        <p:spPr>
          <a:xfrm flipH="1">
            <a:off x="6444208" y="3284984"/>
            <a:ext cx="620712" cy="709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7544" y="1196752"/>
            <a:ext cx="8280920" cy="1569660"/>
          </a:xfrm>
          <a:prstGeom prst="rect">
            <a:avLst/>
          </a:prstGeom>
        </p:spPr>
        <p:txBody>
          <a:bodyPr wrap="square">
            <a:spAutoFit/>
          </a:bodyPr>
          <a:lstStyle/>
          <a:p>
            <a:r>
              <a:rPr lang="en-US" dirty="0" smtClean="0"/>
              <a:t>Highlight the range </a:t>
            </a:r>
            <a:r>
              <a:rPr lang="en-US" dirty="0"/>
              <a:t>C3:K6, which includes the headings and data </a:t>
            </a:r>
            <a:r>
              <a:rPr lang="en-US" dirty="0" smtClean="0"/>
              <a:t>for each </a:t>
            </a:r>
            <a:r>
              <a:rPr lang="en-US" dirty="0"/>
              <a:t>category. Click on the </a:t>
            </a:r>
            <a:r>
              <a:rPr lang="en-US" i="1" dirty="0"/>
              <a:t>Column Chart </a:t>
            </a:r>
            <a:r>
              <a:rPr lang="en-US" dirty="0"/>
              <a:t>button </a:t>
            </a:r>
            <a:r>
              <a:rPr lang="en-US" dirty="0" smtClean="0"/>
              <a:t>and then </a:t>
            </a:r>
            <a:r>
              <a:rPr lang="en-US" dirty="0"/>
              <a:t>on the first chart type in the list (a clustered </a:t>
            </a:r>
            <a:r>
              <a:rPr lang="en-US" dirty="0" smtClean="0"/>
              <a:t>column chart</a:t>
            </a:r>
            <a:r>
              <a:rPr lang="en-US"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Example 3.2: Creating a Column Chart</a:t>
            </a:r>
            <a:endParaRPr lang="en-US" sz="3200" dirty="0"/>
          </a:p>
        </p:txBody>
      </p:sp>
      <p:sp>
        <p:nvSpPr>
          <p:cNvPr id="8" name="Rectangle 7"/>
          <p:cNvSpPr/>
          <p:nvPr/>
        </p:nvSpPr>
        <p:spPr>
          <a:xfrm>
            <a:off x="467544" y="1253093"/>
            <a:ext cx="8136904" cy="2031325"/>
          </a:xfrm>
          <a:prstGeom prst="rect">
            <a:avLst/>
          </a:prstGeom>
        </p:spPr>
        <p:txBody>
          <a:bodyPr wrap="square">
            <a:spAutoFit/>
          </a:bodyPr>
          <a:lstStyle/>
          <a:p>
            <a:r>
              <a:rPr lang="en-US" sz="1800" dirty="0"/>
              <a:t>To add a title, click on the first icon in </a:t>
            </a:r>
            <a:r>
              <a:rPr lang="en-US" sz="1800" dirty="0" smtClean="0"/>
              <a:t>the </a:t>
            </a:r>
            <a:r>
              <a:rPr lang="en-US" sz="1800" i="1" dirty="0" smtClean="0"/>
              <a:t>Chart </a:t>
            </a:r>
            <a:r>
              <a:rPr lang="en-US" sz="1800" i="1" dirty="0"/>
              <a:t>Layouts </a:t>
            </a:r>
            <a:r>
              <a:rPr lang="en-US" sz="1800" dirty="0"/>
              <a:t>group. Click on “Chart Title” in the </a:t>
            </a:r>
            <a:r>
              <a:rPr lang="en-US" sz="1800" dirty="0" smtClean="0"/>
              <a:t>chart and </a:t>
            </a:r>
            <a:r>
              <a:rPr lang="en-US" sz="1800" dirty="0"/>
              <a:t>change it to “EEO Employment Report—Alabama.</a:t>
            </a:r>
            <a:r>
              <a:rPr lang="en-US" sz="1800" dirty="0" smtClean="0"/>
              <a:t>” The </a:t>
            </a:r>
            <a:r>
              <a:rPr lang="en-US" sz="1800" dirty="0"/>
              <a:t>names of the data series can be changed by </a:t>
            </a:r>
            <a:r>
              <a:rPr lang="en-US" sz="1800" dirty="0" smtClean="0"/>
              <a:t>clicking on </a:t>
            </a:r>
            <a:r>
              <a:rPr lang="en-US" sz="1800" dirty="0"/>
              <a:t>the </a:t>
            </a:r>
            <a:r>
              <a:rPr lang="en-US" sz="1800" i="1" dirty="0"/>
              <a:t>Select Data </a:t>
            </a:r>
            <a:r>
              <a:rPr lang="en-US" sz="1800" dirty="0"/>
              <a:t>button in the </a:t>
            </a:r>
            <a:r>
              <a:rPr lang="en-US" sz="1800" i="1" dirty="0"/>
              <a:t>Data</a:t>
            </a:r>
            <a:r>
              <a:rPr lang="en-US" sz="1800" dirty="0"/>
              <a:t> group of </a:t>
            </a:r>
            <a:r>
              <a:rPr lang="en-US" sz="1800" dirty="0" smtClean="0"/>
              <a:t>the </a:t>
            </a:r>
            <a:r>
              <a:rPr lang="en-US" sz="1800" i="1" dirty="0" smtClean="0"/>
              <a:t>Design</a:t>
            </a:r>
            <a:r>
              <a:rPr lang="en-US" sz="1800" dirty="0" smtClean="0"/>
              <a:t> </a:t>
            </a:r>
            <a:r>
              <a:rPr lang="en-US" sz="1800" dirty="0"/>
              <a:t>tab. In the </a:t>
            </a:r>
            <a:r>
              <a:rPr lang="en-US" sz="1800" i="1" dirty="0"/>
              <a:t>Select Data Source </a:t>
            </a:r>
            <a:r>
              <a:rPr lang="en-US" sz="1800" dirty="0"/>
              <a:t>dialog (see </a:t>
            </a:r>
            <a:r>
              <a:rPr lang="en-US" sz="1800" dirty="0" smtClean="0"/>
              <a:t>below)</a:t>
            </a:r>
            <a:r>
              <a:rPr lang="en-US" sz="1800" dirty="0"/>
              <a:t>, click on “Series1” and then the </a:t>
            </a:r>
            <a:r>
              <a:rPr lang="en-US" sz="1800" i="1" dirty="0"/>
              <a:t>Edit</a:t>
            </a:r>
            <a:r>
              <a:rPr lang="en-US" sz="1800" dirty="0"/>
              <a:t> </a:t>
            </a:r>
            <a:r>
              <a:rPr lang="en-US" sz="1800" dirty="0" smtClean="0"/>
              <a:t>button. Enter </a:t>
            </a:r>
            <a:r>
              <a:rPr lang="en-US" sz="1800" dirty="0"/>
              <a:t>the name of the data series, in this case “All Employees.</a:t>
            </a:r>
            <a:r>
              <a:rPr lang="en-US" sz="1800" dirty="0" smtClean="0"/>
              <a:t>” Change </a:t>
            </a:r>
            <a:r>
              <a:rPr lang="en-US" sz="1800" dirty="0"/>
              <a:t>the names of the other data series </a:t>
            </a:r>
            <a:r>
              <a:rPr lang="en-US" sz="1800" dirty="0" smtClean="0"/>
              <a:t>to “</a:t>
            </a:r>
            <a:r>
              <a:rPr lang="en-US" sz="1800" dirty="0"/>
              <a:t>Men” and “Women” in a similar fashion.</a:t>
            </a:r>
          </a:p>
        </p:txBody>
      </p:sp>
      <p:pic>
        <p:nvPicPr>
          <p:cNvPr id="9" name="Picture 8" descr="BA2-Figure-3.7-new-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3356992"/>
            <a:ext cx="4427984" cy="2366231"/>
          </a:xfrm>
          <a:prstGeom prst="rect">
            <a:avLst/>
          </a:prstGeom>
        </p:spPr>
      </p:pic>
      <p:pic>
        <p:nvPicPr>
          <p:cNvPr id="10" name="Picture 9" descr="BA2-Figure-3.8-new-cop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6016" y="3356992"/>
            <a:ext cx="4072621" cy="2592288"/>
          </a:xfrm>
          <a:prstGeom prst="rect">
            <a:avLst/>
          </a:prstGeom>
        </p:spPr>
      </p:pic>
    </p:spTree>
    <p:extLst>
      <p:ext uri="{BB962C8B-B14F-4D97-AF65-F5344CB8AC3E}">
        <p14:creationId xmlns:p14="http://schemas.microsoft.com/office/powerpoint/2010/main" xmlns="" val="157126549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4973</TotalTime>
  <Words>4146</Words>
  <Application>Microsoft Macintosh PowerPoint</Application>
  <PresentationFormat>On-screen Show (4:3)</PresentationFormat>
  <Paragraphs>305</Paragraphs>
  <Slides>76</Slides>
  <Notes>0</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Custom Design</vt:lpstr>
      <vt:lpstr>Concourse</vt:lpstr>
      <vt:lpstr>Chapter 3 Visualizing and Exploring Data</vt:lpstr>
      <vt:lpstr>Data Visualization</vt:lpstr>
      <vt:lpstr>Example 3.1: Tabular vs. Visual Data Analysis</vt:lpstr>
      <vt:lpstr>Example 3.1: Tabular vs. Visual Data Analysis</vt:lpstr>
      <vt:lpstr>Dashboards</vt:lpstr>
      <vt:lpstr>Creating Charts in Microsoft Excel</vt:lpstr>
      <vt:lpstr>Column and Bar Charts</vt:lpstr>
      <vt:lpstr>Example 3.2: Creating a Column Chart</vt:lpstr>
      <vt:lpstr>Example 3.2: Creating a Column Chart</vt:lpstr>
      <vt:lpstr>Line Charts</vt:lpstr>
      <vt:lpstr>Pie Charts</vt:lpstr>
      <vt:lpstr>Pie Charts</vt:lpstr>
      <vt:lpstr>Area Charts</vt:lpstr>
      <vt:lpstr>Scatter Charts</vt:lpstr>
      <vt:lpstr>Bubble Charts</vt:lpstr>
      <vt:lpstr>Miscellaneous Excel Charts</vt:lpstr>
      <vt:lpstr>Geographic Data</vt:lpstr>
      <vt:lpstr>Other Excel Data Visualization Tools</vt:lpstr>
      <vt:lpstr>Example 3.8: Data Visualization through Conditional Formatting </vt:lpstr>
      <vt:lpstr>Example 3.8: Data Visualization through Conditional Formatting </vt:lpstr>
      <vt:lpstr>Example 3.8: Data Visualization through Conditional Formatting </vt:lpstr>
      <vt:lpstr>Sparklines</vt:lpstr>
      <vt:lpstr>Example 3.9  Examples of Sparklines</vt:lpstr>
      <vt:lpstr>Excel Camera Tool</vt:lpstr>
      <vt:lpstr>Data Queries: Tables, Sorting, and Filtering</vt:lpstr>
      <vt:lpstr>Example 3.10: Creating an Excel Table</vt:lpstr>
      <vt:lpstr>Example 3.11: Table-Based Calculations</vt:lpstr>
      <vt:lpstr>Sorting Data in Excel</vt:lpstr>
      <vt:lpstr>Example 3.12  Sorting Data in the Purchase Orders Database</vt:lpstr>
      <vt:lpstr>Pareto Analysis</vt:lpstr>
      <vt:lpstr>Example 3.13: Applying the Pareto Principle </vt:lpstr>
      <vt:lpstr>Filtering Data</vt:lpstr>
      <vt:lpstr>Example 3.14: Filtering Records by Item Description</vt:lpstr>
      <vt:lpstr>Example 3.14: Filter Results</vt:lpstr>
      <vt:lpstr>Example 3.15: Filtering Records by Item Cost</vt:lpstr>
      <vt:lpstr>Example 3.15: Filtering Records by Item Cost</vt:lpstr>
      <vt:lpstr>About the AutoFilter</vt:lpstr>
      <vt:lpstr>Statistical Methods for Summarizing Data</vt:lpstr>
      <vt:lpstr>Frequency Distributions for Categorical Data</vt:lpstr>
      <vt:lpstr>Example 3.16: Constructing a Frequency Distribution for Items in the Purchase Orders Database</vt:lpstr>
      <vt:lpstr>Example 3.16: Constructing a Frequency Distribution for Items in the Purchase Orders Database</vt:lpstr>
      <vt:lpstr>Relative Frequency Distributions</vt:lpstr>
      <vt:lpstr>Example 3.17: Constructing a Relative Frequency Distribution for Items in the Purchase Orders Database</vt:lpstr>
      <vt:lpstr>Frequency Distributions for Numerical Data</vt:lpstr>
      <vt:lpstr>Example 3.18: Frequency and Relative Frequency Distribution for A/P Terms</vt:lpstr>
      <vt:lpstr>Excel Histogram Tool</vt:lpstr>
      <vt:lpstr>Histogram Dialog</vt:lpstr>
      <vt:lpstr>Using Bin Ranges</vt:lpstr>
      <vt:lpstr>Example 3.19: Using the Histogram Tool</vt:lpstr>
      <vt:lpstr>Example 3.19: Using the Histogram Tool</vt:lpstr>
      <vt:lpstr>Histograms for Numerical Data</vt:lpstr>
      <vt:lpstr>Example 3.20: Constructing a Frequency Distribution and Histogram for Cost per Order</vt:lpstr>
      <vt:lpstr>Slide 53</vt:lpstr>
      <vt:lpstr>Example 3.21  Computing Cumulative Relative Frequencies</vt:lpstr>
      <vt:lpstr>Percentiles</vt:lpstr>
      <vt:lpstr>Examples 3.22 and 3.23: Computing Percentiles</vt:lpstr>
      <vt:lpstr>Example 3.24 Excel Rank and Percentile Tool</vt:lpstr>
      <vt:lpstr>Quartiles</vt:lpstr>
      <vt:lpstr>Example 3.25 Computing Quartiles in Excel</vt:lpstr>
      <vt:lpstr>Cross-Tabulations</vt:lpstr>
      <vt:lpstr>Example 3.26: Constructing a Cross-Tabulation</vt:lpstr>
      <vt:lpstr>Cross-Tabulation Visualization: Chart of Regional Sales by Product</vt:lpstr>
      <vt:lpstr>Exploring Data Using PivotTables</vt:lpstr>
      <vt:lpstr>Constructing PivotTables</vt:lpstr>
      <vt:lpstr>PivotTable Field List</vt:lpstr>
      <vt:lpstr>Example 3.27 Creating a PivotTable</vt:lpstr>
      <vt:lpstr>Changing Value Field Settings</vt:lpstr>
      <vt:lpstr>Final Pivot Table</vt:lpstr>
      <vt:lpstr>Modifying PivotTables</vt:lpstr>
      <vt:lpstr>Example 3.28: Using the PivotTable Report Filter</vt:lpstr>
      <vt:lpstr>PivotCharts</vt:lpstr>
      <vt:lpstr>Example 3.29: A PivotChart for Sales Data</vt:lpstr>
      <vt:lpstr>Slicers</vt:lpstr>
      <vt:lpstr>Example 3.30 Using Slicers</vt:lpstr>
      <vt:lpstr>PivotTable Dashboards</vt:lpstr>
      <vt:lpstr>Camera-Based Dashboard Example</vt:lpstr>
    </vt:vector>
  </TitlesOfParts>
  <Company>University of South Carolina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Business Analytics</dc:title>
  <dc:creator>Joan Donohue</dc:creator>
  <cp:lastModifiedBy>Binod</cp:lastModifiedBy>
  <cp:revision>173</cp:revision>
  <dcterms:created xsi:type="dcterms:W3CDTF">2011-11-27T17:51:45Z</dcterms:created>
  <dcterms:modified xsi:type="dcterms:W3CDTF">2016-02-03T11:57:21Z</dcterms:modified>
</cp:coreProperties>
</file>