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865" r:id="rId2"/>
  </p:sldMasterIdLst>
  <p:notesMasterIdLst>
    <p:notesMasterId r:id="rId32"/>
  </p:notesMasterIdLst>
  <p:sldIdLst>
    <p:sldId id="323" r:id="rId3"/>
    <p:sldId id="266" r:id="rId4"/>
    <p:sldId id="311" r:id="rId5"/>
    <p:sldId id="298" r:id="rId6"/>
    <p:sldId id="267" r:id="rId7"/>
    <p:sldId id="268" r:id="rId8"/>
    <p:sldId id="312" r:id="rId9"/>
    <p:sldId id="269" r:id="rId10"/>
    <p:sldId id="299" r:id="rId11"/>
    <p:sldId id="270" r:id="rId12"/>
    <p:sldId id="264" r:id="rId13"/>
    <p:sldId id="301" r:id="rId14"/>
    <p:sldId id="313" r:id="rId15"/>
    <p:sldId id="271" r:id="rId16"/>
    <p:sldId id="293" r:id="rId17"/>
    <p:sldId id="272" r:id="rId18"/>
    <p:sldId id="295" r:id="rId19"/>
    <p:sldId id="314" r:id="rId20"/>
    <p:sldId id="297" r:id="rId21"/>
    <p:sldId id="273" r:id="rId22"/>
    <p:sldId id="315" r:id="rId23"/>
    <p:sldId id="274" r:id="rId24"/>
    <p:sldId id="316" r:id="rId25"/>
    <p:sldId id="317" r:id="rId26"/>
    <p:sldId id="275" r:id="rId27"/>
    <p:sldId id="318" r:id="rId28"/>
    <p:sldId id="322" r:id="rId29"/>
    <p:sldId id="321" r:id="rId30"/>
    <p:sldId id="265"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7" autoAdjust="0"/>
    <p:restoredTop sz="85595" autoAdjust="0"/>
  </p:normalViewPr>
  <p:slideViewPr>
    <p:cSldViewPr>
      <p:cViewPr varScale="1">
        <p:scale>
          <a:sx n="96" d="100"/>
          <a:sy n="96" d="100"/>
        </p:scale>
        <p:origin x="120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71" d="100"/>
        <a:sy n="17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65D6203-3DD2-4A6A-98AE-4123AC026E84}" type="datetimeFigureOut">
              <a:rPr lang="en-US"/>
              <a:pPr>
                <a:defRPr/>
              </a:pPr>
              <a:t>8/15/2017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E7134E3-AB19-40CD-90BF-CAD258A62BDE}" type="slidenum">
              <a:rPr lang="en-US"/>
              <a:pPr>
                <a:defRPr/>
              </a:pPr>
              <a:t>‹#›</a:t>
            </a:fld>
            <a:endParaRPr lang="en-US" dirty="0"/>
          </a:p>
        </p:txBody>
      </p:sp>
    </p:spTree>
    <p:extLst>
      <p:ext uri="{BB962C8B-B14F-4D97-AF65-F5344CB8AC3E}">
        <p14:creationId xmlns:p14="http://schemas.microsoft.com/office/powerpoint/2010/main" val="549650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304FCD-8461-43B0-9EA6-35B14730953E}" type="slidenum">
              <a:rPr lang="en-US">
                <a:ea typeface="ＭＳ Ｐゴシック" pitchFamily="-72" charset="-128"/>
                <a:cs typeface="ＭＳ Ｐゴシック" pitchFamily="-72" charset="-128"/>
              </a:rPr>
              <a:pPr fontAlgn="base">
                <a:spcBef>
                  <a:spcPct val="0"/>
                </a:spcBef>
                <a:spcAft>
                  <a:spcPct val="0"/>
                </a:spcAft>
                <a:defRPr/>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7134E3-AB19-40CD-90BF-CAD258A62BDE}" type="slidenum">
              <a:rPr lang="en-US" smtClean="0"/>
              <a:pPr>
                <a:defRPr/>
              </a:pPr>
              <a:t>20</a:t>
            </a:fld>
            <a:endParaRPr lang="en-US" dirty="0"/>
          </a:p>
        </p:txBody>
      </p:sp>
    </p:spTree>
    <p:extLst>
      <p:ext uri="{BB962C8B-B14F-4D97-AF65-F5344CB8AC3E}">
        <p14:creationId xmlns:p14="http://schemas.microsoft.com/office/powerpoint/2010/main" val="95271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457D1FEE-E691-4E2C-A4B5-BD822378BE5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550092D-8379-4718-AECD-05A2983B2E4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8103BC5-9B81-48ED-A8D6-660DDE15FAC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5" name="Group 10"/>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Footer Placeholder 18"/>
          <p:cNvSpPr>
            <a:spLocks noGrp="1"/>
          </p:cNvSpPr>
          <p:nvPr>
            <p:ph type="ftr" sz="quarter" idx="10"/>
          </p:nvPr>
        </p:nvSpPr>
        <p:spPr/>
        <p:txBody>
          <a:bodyPr/>
          <a:lstStyle>
            <a:lvl1pPr>
              <a:defRPr>
                <a:solidFill>
                  <a:schemeClr val="accent1">
                    <a:tint val="20000"/>
                  </a:schemeClr>
                </a:solidFill>
              </a:defRPr>
            </a:lvl1pPr>
          </a:lstStyle>
          <a:p>
            <a:pPr>
              <a:defRPr/>
            </a:pPr>
            <a:r>
              <a:rPr lang="en-US"/>
              <a:t>Copyright © 2013 Pearson Education, Inc. publishing as Prentice Hall</a:t>
            </a:r>
            <a:endParaRPr lang="en-US" dirty="0"/>
          </a:p>
        </p:txBody>
      </p:sp>
      <p:sp>
        <p:nvSpPr>
          <p:cNvPr id="12" name="Slide Number Placeholder 26"/>
          <p:cNvSpPr>
            <a:spLocks noGrp="1"/>
          </p:cNvSpPr>
          <p:nvPr>
            <p:ph type="sldNum" sz="quarter" idx="11"/>
          </p:nvPr>
        </p:nvSpPr>
        <p:spPr/>
        <p:txBody>
          <a:bodyPr/>
          <a:lstStyle>
            <a:lvl1pPr>
              <a:defRPr>
                <a:solidFill>
                  <a:srgbClr val="FFFFFF"/>
                </a:solidFill>
              </a:defRPr>
            </a:lvl1pPr>
          </a:lstStyle>
          <a:p>
            <a:pPr>
              <a:defRPr/>
            </a:pPr>
            <a:r>
              <a:rPr lang="en-US"/>
              <a:t>2-</a:t>
            </a:r>
            <a:fld id="{CED76513-4D78-4246-9602-E0D8342EC6B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Footer Placeholder 4"/>
          <p:cNvSpPr>
            <a:spLocks noGrp="1"/>
          </p:cNvSpPr>
          <p:nvPr>
            <p:ph type="ftr" sz="quarter" idx="10"/>
          </p:nvPr>
        </p:nvSpPr>
        <p:spPr>
          <a:xfrm>
            <a:off x="4379913" y="6408738"/>
            <a:ext cx="2554287" cy="365125"/>
          </a:xfrm>
        </p:spPr>
        <p:txBody>
          <a:bodyPr/>
          <a:lstStyle>
            <a:lvl1pPr algn="ctr">
              <a:defRPr/>
            </a:lvl1pPr>
          </a:lstStyle>
          <a:p>
            <a:pPr>
              <a:defRPr/>
            </a:pPr>
            <a:r>
              <a:rPr lang="en-US"/>
              <a:t>Copyright © 2013 Pearson Education, Inc. publishing as Prentice Hall</a:t>
            </a:r>
          </a:p>
        </p:txBody>
      </p:sp>
      <p:sp>
        <p:nvSpPr>
          <p:cNvPr id="5" name="Slide Number Placeholder 5"/>
          <p:cNvSpPr>
            <a:spLocks noGrp="1"/>
          </p:cNvSpPr>
          <p:nvPr>
            <p:ph type="sldNum" sz="quarter" idx="11"/>
          </p:nvPr>
        </p:nvSpPr>
        <p:spPr>
          <a:xfrm>
            <a:off x="8305800" y="6408738"/>
            <a:ext cx="708025" cy="365125"/>
          </a:xfrm>
        </p:spPr>
        <p:txBody>
          <a:bodyPr/>
          <a:lstStyle>
            <a:lvl1pPr>
              <a:defRPr/>
            </a:lvl1pPr>
          </a:lstStyle>
          <a:p>
            <a:pPr>
              <a:defRPr/>
            </a:pPr>
            <a:r>
              <a:rPr lang="en-US"/>
              <a:t>2-</a:t>
            </a:r>
            <a:fld id="{7DEDB2CB-1CD5-4D44-8271-E3B6B8E2CB9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Footer Placeholder 4"/>
          <p:cNvSpPr>
            <a:spLocks noGrp="1"/>
          </p:cNvSpPr>
          <p:nvPr>
            <p:ph type="ftr" sz="quarter" idx="10"/>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5"/>
          <p:cNvSpPr>
            <a:spLocks noGrp="1"/>
          </p:cNvSpPr>
          <p:nvPr>
            <p:ph type="sldNum" sz="quarter" idx="11"/>
          </p:nvPr>
        </p:nvSpPr>
        <p:spPr/>
        <p:txBody>
          <a:bodyPr/>
          <a:lstStyle>
            <a:lvl1pPr>
              <a:defRPr/>
            </a:lvl1pPr>
          </a:lstStyle>
          <a:p>
            <a:pPr>
              <a:defRPr/>
            </a:pPr>
            <a:r>
              <a:rPr lang="en-US"/>
              <a:t>2-</a:t>
            </a:r>
            <a:fld id="{B4F53F9A-F5D6-4F71-93EF-4ABDA717B49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Footer Placeholder 21"/>
          <p:cNvSpPr>
            <a:spLocks noGrp="1"/>
          </p:cNvSpPr>
          <p:nvPr>
            <p:ph type="ftr" sz="quarter" idx="10"/>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17"/>
          <p:cNvSpPr>
            <a:spLocks noGrp="1"/>
          </p:cNvSpPr>
          <p:nvPr>
            <p:ph type="sldNum" sz="quarter" idx="11"/>
          </p:nvPr>
        </p:nvSpPr>
        <p:spPr/>
        <p:txBody>
          <a:bodyPr/>
          <a:lstStyle>
            <a:lvl1pPr>
              <a:defRPr/>
            </a:lvl1pPr>
          </a:lstStyle>
          <a:p>
            <a:pPr>
              <a:defRPr/>
            </a:pPr>
            <a:r>
              <a:rPr lang="en-US"/>
              <a:t>2-</a:t>
            </a:r>
            <a:fld id="{57CA1EBF-BCBC-4209-AE6C-BB45305841B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7"/>
          <p:cNvSpPr>
            <a:spLocks noGrp="1"/>
          </p:cNvSpPr>
          <p:nvPr>
            <p:ph type="ftr" sz="quarter" idx="10"/>
          </p:nvPr>
        </p:nvSpPr>
        <p:spPr/>
        <p:txBody>
          <a:bodyPr/>
          <a:lstStyle>
            <a:lvl1pPr>
              <a:defRPr/>
            </a:lvl1pPr>
          </a:lstStyle>
          <a:p>
            <a:pPr>
              <a:defRPr/>
            </a:pPr>
            <a:r>
              <a:rPr lang="en-US"/>
              <a:t>Copyright © 2013 Pearson Education, Inc. publishing as Prentice Hall</a:t>
            </a:r>
            <a:endParaRPr lang="en-US" dirty="0"/>
          </a:p>
        </p:txBody>
      </p:sp>
      <p:sp>
        <p:nvSpPr>
          <p:cNvPr id="8" name="Slide Number Placeholder 8"/>
          <p:cNvSpPr>
            <a:spLocks noGrp="1"/>
          </p:cNvSpPr>
          <p:nvPr>
            <p:ph type="sldNum" sz="quarter" idx="11"/>
          </p:nvPr>
        </p:nvSpPr>
        <p:spPr/>
        <p:txBody>
          <a:bodyPr/>
          <a:lstStyle>
            <a:lvl1pPr>
              <a:defRPr/>
            </a:lvl1pPr>
          </a:lstStyle>
          <a:p>
            <a:pPr>
              <a:defRPr/>
            </a:pPr>
            <a:r>
              <a:rPr lang="en-US"/>
              <a:t>2-</a:t>
            </a:r>
            <a:fld id="{8049C668-FC91-489D-85EB-33BFD1D0D68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Footer Placeholder 21"/>
          <p:cNvSpPr>
            <a:spLocks noGrp="1"/>
          </p:cNvSpPr>
          <p:nvPr>
            <p:ph type="ftr" sz="quarter" idx="10"/>
          </p:nvPr>
        </p:nvSpPr>
        <p:spPr/>
        <p:txBody>
          <a:bodyPr/>
          <a:lstStyle>
            <a:lvl1pPr>
              <a:defRPr/>
            </a:lvl1pPr>
          </a:lstStyle>
          <a:p>
            <a:pPr>
              <a:defRPr/>
            </a:pPr>
            <a:r>
              <a:rPr lang="en-US"/>
              <a:t>Copyright © 2013 Pearson Education, Inc. publishing as Prentice Hall</a:t>
            </a:r>
            <a:endParaRPr lang="en-US" dirty="0"/>
          </a:p>
        </p:txBody>
      </p:sp>
      <p:sp>
        <p:nvSpPr>
          <p:cNvPr id="4" name="Slide Number Placeholder 17"/>
          <p:cNvSpPr>
            <a:spLocks noGrp="1"/>
          </p:cNvSpPr>
          <p:nvPr>
            <p:ph type="sldNum" sz="quarter" idx="11"/>
          </p:nvPr>
        </p:nvSpPr>
        <p:spPr/>
        <p:txBody>
          <a:bodyPr/>
          <a:lstStyle>
            <a:lvl1pPr>
              <a:defRPr/>
            </a:lvl1pPr>
          </a:lstStyle>
          <a:p>
            <a:pPr>
              <a:defRPr/>
            </a:pPr>
            <a:r>
              <a:rPr lang="en-US"/>
              <a:t>2-</a:t>
            </a:r>
            <a:fld id="{604C49EB-C3DB-461C-B878-1D5D38ECE88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1"/>
          <p:cNvSpPr>
            <a:spLocks noGrp="1"/>
          </p:cNvSpPr>
          <p:nvPr>
            <p:ph type="ftr" sz="quarter" idx="10"/>
          </p:nvPr>
        </p:nvSpPr>
        <p:spPr/>
        <p:txBody>
          <a:bodyPr/>
          <a:lstStyle>
            <a:lvl1pPr>
              <a:defRPr/>
            </a:lvl1pPr>
          </a:lstStyle>
          <a:p>
            <a:pPr>
              <a:defRPr/>
            </a:pPr>
            <a:r>
              <a:rPr lang="en-US"/>
              <a:t>Copyright © 2013 Pearson Education, Inc. publishing as Prentice Hall</a:t>
            </a:r>
            <a:endParaRPr lang="en-US" dirty="0"/>
          </a:p>
        </p:txBody>
      </p:sp>
      <p:sp>
        <p:nvSpPr>
          <p:cNvPr id="3" name="Slide Number Placeholder 17"/>
          <p:cNvSpPr>
            <a:spLocks noGrp="1"/>
          </p:cNvSpPr>
          <p:nvPr>
            <p:ph type="sldNum" sz="quarter" idx="11"/>
          </p:nvPr>
        </p:nvSpPr>
        <p:spPr/>
        <p:txBody>
          <a:bodyPr/>
          <a:lstStyle>
            <a:lvl1pPr>
              <a:defRPr/>
            </a:lvl1pPr>
          </a:lstStyle>
          <a:p>
            <a:pPr>
              <a:defRPr/>
            </a:pPr>
            <a:r>
              <a:rPr lang="en-US"/>
              <a:t>2-</a:t>
            </a:r>
            <a:fld id="{AFE35AEF-B273-4A6B-9B2F-E8FFF11E2EE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6"/>
          <p:cNvSpPr>
            <a:spLocks noGrp="1"/>
          </p:cNvSpPr>
          <p:nvPr>
            <p:ph type="sldNum" sz="quarter" idx="11"/>
          </p:nvPr>
        </p:nvSpPr>
        <p:spPr/>
        <p:txBody>
          <a:bodyPr/>
          <a:lstStyle>
            <a:lvl1pPr>
              <a:defRPr/>
            </a:lvl1pPr>
          </a:lstStyle>
          <a:p>
            <a:pPr>
              <a:defRPr/>
            </a:pPr>
            <a:r>
              <a:rPr lang="en-US"/>
              <a:t>2-</a:t>
            </a:r>
            <a:fld id="{88970C70-CB79-4303-ACA3-D3F47EA732C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5B5A4C8B-B29D-4BF6-9045-AF2D9784E92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cs typeface="+mn-cs"/>
            </a:endParaRPr>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Footer Placeholder 5"/>
          <p:cNvSpPr>
            <a:spLocks noGrp="1"/>
          </p:cNvSpPr>
          <p:nvPr>
            <p:ph type="ftr" sz="quarter" idx="10"/>
          </p:nvPr>
        </p:nvSpPr>
        <p:spPr>
          <a:xfrm>
            <a:off x="4379913" y="6408738"/>
            <a:ext cx="3163887" cy="365125"/>
          </a:xfrm>
        </p:spPr>
        <p:txBody>
          <a:bodyPr/>
          <a:lstStyle>
            <a:lvl1pPr>
              <a:defRPr>
                <a:solidFill>
                  <a:schemeClr val="tx1"/>
                </a:solidFill>
              </a:defRPr>
            </a:lvl1pPr>
          </a:lstStyle>
          <a:p>
            <a:pPr>
              <a:defRPr/>
            </a:pPr>
            <a:r>
              <a:rPr lang="en-US"/>
              <a:t>Copyright © 2013 Pearson Education, Inc. publishing as Prentice Hall</a:t>
            </a:r>
            <a:endParaRPr lang="en-US" dirty="0"/>
          </a:p>
        </p:txBody>
      </p:sp>
      <p:sp>
        <p:nvSpPr>
          <p:cNvPr id="12" name="Slide Number Placeholder 6"/>
          <p:cNvSpPr>
            <a:spLocks noGrp="1"/>
          </p:cNvSpPr>
          <p:nvPr>
            <p:ph type="sldNum" sz="quarter" idx="11"/>
          </p:nvPr>
        </p:nvSpPr>
        <p:spPr/>
        <p:txBody>
          <a:bodyPr/>
          <a:lstStyle>
            <a:lvl1pPr>
              <a:defRPr>
                <a:solidFill>
                  <a:schemeClr val="tx1"/>
                </a:solidFill>
              </a:defRPr>
            </a:lvl1pPr>
          </a:lstStyle>
          <a:p>
            <a:pPr>
              <a:defRPr/>
            </a:pPr>
            <a:r>
              <a:rPr lang="en-US"/>
              <a:t>1-</a:t>
            </a:r>
            <a:fld id="{B0EF29A0-9607-42E9-BF9F-BBEE58D9EFA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Copyright © 2013 Pearson Education, Inc. publishing as Prentice Hall</a:t>
            </a:r>
            <a:endParaRPr lang="en-US" dirty="0"/>
          </a:p>
        </p:txBody>
      </p:sp>
      <p:sp>
        <p:nvSpPr>
          <p:cNvPr id="5" name="Slide Number Placeholder 5"/>
          <p:cNvSpPr>
            <a:spLocks noGrp="1"/>
          </p:cNvSpPr>
          <p:nvPr>
            <p:ph type="sldNum" sz="quarter" idx="11"/>
          </p:nvPr>
        </p:nvSpPr>
        <p:spPr/>
        <p:txBody>
          <a:bodyPr/>
          <a:lstStyle>
            <a:lvl1pPr>
              <a:defRPr/>
            </a:lvl1pPr>
          </a:lstStyle>
          <a:p>
            <a:pPr>
              <a:defRPr/>
            </a:pPr>
            <a:r>
              <a:rPr lang="en-US"/>
              <a:t>1-</a:t>
            </a:r>
            <a:fld id="{8B458CC0-5CA5-42D8-BEC3-C0AA430926B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Copyright © 2013 Pearson Education, Inc. publishing as Prentice Hall</a:t>
            </a:r>
            <a:endParaRPr lang="en-US" dirty="0"/>
          </a:p>
        </p:txBody>
      </p:sp>
      <p:sp>
        <p:nvSpPr>
          <p:cNvPr id="5" name="Slide Number Placeholder 5"/>
          <p:cNvSpPr>
            <a:spLocks noGrp="1"/>
          </p:cNvSpPr>
          <p:nvPr>
            <p:ph type="sldNum" sz="quarter" idx="11"/>
          </p:nvPr>
        </p:nvSpPr>
        <p:spPr/>
        <p:txBody>
          <a:bodyPr/>
          <a:lstStyle>
            <a:lvl1pPr>
              <a:defRPr/>
            </a:lvl1pPr>
          </a:lstStyle>
          <a:p>
            <a:pPr>
              <a:defRPr/>
            </a:pPr>
            <a:r>
              <a:rPr lang="en-US"/>
              <a:t>1-</a:t>
            </a:r>
            <a:fld id="{1510DF71-EC39-426A-9D28-7CCF5686F61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5" name="Slide Number Placeholder 4"/>
          <p:cNvSpPr>
            <a:spLocks noGrp="1"/>
          </p:cNvSpPr>
          <p:nvPr>
            <p:ph type="sldNum" sz="quarter" idx="12"/>
          </p:nvPr>
        </p:nvSpPr>
        <p:spPr/>
        <p:txBody>
          <a:bodyPr/>
          <a:lstStyle>
            <a:lvl1pPr>
              <a:defRPr/>
            </a:lvl1pPr>
          </a:lstStyle>
          <a:p>
            <a:pPr>
              <a:defRPr/>
            </a:pPr>
            <a:r>
              <a:rPr lang="en-US"/>
              <a:t>2-</a:t>
            </a:r>
            <a:fld id="{896E173C-5F01-48B0-9959-26C09E6AC7D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4D8F4938-6990-4C01-A645-C5B064A6A76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6C0CC03-A33B-4529-8D18-404A0B935D5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294B88DF-2248-497A-963C-0AEE0F9B785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FEFFEB31-AA5B-47D5-81AA-BF5CA3B8B22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4" name="Slide Number Placeholder 3"/>
          <p:cNvSpPr>
            <a:spLocks noGrp="1"/>
          </p:cNvSpPr>
          <p:nvPr>
            <p:ph type="sldNum" sz="quarter" idx="12"/>
          </p:nvPr>
        </p:nvSpPr>
        <p:spPr/>
        <p:txBody>
          <a:bodyPr/>
          <a:lstStyle>
            <a:lvl1pPr>
              <a:defRPr/>
            </a:lvl1pPr>
          </a:lstStyle>
          <a:p>
            <a:pPr>
              <a:defRPr/>
            </a:pPr>
            <a:r>
              <a:rPr lang="en-US"/>
              <a:t>1-</a:t>
            </a:r>
            <a:fld id="{F90EE243-0340-4A10-B2CD-796266CA09F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99D7D598-2F19-40DD-8971-0CC5701EED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3DC7CC7-FA66-472D-ADE8-794A6787A9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r>
              <a:rPr lang="en-US"/>
              <a:t>2-</a:t>
            </a:r>
            <a:fld id="{378E79E8-7C01-4758-B4DF-F868FCE7F6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cs typeface="+mn-cs"/>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332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Footer Placeholder 21"/>
          <p:cNvSpPr>
            <a:spLocks noGrp="1"/>
          </p:cNvSpPr>
          <p:nvPr>
            <p:ph type="ftr" sz="quarter" idx="3"/>
          </p:nvPr>
        </p:nvSpPr>
        <p:spPr>
          <a:xfrm>
            <a:off x="4379913" y="6408738"/>
            <a:ext cx="3087687" cy="365125"/>
          </a:xfrm>
          <a:prstGeom prst="rect">
            <a:avLst/>
          </a:prstGeom>
        </p:spPr>
        <p:txBody>
          <a:bodyPr vert="horz" anchor="b"/>
          <a:lstStyle>
            <a:lvl1pPr algn="ctr" eaLnBrk="1" fontAlgn="auto" latinLnBrk="0" hangingPunct="1">
              <a:spcBef>
                <a:spcPts val="0"/>
              </a:spcBef>
              <a:spcAft>
                <a:spcPts val="0"/>
              </a:spcAft>
              <a:defRPr kumimoji="0" sz="1000">
                <a:solidFill>
                  <a:schemeClr val="tx1"/>
                </a:solidFill>
                <a:latin typeface="+mn-lt"/>
                <a:ea typeface="+mn-ea"/>
                <a:cs typeface="+mn-cs"/>
              </a:defRPr>
            </a:lvl1pPr>
          </a:lstStyle>
          <a:p>
            <a:pPr>
              <a:defRPr/>
            </a:pPr>
            <a:r>
              <a:rPr lang="en-US"/>
              <a:t>Copyright © 2013 Pearson Education, Inc. publishing as Prentice Hall</a:t>
            </a:r>
            <a:endParaRPr lang="en-US" dirty="0"/>
          </a:p>
        </p:txBody>
      </p:sp>
      <p:sp>
        <p:nvSpPr>
          <p:cNvPr id="18" name="Slide Number Placeholder 17"/>
          <p:cNvSpPr>
            <a:spLocks noGrp="1"/>
          </p:cNvSpPr>
          <p:nvPr>
            <p:ph type="sldNum" sz="quarter" idx="4"/>
          </p:nvPr>
        </p:nvSpPr>
        <p:spPr>
          <a:xfrm>
            <a:off x="8382000" y="6408738"/>
            <a:ext cx="631825"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ea typeface="+mn-ea"/>
                <a:cs typeface="+mn-cs"/>
              </a:defRPr>
            </a:lvl1pPr>
          </a:lstStyle>
          <a:p>
            <a:pPr>
              <a:defRPr/>
            </a:pPr>
            <a:r>
              <a:rPr lang="en-US"/>
              <a:t>2-</a:t>
            </a:r>
            <a:fld id="{6C8B9252-7A24-47B7-8290-5C7398D0CDE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888" r:id="rId4"/>
    <p:sldLayoutId id="2147483903" r:id="rId5"/>
    <p:sldLayoutId id="2147483887" r:id="rId6"/>
    <p:sldLayoutId id="2147483886" r:id="rId7"/>
    <p:sldLayoutId id="2147483904" r:id="rId8"/>
    <p:sldLayoutId id="2147483905" r:id="rId9"/>
    <p:sldLayoutId id="2147483906" r:id="rId10"/>
    <p:sldLayoutId id="2147483907" r:id="rId11"/>
    <p:sldLayoutId id="2147483908" r:id="rId12"/>
  </p:sldLayoutIdLst>
  <p:timing>
    <p:tnLst>
      <p:par>
        <p:cTn id="1" dur="indefinite" restart="never" nodeType="tmRoot"/>
      </p:par>
    </p:tnLst>
  </p:timing>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72" charset="-128"/>
          <a:cs typeface="ＭＳ Ｐゴシック" pitchFamily="-72" charset="-128"/>
        </a:defRPr>
      </a:lvl1pPr>
      <a:lvl2pPr algn="l" rtl="0" eaLnBrk="0" fontAlgn="base" hangingPunct="0">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2pPr>
      <a:lvl3pPr algn="l" rtl="0" eaLnBrk="0" fontAlgn="base" hangingPunct="0">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3pPr>
      <a:lvl4pPr algn="l" rtl="0" eaLnBrk="0" fontAlgn="base" hangingPunct="0">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4pPr>
      <a:lvl5pPr algn="l" rtl="0" eaLnBrk="0" fontAlgn="base" hangingPunct="0">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5pPr>
      <a:lvl6pPr marL="457200" algn="l" rtl="0" fontAlgn="base">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6pPr>
      <a:lvl7pPr marL="914400" algn="l" rtl="0" fontAlgn="base">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7pPr>
      <a:lvl8pPr marL="1371600" algn="l" rtl="0" fontAlgn="base">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8pPr>
      <a:lvl9pPr marL="1828800" algn="l" rtl="0" fontAlgn="base">
        <a:spcBef>
          <a:spcPct val="0"/>
        </a:spcBef>
        <a:spcAft>
          <a:spcPct val="0"/>
        </a:spcAft>
        <a:defRPr sz="4100" b="1">
          <a:solidFill>
            <a:schemeClr val="tx2"/>
          </a:solidFill>
          <a:latin typeface="Arial" pitchFamily="-72" charset="0"/>
          <a:ea typeface="ＭＳ Ｐゴシック" pitchFamily="-72" charset="-128"/>
          <a:cs typeface="ＭＳ Ｐゴシック" pitchFamily="-72" charset="-128"/>
        </a:defRPr>
      </a:lvl9pPr>
    </p:titleStyle>
    <p:bodyStyle>
      <a:lvl1pPr marL="365125" indent="-255588" algn="l" rtl="0" eaLnBrk="0" fontAlgn="base" hangingPunct="0">
        <a:spcBef>
          <a:spcPts val="400"/>
        </a:spcBef>
        <a:spcAft>
          <a:spcPct val="0"/>
        </a:spcAft>
        <a:buClr>
          <a:schemeClr val="accent1"/>
        </a:buClr>
        <a:buSzPct val="68000"/>
        <a:buFont typeface="Wingdings 3" pitchFamily="-72" charset="2"/>
        <a:buChar char=""/>
        <a:defRPr sz="2700" kern="1200">
          <a:solidFill>
            <a:schemeClr val="tx1"/>
          </a:solidFill>
          <a:latin typeface="+mn-lt"/>
          <a:ea typeface="ＭＳ Ｐゴシック" pitchFamily="-72" charset="-128"/>
          <a:cs typeface="ＭＳ Ｐゴシック" pitchFamily="-72" charset="-128"/>
        </a:defRPr>
      </a:lvl1pPr>
      <a:lvl2pPr marL="620713" indent="-228600" algn="l" rtl="0" eaLnBrk="0" fontAlgn="base" hangingPunct="0">
        <a:spcBef>
          <a:spcPts val="325"/>
        </a:spcBef>
        <a:spcAft>
          <a:spcPct val="0"/>
        </a:spcAft>
        <a:buClr>
          <a:schemeClr val="accent1"/>
        </a:buClr>
        <a:buFont typeface="Verdana" pitchFamily="-72" charset="0"/>
        <a:buChar char="◦"/>
        <a:defRPr sz="2300" kern="1200">
          <a:solidFill>
            <a:schemeClr val="tx1"/>
          </a:solidFill>
          <a:latin typeface="+mn-lt"/>
          <a:ea typeface="ＭＳ Ｐゴシック" pitchFamily="-72"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72" charset="2"/>
        <a:buChar char=""/>
        <a:defRPr sz="2100" kern="1200">
          <a:solidFill>
            <a:schemeClr val="tx1"/>
          </a:solidFill>
          <a:latin typeface="+mn-lt"/>
          <a:ea typeface="ＭＳ Ｐゴシック" pitchFamily="-72" charset="-128"/>
          <a:cs typeface="+mn-cs"/>
        </a:defRPr>
      </a:lvl3pPr>
      <a:lvl4pPr marL="1143000" indent="-228600" algn="l" rtl="0" eaLnBrk="0" fontAlgn="base" hangingPunct="0">
        <a:spcBef>
          <a:spcPts val="350"/>
        </a:spcBef>
        <a:spcAft>
          <a:spcPct val="0"/>
        </a:spcAft>
        <a:buClr>
          <a:schemeClr val="accent2"/>
        </a:buClr>
        <a:buFont typeface="Wingdings 2" pitchFamily="-72" charset="2"/>
        <a:buChar char=""/>
        <a:defRPr sz="1900" kern="1200">
          <a:solidFill>
            <a:schemeClr val="tx1"/>
          </a:solidFill>
          <a:latin typeface="+mn-lt"/>
          <a:ea typeface="ＭＳ Ｐゴシック" pitchFamily="-72" charset="-128"/>
          <a:cs typeface="+mn-cs"/>
        </a:defRPr>
      </a:lvl4pPr>
      <a:lvl5pPr marL="1371600" indent="-228600" algn="l" rtl="0" eaLnBrk="0" fontAlgn="base" hangingPunct="0">
        <a:spcBef>
          <a:spcPts val="350"/>
        </a:spcBef>
        <a:spcAft>
          <a:spcPct val="0"/>
        </a:spcAft>
        <a:buClr>
          <a:schemeClr val="accent2"/>
        </a:buClr>
        <a:buFont typeface="Wingdings 2" pitchFamily="-72" charset="2"/>
        <a:buChar char=""/>
        <a:defRPr kern="1200">
          <a:solidFill>
            <a:schemeClr val="tx1"/>
          </a:solidFill>
          <a:latin typeface="+mn-lt"/>
          <a:ea typeface="ＭＳ Ｐゴシック" pitchFamily="-72"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75856" y="274638"/>
            <a:ext cx="5410944" cy="2218258"/>
          </a:xfrm>
        </p:spPr>
        <p:txBody>
          <a:bodyPr>
            <a:normAutofit/>
          </a:bodyPr>
          <a:lstStyle/>
          <a:p>
            <a:r>
              <a:rPr lang="en-US" dirty="0" smtClean="0"/>
              <a:t>Chapter 2</a:t>
            </a:r>
            <a:br>
              <a:rPr lang="en-US" dirty="0" smtClean="0"/>
            </a:br>
            <a:r>
              <a:rPr lang="en-US" dirty="0" smtClean="0"/>
              <a:t>Analytics on Spreadsheets</a:t>
            </a:r>
            <a:endParaRPr lang="en-US" dirty="0"/>
          </a:p>
        </p:txBody>
      </p:sp>
      <p:pic>
        <p:nvPicPr>
          <p:cNvPr id="2" name="Picture 1"/>
          <p:cNvPicPr>
            <a:picLocks noChangeAspect="1"/>
          </p:cNvPicPr>
          <p:nvPr/>
        </p:nvPicPr>
        <p:blipFill>
          <a:blip r:embed="rId2"/>
          <a:stretch>
            <a:fillRect/>
          </a:stretch>
        </p:blipFill>
        <p:spPr>
          <a:xfrm>
            <a:off x="2555776" y="2708920"/>
            <a:ext cx="5379975" cy="3456384"/>
          </a:xfrm>
          <a:prstGeom prst="rect">
            <a:avLst/>
          </a:prstGeom>
        </p:spPr>
      </p:pic>
      <p:pic>
        <p:nvPicPr>
          <p:cNvPr id="6" name="Picture 5" descr="Cover Graphic.png"/>
          <p:cNvPicPr>
            <a:picLocks noChangeAspect="1"/>
          </p:cNvPicPr>
          <p:nvPr/>
        </p:nvPicPr>
        <p:blipFill>
          <a:blip r:embed="rId3" cstate="print"/>
          <a:stretch>
            <a:fillRect/>
          </a:stretch>
        </p:blipFill>
        <p:spPr>
          <a:xfrm>
            <a:off x="460506" y="116632"/>
            <a:ext cx="1754491" cy="2237232"/>
          </a:xfrm>
          <a:prstGeom prst="rect">
            <a:avLst/>
          </a:prstGeom>
        </p:spPr>
      </p:pic>
    </p:spTree>
    <p:extLst>
      <p:ext uri="{BB962C8B-B14F-4D97-AF65-F5344CB8AC3E}">
        <p14:creationId xmlns:p14="http://schemas.microsoft.com/office/powerpoint/2010/main" val="3787477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1"/>
          <p:cNvSpPr>
            <a:spLocks noGrp="1"/>
          </p:cNvSpPr>
          <p:nvPr>
            <p:ph idx="1"/>
          </p:nvPr>
        </p:nvSpPr>
        <p:spPr/>
        <p:txBody>
          <a:bodyPr/>
          <a:lstStyle/>
          <a:p>
            <a:pPr eaLnBrk="1" hangingPunct="1"/>
            <a:r>
              <a:rPr lang="en-US" dirty="0" smtClean="0"/>
              <a:t>Split Screen</a:t>
            </a:r>
          </a:p>
          <a:p>
            <a:pPr eaLnBrk="1" hangingPunct="1"/>
            <a:r>
              <a:rPr lang="en-US" dirty="0" smtClean="0"/>
              <a:t>Paste </a:t>
            </a:r>
            <a:r>
              <a:rPr lang="en-US" dirty="0" smtClean="0"/>
              <a:t>Special</a:t>
            </a:r>
          </a:p>
          <a:p>
            <a:pPr lvl="1" eaLnBrk="1" hangingPunct="1"/>
            <a:r>
              <a:rPr lang="en-US" dirty="0" smtClean="0"/>
              <a:t>Paste Values will paste the results of the formulas</a:t>
            </a:r>
            <a:endParaRPr lang="en-US" dirty="0" smtClean="0"/>
          </a:p>
          <a:p>
            <a:pPr eaLnBrk="1" hangingPunct="1"/>
            <a:r>
              <a:rPr lang="en-US" dirty="0" smtClean="0"/>
              <a:t>Column and Row Widths</a:t>
            </a:r>
          </a:p>
          <a:p>
            <a:pPr eaLnBrk="1" hangingPunct="1"/>
            <a:r>
              <a:rPr lang="en-US" dirty="0" smtClean="0"/>
              <a:t>Displaying Formulas in </a:t>
            </a:r>
            <a:r>
              <a:rPr lang="en-US" dirty="0" smtClean="0"/>
              <a:t>Worksheets</a:t>
            </a:r>
          </a:p>
          <a:p>
            <a:pPr lvl="1" eaLnBrk="1" hangingPunct="1"/>
            <a:r>
              <a:rPr lang="en-US" i="1" dirty="0" smtClean="0"/>
              <a:t>Show Formulas</a:t>
            </a:r>
            <a:r>
              <a:rPr lang="en-US" dirty="0" smtClean="0"/>
              <a:t> in </a:t>
            </a:r>
            <a:r>
              <a:rPr lang="en-US" i="1" dirty="0" smtClean="0"/>
              <a:t>Formula Auditing</a:t>
            </a:r>
            <a:r>
              <a:rPr lang="en-US" dirty="0" smtClean="0"/>
              <a:t> group</a:t>
            </a:r>
            <a:endParaRPr lang="en-US" dirty="0" smtClean="0"/>
          </a:p>
          <a:p>
            <a:pPr eaLnBrk="1" hangingPunct="1"/>
            <a:r>
              <a:rPr lang="en-US" dirty="0" smtClean="0"/>
              <a:t>Displaying Grid Lines and Column Headers for Printing</a:t>
            </a:r>
          </a:p>
          <a:p>
            <a:pPr eaLnBrk="1" hangingPunct="1"/>
            <a:r>
              <a:rPr lang="en-US" dirty="0" smtClean="0"/>
              <a:t>Filling a Range with a Series of Numbers</a:t>
            </a: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Other Useful Excel Tips</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1"/>
          <p:cNvSpPr>
            <a:spLocks noGrp="1"/>
          </p:cNvSpPr>
          <p:nvPr>
            <p:ph idx="1"/>
          </p:nvPr>
        </p:nvSpPr>
        <p:spPr>
          <a:xfrm>
            <a:off x="457200" y="1268760"/>
            <a:ext cx="8229600" cy="4738340"/>
          </a:xfrm>
        </p:spPr>
        <p:txBody>
          <a:bodyPr/>
          <a:lstStyle/>
          <a:p>
            <a:pPr eaLnBrk="1" hangingPunct="1"/>
            <a:r>
              <a:rPr lang="en-US" sz="2400" dirty="0" smtClean="0"/>
              <a:t>=MIN(</a:t>
            </a:r>
            <a:r>
              <a:rPr lang="en-US" sz="2400" i="1" dirty="0" smtClean="0"/>
              <a:t>range</a:t>
            </a:r>
            <a:r>
              <a:rPr lang="en-US" sz="2400" dirty="0" smtClean="0"/>
              <a:t>)</a:t>
            </a:r>
          </a:p>
          <a:p>
            <a:pPr eaLnBrk="1" hangingPunct="1"/>
            <a:r>
              <a:rPr lang="en-US" sz="2400" dirty="0" smtClean="0"/>
              <a:t>=MAX(</a:t>
            </a:r>
            <a:r>
              <a:rPr lang="en-US" sz="2400" i="1" dirty="0" smtClean="0"/>
              <a:t>range</a:t>
            </a:r>
            <a:r>
              <a:rPr lang="en-US" sz="2400" dirty="0" smtClean="0"/>
              <a:t>)</a:t>
            </a:r>
          </a:p>
          <a:p>
            <a:pPr eaLnBrk="1" hangingPunct="1"/>
            <a:r>
              <a:rPr lang="en-US" sz="2400" dirty="0" smtClean="0"/>
              <a:t>=SUM(</a:t>
            </a:r>
            <a:r>
              <a:rPr lang="en-US" sz="2400" i="1" dirty="0" smtClean="0"/>
              <a:t>range</a:t>
            </a:r>
            <a:r>
              <a:rPr lang="en-US" sz="2400" dirty="0" smtClean="0"/>
              <a:t>)</a:t>
            </a:r>
          </a:p>
          <a:p>
            <a:pPr eaLnBrk="1" hangingPunct="1"/>
            <a:r>
              <a:rPr lang="en-US" sz="2400" dirty="0" smtClean="0"/>
              <a:t>=AVERAGE(</a:t>
            </a:r>
            <a:r>
              <a:rPr lang="en-US" sz="2400" i="1" dirty="0" smtClean="0"/>
              <a:t>range</a:t>
            </a:r>
            <a:r>
              <a:rPr lang="en-US" sz="2400" dirty="0" smtClean="0"/>
              <a:t>)</a:t>
            </a:r>
          </a:p>
          <a:p>
            <a:pPr eaLnBrk="1" hangingPunct="1"/>
            <a:r>
              <a:rPr lang="en-US" sz="2400" dirty="0" smtClean="0"/>
              <a:t>=COUNT(</a:t>
            </a:r>
            <a:r>
              <a:rPr lang="en-US" sz="2400" i="1" dirty="0" smtClean="0"/>
              <a:t>range</a:t>
            </a:r>
            <a:r>
              <a:rPr lang="en-US" sz="2400" dirty="0" smtClean="0"/>
              <a:t>)</a:t>
            </a:r>
          </a:p>
          <a:p>
            <a:pPr eaLnBrk="1" hangingPunct="1"/>
            <a:r>
              <a:rPr lang="en-US" sz="2400" dirty="0" smtClean="0"/>
              <a:t>=COUNTIF(</a:t>
            </a:r>
            <a:r>
              <a:rPr lang="en-US" sz="2400" i="1" dirty="0" err="1" smtClean="0"/>
              <a:t>range,criteria</a:t>
            </a:r>
            <a:r>
              <a:rPr lang="en-US" sz="2400" dirty="0" smtClean="0"/>
              <a:t>)</a:t>
            </a:r>
          </a:p>
          <a:p>
            <a:pPr lvl="1" eaLnBrk="1" hangingPunct="1"/>
            <a:r>
              <a:rPr lang="en-US" sz="2000" dirty="0"/>
              <a:t>Excel has other useful COUNT-type functions: COUNTA counts the number of nonblank cells in a range, and COUNTBLANK counts the number of blank cells in a range.  In addition, COUNTIFS(</a:t>
            </a:r>
            <a:r>
              <a:rPr lang="en-US" sz="2000" i="1" dirty="0"/>
              <a:t>range1, criterion1, range2, criterion2,… </a:t>
            </a:r>
            <a:r>
              <a:rPr lang="en-US" sz="2000" i="1" dirty="0" err="1"/>
              <a:t>range_n</a:t>
            </a:r>
            <a:r>
              <a:rPr lang="en-US" sz="2000" i="1" dirty="0"/>
              <a:t>, </a:t>
            </a:r>
            <a:r>
              <a:rPr lang="en-US" sz="2000" i="1" dirty="0" err="1"/>
              <a:t>criterion_n</a:t>
            </a:r>
            <a:r>
              <a:rPr lang="en-US" sz="2000" dirty="0"/>
              <a:t>)  finds the number of cells within multiple ranges that meet specific criteria for each range.</a:t>
            </a:r>
          </a:p>
          <a:p>
            <a:pPr eaLnBrk="1" hangingPunct="1"/>
            <a:endParaRPr lang="en-US" sz="2400" dirty="0" smtClean="0"/>
          </a:p>
          <a:p>
            <a:pPr eaLnBrk="1" hangingPunct="1"/>
            <a:endParaRPr lang="en-US" sz="2400" dirty="0" smtClean="0"/>
          </a:p>
          <a:p>
            <a:pPr eaLnBrk="1" hangingPunct="1"/>
            <a:endParaRPr lang="en-US" sz="2400" dirty="0" smtClean="0"/>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Basic Excel </a:t>
            </a:r>
            <a:r>
              <a:rPr lang="en-US" sz="3200" dirty="0">
                <a:ea typeface="+mj-ea"/>
                <a:cs typeface="+mj-cs"/>
              </a:rPr>
              <a:t>Functions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2.2 Using Basic Excel Functions</a:t>
            </a:r>
            <a:endParaRPr lang="en-US" sz="3200" dirty="0">
              <a:ea typeface="+mj-ea"/>
              <a:cs typeface="+mj-cs"/>
            </a:endParaRPr>
          </a:p>
        </p:txBody>
      </p:sp>
      <p:grpSp>
        <p:nvGrpSpPr>
          <p:cNvPr id="6" name="Group 5"/>
          <p:cNvGrpSpPr/>
          <p:nvPr/>
        </p:nvGrpSpPr>
        <p:grpSpPr>
          <a:xfrm>
            <a:off x="107504" y="2132856"/>
            <a:ext cx="8743542" cy="3366244"/>
            <a:chOff x="107504" y="2132856"/>
            <a:chExt cx="8743542" cy="3366244"/>
          </a:xfrm>
        </p:grpSpPr>
        <p:pic>
          <p:nvPicPr>
            <p:cNvPr id="2" name="Picture 1" descr="BA2-Figure-2.3-REVISED-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132856"/>
              <a:ext cx="8743542" cy="3312368"/>
            </a:xfrm>
            <a:prstGeom prst="rect">
              <a:avLst/>
            </a:prstGeom>
          </p:spPr>
        </p:pic>
        <p:sp>
          <p:nvSpPr>
            <p:cNvPr id="3" name="Rounded Rectangle 2"/>
            <p:cNvSpPr/>
            <p:nvPr/>
          </p:nvSpPr>
          <p:spPr>
            <a:xfrm>
              <a:off x="107504" y="4267200"/>
              <a:ext cx="2952328" cy="123190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4037" name="TextBox 3"/>
            <p:cNvSpPr txBox="1">
              <a:spLocks noChangeArrowheads="1"/>
            </p:cNvSpPr>
            <p:nvPr/>
          </p:nvSpPr>
          <p:spPr bwMode="auto">
            <a:xfrm>
              <a:off x="3340100" y="4256088"/>
              <a:ext cx="986293" cy="246221"/>
            </a:xfrm>
            <a:prstGeom prst="rect">
              <a:avLst/>
            </a:prstGeom>
            <a:noFill/>
            <a:ln w="9525">
              <a:noFill/>
              <a:miter lim="800000"/>
              <a:headEnd/>
              <a:tailEnd/>
            </a:ln>
          </p:spPr>
          <p:txBody>
            <a:bodyPr wrap="none">
              <a:prstTxWarp prst="textNoShape">
                <a:avLst/>
              </a:prstTxWarp>
              <a:spAutoFit/>
            </a:bodyPr>
            <a:lstStyle/>
            <a:p>
              <a:r>
                <a:rPr lang="en-US" sz="1000" dirty="0">
                  <a:solidFill>
                    <a:schemeClr val="accent4"/>
                  </a:solidFill>
                </a:rPr>
                <a:t>=MIN(F4:F97)</a:t>
              </a:r>
            </a:p>
          </p:txBody>
        </p:sp>
        <p:sp>
          <p:nvSpPr>
            <p:cNvPr id="44038" name="TextBox 9"/>
            <p:cNvSpPr txBox="1">
              <a:spLocks noChangeArrowheads="1"/>
            </p:cNvSpPr>
            <p:nvPr/>
          </p:nvSpPr>
          <p:spPr bwMode="auto">
            <a:xfrm>
              <a:off x="3340100" y="4685599"/>
              <a:ext cx="1508125" cy="246221"/>
            </a:xfrm>
            <a:prstGeom prst="rect">
              <a:avLst/>
            </a:prstGeom>
            <a:noFill/>
            <a:ln w="9525">
              <a:noFill/>
              <a:miter lim="800000"/>
              <a:headEnd/>
              <a:tailEnd/>
            </a:ln>
          </p:spPr>
          <p:txBody>
            <a:bodyPr>
              <a:prstTxWarp prst="textNoShape">
                <a:avLst/>
              </a:prstTxWarp>
              <a:spAutoFit/>
            </a:bodyPr>
            <a:lstStyle/>
            <a:p>
              <a:r>
                <a:rPr lang="en-US" sz="1000" dirty="0">
                  <a:solidFill>
                    <a:schemeClr val="accent4"/>
                  </a:solidFill>
                </a:rPr>
                <a:t>=AVERAGE(H4:H97)</a:t>
              </a:r>
            </a:p>
          </p:txBody>
        </p:sp>
        <p:sp>
          <p:nvSpPr>
            <p:cNvPr id="44041" name="TextBox 13"/>
            <p:cNvSpPr txBox="1">
              <a:spLocks noChangeArrowheads="1"/>
            </p:cNvSpPr>
            <p:nvPr/>
          </p:nvSpPr>
          <p:spPr bwMode="auto">
            <a:xfrm>
              <a:off x="3340100" y="4411663"/>
              <a:ext cx="1031051" cy="246221"/>
            </a:xfrm>
            <a:prstGeom prst="rect">
              <a:avLst/>
            </a:prstGeom>
            <a:noFill/>
            <a:ln w="9525">
              <a:noFill/>
              <a:miter lim="800000"/>
              <a:headEnd/>
              <a:tailEnd/>
            </a:ln>
          </p:spPr>
          <p:txBody>
            <a:bodyPr wrap="none">
              <a:prstTxWarp prst="textNoShape">
                <a:avLst/>
              </a:prstTxWarp>
              <a:spAutoFit/>
            </a:bodyPr>
            <a:lstStyle/>
            <a:p>
              <a:r>
                <a:rPr lang="en-US" sz="1000">
                  <a:solidFill>
                    <a:schemeClr val="accent4"/>
                  </a:solidFill>
                </a:rPr>
                <a:t>=MAX(F4:F97)</a:t>
              </a:r>
            </a:p>
          </p:txBody>
        </p:sp>
        <p:sp>
          <p:nvSpPr>
            <p:cNvPr id="44042" name="TextBox 14"/>
            <p:cNvSpPr txBox="1">
              <a:spLocks noChangeArrowheads="1"/>
            </p:cNvSpPr>
            <p:nvPr/>
          </p:nvSpPr>
          <p:spPr bwMode="auto">
            <a:xfrm>
              <a:off x="3340100" y="4546804"/>
              <a:ext cx="1079029" cy="246221"/>
            </a:xfrm>
            <a:prstGeom prst="rect">
              <a:avLst/>
            </a:prstGeom>
            <a:noFill/>
            <a:ln w="9525">
              <a:noFill/>
              <a:miter lim="800000"/>
              <a:headEnd/>
              <a:tailEnd/>
            </a:ln>
          </p:spPr>
          <p:txBody>
            <a:bodyPr wrap="none">
              <a:prstTxWarp prst="textNoShape">
                <a:avLst/>
              </a:prstTxWarp>
              <a:spAutoFit/>
            </a:bodyPr>
            <a:lstStyle/>
            <a:p>
              <a:r>
                <a:rPr lang="en-US" sz="1000" dirty="0">
                  <a:solidFill>
                    <a:schemeClr val="accent4"/>
                  </a:solidFill>
                </a:rPr>
                <a:t>=SUM(G4:G97)</a:t>
              </a:r>
            </a:p>
          </p:txBody>
        </p:sp>
        <p:sp>
          <p:nvSpPr>
            <p:cNvPr id="44043" name="TextBox 15"/>
            <p:cNvSpPr txBox="1">
              <a:spLocks noChangeArrowheads="1"/>
            </p:cNvSpPr>
            <p:nvPr/>
          </p:nvSpPr>
          <p:spPr bwMode="auto">
            <a:xfrm>
              <a:off x="3347940" y="5078869"/>
              <a:ext cx="1688233" cy="246221"/>
            </a:xfrm>
            <a:prstGeom prst="rect">
              <a:avLst/>
            </a:prstGeom>
            <a:noFill/>
            <a:ln w="9525">
              <a:noFill/>
              <a:miter lim="800000"/>
              <a:headEnd/>
              <a:tailEnd/>
            </a:ln>
          </p:spPr>
          <p:txBody>
            <a:bodyPr wrap="none">
              <a:prstTxWarp prst="textNoShape">
                <a:avLst/>
              </a:prstTxWarp>
              <a:spAutoFit/>
            </a:bodyPr>
            <a:lstStyle/>
            <a:p>
              <a:r>
                <a:rPr lang="en-US" sz="1000" dirty="0">
                  <a:solidFill>
                    <a:schemeClr val="accent4"/>
                  </a:solidFill>
                </a:rPr>
                <a:t>=COUNTIF(H4:H97,”&lt;30”)</a:t>
              </a:r>
            </a:p>
          </p:txBody>
        </p:sp>
        <p:sp>
          <p:nvSpPr>
            <p:cNvPr id="44044" name="TextBox 16"/>
            <p:cNvSpPr txBox="1">
              <a:spLocks noChangeArrowheads="1"/>
            </p:cNvSpPr>
            <p:nvPr/>
          </p:nvSpPr>
          <p:spPr bwMode="auto">
            <a:xfrm>
              <a:off x="3352800" y="4952015"/>
              <a:ext cx="1951789" cy="246221"/>
            </a:xfrm>
            <a:prstGeom prst="rect">
              <a:avLst/>
            </a:prstGeom>
            <a:noFill/>
            <a:ln w="9525">
              <a:noFill/>
              <a:miter lim="800000"/>
              <a:headEnd/>
              <a:tailEnd/>
            </a:ln>
          </p:spPr>
          <p:txBody>
            <a:bodyPr wrap="none">
              <a:prstTxWarp prst="textNoShape">
                <a:avLst/>
              </a:prstTxWarp>
              <a:spAutoFit/>
            </a:bodyPr>
            <a:lstStyle/>
            <a:p>
              <a:r>
                <a:rPr lang="en-US" sz="1000" dirty="0">
                  <a:solidFill>
                    <a:schemeClr val="accent4"/>
                  </a:solidFill>
                </a:rPr>
                <a:t>=COUNTIF(D4:D97,”=O-Ring”)</a:t>
              </a:r>
            </a:p>
          </p:txBody>
        </p:sp>
        <p:sp>
          <p:nvSpPr>
            <p:cNvPr id="44046" name="Text Box 1038"/>
            <p:cNvSpPr txBox="1">
              <a:spLocks noChangeArrowheads="1"/>
            </p:cNvSpPr>
            <p:nvPr/>
          </p:nvSpPr>
          <p:spPr bwMode="auto">
            <a:xfrm>
              <a:off x="3352800" y="4816580"/>
              <a:ext cx="1446213" cy="246221"/>
            </a:xfrm>
            <a:prstGeom prst="rect">
              <a:avLst/>
            </a:prstGeom>
            <a:noFill/>
            <a:ln w="9525">
              <a:noFill/>
              <a:miter lim="800000"/>
              <a:headEnd/>
              <a:tailEnd/>
            </a:ln>
          </p:spPr>
          <p:txBody>
            <a:bodyPr>
              <a:prstTxWarp prst="textNoShape">
                <a:avLst/>
              </a:prstTxWarp>
              <a:spAutoFit/>
            </a:bodyPr>
            <a:lstStyle/>
            <a:p>
              <a:r>
                <a:rPr lang="en-US" sz="1000" dirty="0">
                  <a:solidFill>
                    <a:schemeClr val="accent4"/>
                  </a:solidFill>
                </a:rPr>
                <a:t>=COUNT(B4:B97)</a:t>
              </a:r>
            </a:p>
          </p:txBody>
        </p:sp>
        <p:sp>
          <p:nvSpPr>
            <p:cNvPr id="4" name="TextBox 3"/>
            <p:cNvSpPr txBox="1"/>
            <p:nvPr/>
          </p:nvSpPr>
          <p:spPr>
            <a:xfrm>
              <a:off x="3351224" y="5212038"/>
              <a:ext cx="4320480" cy="246221"/>
            </a:xfrm>
            <a:prstGeom prst="rect">
              <a:avLst/>
            </a:prstGeom>
            <a:noFill/>
          </p:spPr>
          <p:txBody>
            <a:bodyPr wrap="square" rtlCol="0">
              <a:spAutoFit/>
            </a:bodyPr>
            <a:lstStyle/>
            <a:p>
              <a:r>
                <a:rPr lang="en-US" sz="1000" dirty="0">
                  <a:solidFill>
                    <a:schemeClr val="accent4"/>
                  </a:solidFill>
                </a:rPr>
                <a:t>=COUNTIFS(D4:D97,"O-Ring",A4:A97,"Spacetime Technologies")</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268760"/>
            <a:ext cx="8229600" cy="4813994"/>
          </a:xfrm>
        </p:spPr>
        <p:txBody>
          <a:bodyPr/>
          <a:lstStyle/>
          <a:p>
            <a:r>
              <a:rPr lang="en-US" sz="2800" dirty="0"/>
              <a:t>SUMIF, AVERAGEIF, SUMIFS, and AVERAGEIFS can be used to embed IF logic within mathematical functions.  </a:t>
            </a:r>
            <a:endParaRPr lang="en-US" sz="2800" dirty="0" smtClean="0"/>
          </a:p>
          <a:p>
            <a:r>
              <a:rPr lang="en-US" sz="2800" dirty="0" smtClean="0"/>
              <a:t>For </a:t>
            </a:r>
            <a:r>
              <a:rPr lang="en-US" sz="2800" dirty="0"/>
              <a:t>instance, the syntax of SUMIF is </a:t>
            </a:r>
            <a:endParaRPr lang="en-US" sz="2800" dirty="0" smtClean="0"/>
          </a:p>
          <a:p>
            <a:pPr lvl="1"/>
            <a:r>
              <a:rPr lang="en-US" sz="2400" dirty="0" smtClean="0">
                <a:solidFill>
                  <a:schemeClr val="accent4"/>
                </a:solidFill>
              </a:rPr>
              <a:t>SUMIF</a:t>
            </a:r>
            <a:r>
              <a:rPr lang="en-US" sz="2400" dirty="0">
                <a:solidFill>
                  <a:schemeClr val="accent4"/>
                </a:solidFill>
              </a:rPr>
              <a:t>(</a:t>
            </a:r>
            <a:r>
              <a:rPr lang="en-US" sz="2400" i="1" dirty="0">
                <a:solidFill>
                  <a:schemeClr val="accent4"/>
                </a:solidFill>
              </a:rPr>
              <a:t>range, criterion, [sum range]</a:t>
            </a:r>
            <a:r>
              <a:rPr lang="en-US" sz="2400" dirty="0">
                <a:solidFill>
                  <a:schemeClr val="accent4"/>
                </a:solidFill>
              </a:rPr>
              <a:t>)</a:t>
            </a:r>
            <a:r>
              <a:rPr lang="en-US" sz="2400" dirty="0"/>
              <a:t>.  "Sum range" is an optional argument that allows you to add cells in a different range.  </a:t>
            </a:r>
            <a:endParaRPr lang="en-US" sz="2400" dirty="0" smtClean="0"/>
          </a:p>
          <a:p>
            <a:r>
              <a:rPr lang="en-US" sz="2800" dirty="0" smtClean="0"/>
              <a:t>Example: In the </a:t>
            </a:r>
            <a:r>
              <a:rPr lang="en-US" sz="2800" i="1" dirty="0"/>
              <a:t>Purchase Orders </a:t>
            </a:r>
            <a:r>
              <a:rPr lang="en-US" sz="2800" dirty="0"/>
              <a:t>database, to find the total cost of all airframe fasteners, </a:t>
            </a:r>
            <a:r>
              <a:rPr lang="en-US" sz="2800" dirty="0" smtClean="0"/>
              <a:t>use</a:t>
            </a:r>
            <a:endParaRPr lang="en-US" sz="3600" baseline="30000" dirty="0"/>
          </a:p>
          <a:p>
            <a:pPr marL="109537" indent="0">
              <a:buNone/>
            </a:pPr>
            <a:r>
              <a:rPr lang="en-US" sz="2400" dirty="0" smtClean="0"/>
              <a:t>	=SUMIF</a:t>
            </a:r>
            <a:r>
              <a:rPr lang="en-US" sz="2400" dirty="0"/>
              <a:t>(D4:D97,"Airframe fasteners", G4:G97)</a:t>
            </a:r>
          </a:p>
          <a:p>
            <a:endParaRPr lang="en-US" sz="2800" dirty="0"/>
          </a:p>
        </p:txBody>
      </p:sp>
      <p:sp>
        <p:nvSpPr>
          <p:cNvPr id="3" name="Title 2"/>
          <p:cNvSpPr>
            <a:spLocks noGrp="1"/>
          </p:cNvSpPr>
          <p:nvPr>
            <p:ph type="title"/>
          </p:nvPr>
        </p:nvSpPr>
        <p:spPr/>
        <p:txBody>
          <a:bodyPr>
            <a:normAutofit/>
          </a:bodyPr>
          <a:lstStyle/>
          <a:p>
            <a:r>
              <a:rPr lang="en-US" sz="3200" dirty="0" smtClean="0"/>
              <a:t>Other IF-Type Functions</a:t>
            </a:r>
            <a:endParaRPr lang="en-US" sz="3200" dirty="0"/>
          </a:p>
        </p:txBody>
      </p:sp>
    </p:spTree>
    <p:extLst>
      <p:ext uri="{BB962C8B-B14F-4D97-AF65-F5344CB8AC3E}">
        <p14:creationId xmlns:p14="http://schemas.microsoft.com/office/powerpoint/2010/main" val="3519326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1"/>
          <p:cNvSpPr>
            <a:spLocks noGrp="1"/>
          </p:cNvSpPr>
          <p:nvPr>
            <p:ph idx="1"/>
          </p:nvPr>
        </p:nvSpPr>
        <p:spPr>
          <a:xfrm>
            <a:off x="457200" y="1481138"/>
            <a:ext cx="8229600" cy="4919662"/>
          </a:xfrm>
        </p:spPr>
        <p:txBody>
          <a:bodyPr/>
          <a:lstStyle/>
          <a:p>
            <a:pPr eaLnBrk="1" hangingPunct="1"/>
            <a:r>
              <a:rPr lang="en-US" u="sng" dirty="0" smtClean="0"/>
              <a:t>Net </a:t>
            </a:r>
            <a:r>
              <a:rPr lang="en-US" u="sng" dirty="0"/>
              <a:t>Present </a:t>
            </a:r>
            <a:r>
              <a:rPr lang="en-US" u="sng" dirty="0" smtClean="0"/>
              <a:t>Value </a:t>
            </a:r>
            <a:r>
              <a:rPr lang="en-US" dirty="0" smtClean="0"/>
              <a:t>(</a:t>
            </a:r>
            <a:r>
              <a:rPr lang="en-US" dirty="0"/>
              <a:t>or discounted cash flow) measures the worth of a stream of cash flows, taking into account the time value of money</a:t>
            </a:r>
            <a:r>
              <a:rPr lang="en-US" dirty="0" smtClean="0"/>
              <a:t>.</a:t>
            </a:r>
          </a:p>
          <a:p>
            <a:pPr eaLnBrk="1" hangingPunct="1"/>
            <a:r>
              <a:rPr lang="en-US" dirty="0" smtClean="0"/>
              <a:t>Excel function: </a:t>
            </a:r>
            <a:r>
              <a:rPr lang="en-US" dirty="0" smtClean="0">
                <a:solidFill>
                  <a:srgbClr val="39639D"/>
                </a:solidFill>
              </a:rPr>
              <a:t>=NPV(</a:t>
            </a:r>
            <a:r>
              <a:rPr lang="en-US" i="1" dirty="0" smtClean="0">
                <a:solidFill>
                  <a:srgbClr val="39639D"/>
                </a:solidFill>
              </a:rPr>
              <a:t>rate,value1,value2</a:t>
            </a:r>
            <a:r>
              <a:rPr lang="en-US" dirty="0" smtClean="0">
                <a:solidFill>
                  <a:srgbClr val="39639D"/>
                </a:solidFill>
              </a:rPr>
              <a:t>,…)</a:t>
            </a:r>
          </a:p>
          <a:p>
            <a:pPr lvl="1" eaLnBrk="1" hangingPunct="1"/>
            <a:r>
              <a:rPr lang="en-US" i="1" dirty="0" smtClean="0"/>
              <a:t>F </a:t>
            </a:r>
            <a:r>
              <a:rPr lang="en-US" dirty="0" smtClean="0"/>
              <a:t>is the cash flow ($)</a:t>
            </a:r>
          </a:p>
          <a:p>
            <a:pPr lvl="1" eaLnBrk="1" hangingPunct="1"/>
            <a:r>
              <a:rPr lang="en-US" i="1" dirty="0" smtClean="0"/>
              <a:t>Rate (</a:t>
            </a:r>
            <a:r>
              <a:rPr lang="en-US" i="1" dirty="0" err="1" smtClean="0"/>
              <a:t>i</a:t>
            </a:r>
            <a:r>
              <a:rPr lang="en-US" i="1" dirty="0" smtClean="0"/>
              <a:t>) </a:t>
            </a:r>
            <a:r>
              <a:rPr lang="en-US" dirty="0" smtClean="0"/>
              <a:t>is the discount rate</a:t>
            </a:r>
          </a:p>
          <a:p>
            <a:pPr lvl="1" eaLnBrk="1" hangingPunct="1"/>
            <a:r>
              <a:rPr lang="en-US" i="1" dirty="0" smtClean="0"/>
              <a:t>value1, value2</a:t>
            </a:r>
            <a:r>
              <a:rPr lang="en-US" dirty="0" smtClean="0"/>
              <a:t>,…are equally-spaced payments or   income values</a:t>
            </a:r>
          </a:p>
          <a:p>
            <a:pPr lvl="1" eaLnBrk="1" hangingPunct="1"/>
            <a:r>
              <a:rPr lang="en-US" i="1" dirty="0" smtClean="0"/>
              <a:t>t  </a:t>
            </a:r>
            <a:r>
              <a:rPr lang="en-US" dirty="0" smtClean="0"/>
              <a:t>is a time period</a:t>
            </a: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Functions for Specific Applications</a:t>
            </a:r>
            <a:endParaRPr lang="en-US" sz="3200" dirty="0">
              <a:ea typeface="+mj-ea"/>
              <a:cs typeface="+mj-cs"/>
            </a:endParaRPr>
          </a:p>
        </p:txBody>
      </p:sp>
      <p:pic>
        <p:nvPicPr>
          <p:cNvPr id="46083" name="Picture 2"/>
          <p:cNvPicPr>
            <a:picLocks noChangeAspect="1" noChangeArrowheads="1"/>
          </p:cNvPicPr>
          <p:nvPr/>
        </p:nvPicPr>
        <p:blipFill>
          <a:blip r:embed="rId2"/>
          <a:srcRect/>
          <a:stretch>
            <a:fillRect/>
          </a:stretch>
        </p:blipFill>
        <p:spPr bwMode="auto">
          <a:xfrm>
            <a:off x="4716016" y="4869160"/>
            <a:ext cx="3233738" cy="11271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919662"/>
          </a:xfrm>
        </p:spPr>
        <p:txBody>
          <a:bodyPr>
            <a:normAutofit/>
          </a:bodyPr>
          <a:lstStyle/>
          <a:p>
            <a:pPr marL="109728" indent="0" eaLnBrk="1" fontAlgn="auto" hangingPunct="1">
              <a:spcAft>
                <a:spcPts val="0"/>
              </a:spcAft>
              <a:buFont typeface="Wingdings 3"/>
              <a:buNone/>
              <a:defRPr/>
            </a:pPr>
            <a:r>
              <a:rPr lang="en-US" u="sng" dirty="0" smtClean="0">
                <a:ea typeface="+mn-ea"/>
                <a:cs typeface="+mn-cs"/>
              </a:rPr>
              <a:t>Cell B8</a:t>
            </a:r>
            <a:r>
              <a:rPr lang="en-US" dirty="0" smtClean="0">
                <a:ea typeface="+mn-ea"/>
                <a:cs typeface="+mn-cs"/>
              </a:rPr>
              <a:t>:</a:t>
            </a:r>
          </a:p>
          <a:p>
            <a:pPr marL="109728" indent="0" eaLnBrk="1" fontAlgn="auto" hangingPunct="1">
              <a:spcAft>
                <a:spcPts val="0"/>
              </a:spcAft>
              <a:buFont typeface="Wingdings 3"/>
              <a:buNone/>
              <a:defRPr/>
            </a:pPr>
            <a:r>
              <a:rPr lang="en-US" dirty="0" smtClean="0">
                <a:ea typeface="+mn-ea"/>
                <a:cs typeface="+mn-cs"/>
              </a:rPr>
              <a:t>=NPV(B6, C4:H4) – B5</a:t>
            </a:r>
          </a:p>
        </p:txBody>
      </p:sp>
      <p:sp>
        <p:nvSpPr>
          <p:cNvPr id="5" name="Title 4"/>
          <p:cNvSpPr>
            <a:spLocks noGrp="1"/>
          </p:cNvSpPr>
          <p:nvPr>
            <p:ph type="title"/>
          </p:nvPr>
        </p:nvSpPr>
        <p:spPr>
          <a:xfrm>
            <a:off x="463550" y="311150"/>
            <a:ext cx="8229600" cy="1143000"/>
          </a:xfrm>
        </p:spPr>
        <p:txBody>
          <a:bodyPr/>
          <a:lstStyle/>
          <a:p>
            <a:pPr eaLnBrk="1" fontAlgn="auto" hangingPunct="1">
              <a:spcAft>
                <a:spcPts val="0"/>
              </a:spcAft>
              <a:defRPr/>
            </a:pPr>
            <a:r>
              <a:rPr lang="en-US" sz="3200" dirty="0" smtClean="0">
                <a:ea typeface="+mj-ea"/>
                <a:cs typeface="+mj-cs"/>
              </a:rPr>
              <a:t>Example 2.3 Using the NPV Function </a:t>
            </a:r>
            <a:endParaRPr lang="en-US" sz="3200" dirty="0">
              <a:ea typeface="+mj-ea"/>
              <a:cs typeface="+mj-cs"/>
            </a:endParaRPr>
          </a:p>
        </p:txBody>
      </p:sp>
      <p:pic>
        <p:nvPicPr>
          <p:cNvPr id="4" name="Picture 3" descr="BA2-Figure-2.4-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780928"/>
            <a:ext cx="7920880" cy="211903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1"/>
          <p:cNvSpPr>
            <a:spLocks noGrp="1"/>
          </p:cNvSpPr>
          <p:nvPr>
            <p:ph idx="1"/>
          </p:nvPr>
        </p:nvSpPr>
        <p:spPr>
          <a:xfrm>
            <a:off x="457200" y="1481138"/>
            <a:ext cx="4191000" cy="4843462"/>
          </a:xfrm>
        </p:spPr>
        <p:txBody>
          <a:bodyPr/>
          <a:lstStyle/>
          <a:p>
            <a:pPr eaLnBrk="1" hangingPunct="1"/>
            <a:r>
              <a:rPr lang="en-US" dirty="0" smtClean="0"/>
              <a:t>Click the Insert function button </a:t>
            </a:r>
            <a:r>
              <a:rPr lang="en-US" b="1" i="1" dirty="0" err="1" smtClean="0"/>
              <a:t>f</a:t>
            </a:r>
            <a:r>
              <a:rPr lang="en-US" b="1" i="1" baseline="-25000" dirty="0" err="1" smtClean="0"/>
              <a:t>x</a:t>
            </a:r>
            <a:r>
              <a:rPr lang="en-US" dirty="0" smtClean="0"/>
              <a:t>.</a:t>
            </a:r>
          </a:p>
          <a:p>
            <a:pPr eaLnBrk="1" hangingPunct="1"/>
            <a:r>
              <a:rPr lang="en-US" dirty="0" smtClean="0"/>
              <a:t>You may type in a description or search.</a:t>
            </a: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Insert Function</a:t>
            </a:r>
            <a:endParaRPr lang="en-US" sz="3200" dirty="0">
              <a:ea typeface="+mj-ea"/>
              <a:cs typeface="+mj-cs"/>
            </a:endParaRPr>
          </a:p>
        </p:txBody>
      </p:sp>
      <p:sp>
        <p:nvSpPr>
          <p:cNvPr id="4" name="TextBox 3"/>
          <p:cNvSpPr txBox="1"/>
          <p:nvPr/>
        </p:nvSpPr>
        <p:spPr>
          <a:xfrm>
            <a:off x="611560" y="3861048"/>
            <a:ext cx="1872208" cy="1200328"/>
          </a:xfrm>
          <a:prstGeom prst="rect">
            <a:avLst/>
          </a:prstGeom>
          <a:noFill/>
        </p:spPr>
        <p:txBody>
          <a:bodyPr wrap="square" rtlCol="0">
            <a:spAutoFit/>
          </a:bodyPr>
          <a:lstStyle/>
          <a:p>
            <a:r>
              <a:rPr lang="en-US" dirty="0" smtClean="0"/>
              <a:t>Example for COUNTIF function</a:t>
            </a:r>
            <a:endParaRPr lang="en-US" dirty="0"/>
          </a:p>
        </p:txBody>
      </p:sp>
      <p:pic>
        <p:nvPicPr>
          <p:cNvPr id="6" name="Picture 5" descr="BA2-Figure-2.5-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88640"/>
            <a:ext cx="3756208" cy="3433093"/>
          </a:xfrm>
          <a:prstGeom prst="rect">
            <a:avLst/>
          </a:prstGeom>
        </p:spPr>
      </p:pic>
      <p:pic>
        <p:nvPicPr>
          <p:cNvPr id="7" name="Picture 6" descr="BA2-Figure-2.6-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3789040"/>
            <a:ext cx="5070444" cy="252028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1"/>
          <p:cNvSpPr>
            <a:spLocks noGrp="1"/>
          </p:cNvSpPr>
          <p:nvPr>
            <p:ph idx="1"/>
          </p:nvPr>
        </p:nvSpPr>
        <p:spPr>
          <a:xfrm>
            <a:off x="457200" y="1481138"/>
            <a:ext cx="8229600" cy="4843462"/>
          </a:xfrm>
        </p:spPr>
        <p:txBody>
          <a:bodyPr/>
          <a:lstStyle/>
          <a:p>
            <a:r>
              <a:rPr lang="en-US" dirty="0">
                <a:solidFill>
                  <a:srgbClr val="39639D"/>
                </a:solidFill>
              </a:rPr>
              <a:t>=IF(</a:t>
            </a:r>
            <a:r>
              <a:rPr lang="en-US" i="1" dirty="0">
                <a:solidFill>
                  <a:srgbClr val="39639D"/>
                </a:solidFill>
              </a:rPr>
              <a:t>condition, value if true, value if false</a:t>
            </a:r>
            <a:r>
              <a:rPr lang="en-US" dirty="0" smtClean="0">
                <a:solidFill>
                  <a:srgbClr val="39639D"/>
                </a:solidFill>
              </a:rPr>
              <a:t>)</a:t>
            </a:r>
            <a:r>
              <a:rPr lang="en-US" dirty="0" smtClean="0"/>
              <a:t> – </a:t>
            </a:r>
            <a:r>
              <a:rPr lang="en-US" dirty="0"/>
              <a:t>a </a:t>
            </a:r>
            <a:r>
              <a:rPr lang="en-US" dirty="0" smtClean="0"/>
              <a:t>returns </a:t>
            </a:r>
            <a:r>
              <a:rPr lang="en-US" dirty="0"/>
              <a:t>one value </a:t>
            </a:r>
            <a:r>
              <a:rPr lang="en-US" dirty="0" smtClean="0"/>
              <a:t>if the </a:t>
            </a:r>
            <a:r>
              <a:rPr lang="en-US" dirty="0"/>
              <a:t>condition is true and another if the condition is false,</a:t>
            </a:r>
          </a:p>
          <a:p>
            <a:r>
              <a:rPr lang="en-US" dirty="0" smtClean="0">
                <a:solidFill>
                  <a:srgbClr val="39639D"/>
                </a:solidFill>
              </a:rPr>
              <a:t>=AND(</a:t>
            </a:r>
            <a:r>
              <a:rPr lang="en-US" i="1" dirty="0" smtClean="0">
                <a:solidFill>
                  <a:srgbClr val="39639D"/>
                </a:solidFill>
              </a:rPr>
              <a:t>condition1, condition2, …</a:t>
            </a:r>
            <a:r>
              <a:rPr lang="en-US" dirty="0" smtClean="0">
                <a:solidFill>
                  <a:srgbClr val="39639D"/>
                </a:solidFill>
              </a:rPr>
              <a:t>) </a:t>
            </a:r>
            <a:r>
              <a:rPr lang="en-US" dirty="0" smtClean="0"/>
              <a:t>– </a:t>
            </a:r>
            <a:r>
              <a:rPr lang="en-US" dirty="0"/>
              <a:t>returns TRUE if all </a:t>
            </a:r>
            <a:r>
              <a:rPr lang="en-US" dirty="0" smtClean="0"/>
              <a:t>conditions are </a:t>
            </a:r>
            <a:r>
              <a:rPr lang="en-US" dirty="0"/>
              <a:t>true and FALSE if not,</a:t>
            </a:r>
            <a:endParaRPr lang="en-US" dirty="0" smtClean="0"/>
          </a:p>
          <a:p>
            <a:r>
              <a:rPr lang="en-US" dirty="0" smtClean="0">
                <a:solidFill>
                  <a:srgbClr val="39639D"/>
                </a:solidFill>
              </a:rPr>
              <a:t>=OR(</a:t>
            </a:r>
            <a:r>
              <a:rPr lang="en-US" i="1" dirty="0" smtClean="0">
                <a:solidFill>
                  <a:srgbClr val="39639D"/>
                </a:solidFill>
              </a:rPr>
              <a:t>condition1, condition2, …</a:t>
            </a:r>
            <a:r>
              <a:rPr lang="en-US" dirty="0" smtClean="0">
                <a:solidFill>
                  <a:srgbClr val="39639D"/>
                </a:solidFill>
              </a:rPr>
              <a:t>) </a:t>
            </a:r>
            <a:r>
              <a:rPr lang="en-US" dirty="0" smtClean="0"/>
              <a:t>– returns </a:t>
            </a:r>
            <a:r>
              <a:rPr lang="en-US" dirty="0"/>
              <a:t>TRUE if any </a:t>
            </a:r>
            <a:r>
              <a:rPr lang="en-US" dirty="0" smtClean="0"/>
              <a:t>condition is </a:t>
            </a:r>
            <a:r>
              <a:rPr lang="en-US" dirty="0"/>
              <a:t>true and FALSE if not.</a:t>
            </a:r>
            <a:endParaRPr lang="en-US" dirty="0" smtClean="0"/>
          </a:p>
          <a:p>
            <a:pPr eaLnBrk="1" hangingPunct="1"/>
            <a:endParaRPr lang="en-US" dirty="0" smtClean="0"/>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Logical Functions</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1"/>
          <p:cNvSpPr>
            <a:spLocks noGrp="1"/>
          </p:cNvSpPr>
          <p:nvPr>
            <p:ph idx="1"/>
          </p:nvPr>
        </p:nvSpPr>
        <p:spPr>
          <a:xfrm>
            <a:off x="457200" y="1481138"/>
            <a:ext cx="8229600" cy="4843462"/>
          </a:xfrm>
        </p:spPr>
        <p:txBody>
          <a:bodyPr/>
          <a:lstStyle/>
          <a:p>
            <a:r>
              <a:rPr lang="en-US" dirty="0"/>
              <a:t>=IF(</a:t>
            </a:r>
            <a:r>
              <a:rPr lang="en-US" i="1" dirty="0"/>
              <a:t>condition, value if true, value if false</a:t>
            </a:r>
            <a:r>
              <a:rPr lang="en-US" dirty="0" smtClean="0"/>
              <a:t>)  </a:t>
            </a:r>
            <a:endParaRPr lang="en-US" dirty="0"/>
          </a:p>
          <a:p>
            <a:pPr eaLnBrk="1" hangingPunct="1"/>
            <a:r>
              <a:rPr lang="en-US" dirty="0" smtClean="0"/>
              <a:t>Conditions may include the following:</a:t>
            </a:r>
          </a:p>
          <a:p>
            <a:pPr eaLnBrk="1" hangingPunct="1">
              <a:buFont typeface="Wingdings 3" pitchFamily="-72" charset="2"/>
              <a:buNone/>
            </a:pPr>
            <a:r>
              <a:rPr lang="en-US" dirty="0" smtClean="0"/>
              <a:t>   </a:t>
            </a:r>
            <a:r>
              <a:rPr lang="en-US" dirty="0" smtClean="0">
                <a:solidFill>
                  <a:srgbClr val="39639D"/>
                </a:solidFill>
              </a:rPr>
              <a:t>= equal		     &lt;&gt; not equal to</a:t>
            </a:r>
          </a:p>
          <a:p>
            <a:pPr eaLnBrk="1" hangingPunct="1">
              <a:buFont typeface="Wingdings 3" pitchFamily="-72" charset="2"/>
              <a:buNone/>
            </a:pPr>
            <a:r>
              <a:rPr lang="en-US" dirty="0" smtClean="0">
                <a:solidFill>
                  <a:srgbClr val="39639D"/>
                </a:solidFill>
              </a:rPr>
              <a:t>   &gt; greater than	     &gt;= greater than or equal to</a:t>
            </a:r>
          </a:p>
          <a:p>
            <a:pPr eaLnBrk="1" hangingPunct="1">
              <a:buFont typeface="Wingdings 3" pitchFamily="-72" charset="2"/>
              <a:buNone/>
            </a:pPr>
            <a:r>
              <a:rPr lang="en-US" dirty="0" smtClean="0">
                <a:solidFill>
                  <a:srgbClr val="39639D"/>
                </a:solidFill>
              </a:rPr>
              <a:t>   &lt; less than	     &lt;= less than or equal to</a:t>
            </a:r>
          </a:p>
          <a:p>
            <a:pPr eaLnBrk="1" hangingPunct="1"/>
            <a:r>
              <a:rPr lang="en-US" dirty="0"/>
              <a:t>You may nest up to 7 IF functions, replacing the </a:t>
            </a:r>
            <a:r>
              <a:rPr lang="en-US" i="1" dirty="0"/>
              <a:t>value if false </a:t>
            </a:r>
            <a:r>
              <a:rPr lang="en-US" dirty="0"/>
              <a:t>with another IF </a:t>
            </a:r>
            <a:r>
              <a:rPr lang="en-US" dirty="0" smtClean="0"/>
              <a:t>function</a:t>
            </a:r>
          </a:p>
          <a:p>
            <a:pPr eaLnBrk="1" hangingPunct="1"/>
            <a:r>
              <a:rPr lang="en-US" dirty="0" smtClean="0"/>
              <a:t>Example:</a:t>
            </a:r>
          </a:p>
          <a:p>
            <a:pPr marL="109537" indent="0" eaLnBrk="1" hangingPunct="1">
              <a:buNone/>
            </a:pPr>
            <a:r>
              <a:rPr lang="en-US" dirty="0"/>
              <a:t> </a:t>
            </a:r>
            <a:r>
              <a:rPr lang="en-US" dirty="0" smtClean="0"/>
              <a:t>	=</a:t>
            </a:r>
            <a:r>
              <a:rPr lang="en-US" dirty="0"/>
              <a:t>IF(A8 =2,(IF(B3 =5</a:t>
            </a:r>
            <a:r>
              <a:rPr lang="en-US" dirty="0" smtClean="0"/>
              <a:t>,”YES”,“ ”)</a:t>
            </a:r>
            <a:r>
              <a:rPr lang="en-US" dirty="0"/>
              <a:t>),15)</a:t>
            </a:r>
          </a:p>
          <a:p>
            <a:pPr eaLnBrk="1" hangingPunct="1"/>
            <a:endParaRPr lang="en-US" dirty="0" smtClean="0"/>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IF Function</a:t>
            </a:r>
            <a:endParaRPr lang="en-US" sz="3200" dirty="0">
              <a:ea typeface="+mj-ea"/>
              <a:cs typeface="+mj-cs"/>
            </a:endParaRPr>
          </a:p>
        </p:txBody>
      </p:sp>
    </p:spTree>
    <p:extLst>
      <p:ext uri="{BB962C8B-B14F-4D97-AF65-F5344CB8AC3E}">
        <p14:creationId xmlns:p14="http://schemas.microsoft.com/office/powerpoint/2010/main" val="4039164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12776"/>
            <a:ext cx="8435280" cy="4911824"/>
          </a:xfrm>
        </p:spPr>
        <p:txBody>
          <a:bodyPr>
            <a:normAutofit/>
          </a:bodyPr>
          <a:lstStyle/>
          <a:p>
            <a:pPr marL="344488" indent="-234950" eaLnBrk="1" fontAlgn="auto" hangingPunct="1">
              <a:spcAft>
                <a:spcPts val="0"/>
              </a:spcAft>
              <a:defRPr/>
            </a:pPr>
            <a:r>
              <a:rPr lang="en-US" dirty="0" smtClean="0">
                <a:ea typeface="+mn-ea"/>
                <a:cs typeface="+mn-cs"/>
              </a:rPr>
              <a:t>Suppose that orders with quantities of at least 10,000 units are classified as Large.</a:t>
            </a:r>
          </a:p>
          <a:p>
            <a:pPr marL="627063" lvl="1" indent="-261938" eaLnBrk="1" fontAlgn="auto" hangingPunct="1">
              <a:spcAft>
                <a:spcPts val="0"/>
              </a:spcAft>
              <a:defRPr/>
            </a:pPr>
            <a:r>
              <a:rPr lang="en-US" u="sng" dirty="0" smtClean="0">
                <a:ea typeface="+mn-ea"/>
                <a:cs typeface="+mn-cs"/>
              </a:rPr>
              <a:t>Cell K4</a:t>
            </a:r>
            <a:r>
              <a:rPr lang="en-US" dirty="0" smtClean="0">
                <a:ea typeface="+mn-ea"/>
                <a:cs typeface="+mn-cs"/>
              </a:rPr>
              <a:t>:  =IF(F4&gt;=10000, “Large”, “Small”)</a:t>
            </a:r>
          </a:p>
          <a:p>
            <a:r>
              <a:rPr lang="en-US" dirty="0" smtClean="0"/>
              <a:t>Suppose </a:t>
            </a:r>
            <a:r>
              <a:rPr lang="en-US" dirty="0"/>
              <a:t>that large orders with a total cost of at least $25,000 are considered critical. </a:t>
            </a:r>
          </a:p>
          <a:p>
            <a:pPr lvl="1"/>
            <a:r>
              <a:rPr lang="en-US" u="sng" dirty="0" smtClean="0"/>
              <a:t>Cell </a:t>
            </a:r>
            <a:r>
              <a:rPr lang="en-US" u="sng" dirty="0"/>
              <a:t>L4</a:t>
            </a:r>
            <a:r>
              <a:rPr lang="en-US" dirty="0" smtClean="0"/>
              <a:t>: =</a:t>
            </a:r>
            <a:r>
              <a:rPr lang="en-US" dirty="0"/>
              <a:t>IF(AND(K4</a:t>
            </a:r>
            <a:r>
              <a:rPr lang="en-US" dirty="0" smtClean="0"/>
              <a:t>=“Large”, G4</a:t>
            </a:r>
            <a:r>
              <a:rPr lang="en-US" dirty="0"/>
              <a:t>&gt;=25000)</a:t>
            </a:r>
            <a:r>
              <a:rPr lang="en-US" dirty="0" smtClean="0"/>
              <a:t>,“Critical”,“”)</a:t>
            </a:r>
            <a:endParaRPr lang="en-US" dirty="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2.4 Using the IF Function</a:t>
            </a:r>
            <a:endParaRPr lang="en-US" sz="3200" dirty="0">
              <a:ea typeface="+mj-ea"/>
              <a:cs typeface="+mj-cs"/>
            </a:endParaRPr>
          </a:p>
        </p:txBody>
      </p:sp>
      <p:pic>
        <p:nvPicPr>
          <p:cNvPr id="4" name="Picture 3" descr="BA2-Figure-2.7-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077072"/>
            <a:ext cx="8820472" cy="197877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idx="1"/>
          </p:nvPr>
        </p:nvSpPr>
        <p:spPr/>
        <p:txBody>
          <a:bodyPr/>
          <a:lstStyle/>
          <a:p>
            <a:pPr eaLnBrk="1" hangingPunct="1"/>
            <a:r>
              <a:rPr lang="en-US" dirty="0" smtClean="0"/>
              <a:t>Many commercial software packages can be used for Business Analytics.</a:t>
            </a:r>
          </a:p>
          <a:p>
            <a:pPr eaLnBrk="1" hangingPunct="1"/>
            <a:r>
              <a:rPr lang="en-US" dirty="0" smtClean="0"/>
              <a:t>Spreadsheet software, such as Microsoft Excel, is widely available and used across all areas of business.</a:t>
            </a:r>
          </a:p>
          <a:p>
            <a:pPr eaLnBrk="1" hangingPunct="1"/>
            <a:r>
              <a:rPr lang="en-US" dirty="0" smtClean="0"/>
              <a:t>Spreadsheets provide a flexible modeling environment for manipulating data and  developing and solving models.</a:t>
            </a: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Why Spreadsheets?</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340768"/>
            <a:ext cx="8382000" cy="4831432"/>
          </a:xfrm>
        </p:spPr>
        <p:txBody>
          <a:bodyPr>
            <a:normAutofit lnSpcReduction="10000"/>
          </a:bodyPr>
          <a:lstStyle/>
          <a:p>
            <a:pPr marL="365760" indent="-256032" eaLnBrk="1" fontAlgn="auto" hangingPunct="1">
              <a:spcAft>
                <a:spcPts val="0"/>
              </a:spcAft>
              <a:buFont typeface="Wingdings 3"/>
              <a:buChar char=""/>
              <a:defRPr/>
            </a:pPr>
            <a:r>
              <a:rPr lang="en-US" dirty="0" smtClean="0">
                <a:ea typeface="+mn-ea"/>
                <a:cs typeface="+mn-cs"/>
              </a:rPr>
              <a:t>These functions are useful for finding specific data in a spreadsheet.</a:t>
            </a:r>
          </a:p>
          <a:p>
            <a:r>
              <a:rPr lang="en-US" dirty="0" smtClean="0">
                <a:ea typeface="+mn-ea"/>
                <a:cs typeface="+mn-cs"/>
              </a:rPr>
              <a:t> </a:t>
            </a:r>
            <a:r>
              <a:rPr lang="en-US" sz="2000" dirty="0" smtClean="0">
                <a:solidFill>
                  <a:srgbClr val="39639D"/>
                </a:solidFill>
                <a:ea typeface="+mn-ea"/>
                <a:cs typeface="+mn-cs"/>
              </a:rPr>
              <a:t>=VLOOKUP(</a:t>
            </a:r>
            <a:r>
              <a:rPr lang="en-US" sz="1800" i="1" dirty="0" err="1" smtClean="0">
                <a:solidFill>
                  <a:srgbClr val="39639D"/>
                </a:solidFill>
                <a:ea typeface="+mn-ea"/>
                <a:cs typeface="+mn-cs"/>
              </a:rPr>
              <a:t>lookup_value</a:t>
            </a:r>
            <a:r>
              <a:rPr lang="en-US" sz="1800" i="1" dirty="0" smtClean="0">
                <a:solidFill>
                  <a:srgbClr val="39639D"/>
                </a:solidFill>
                <a:ea typeface="+mn-ea"/>
                <a:cs typeface="+mn-cs"/>
              </a:rPr>
              <a:t>, </a:t>
            </a:r>
            <a:r>
              <a:rPr lang="en-US" sz="1800" i="1" dirty="0" err="1" smtClean="0">
                <a:solidFill>
                  <a:srgbClr val="39639D"/>
                </a:solidFill>
                <a:ea typeface="+mn-ea"/>
                <a:cs typeface="+mn-cs"/>
              </a:rPr>
              <a:t>table_array</a:t>
            </a:r>
            <a:r>
              <a:rPr lang="en-US" sz="1800" i="1" dirty="0" smtClean="0">
                <a:solidFill>
                  <a:srgbClr val="39639D"/>
                </a:solidFill>
                <a:ea typeface="+mn-ea"/>
                <a:cs typeface="+mn-cs"/>
              </a:rPr>
              <a:t>, </a:t>
            </a:r>
            <a:r>
              <a:rPr lang="en-US" sz="1800" i="1" dirty="0" err="1" smtClean="0">
                <a:solidFill>
                  <a:srgbClr val="39639D"/>
                </a:solidFill>
                <a:ea typeface="+mn-ea"/>
                <a:cs typeface="+mn-cs"/>
              </a:rPr>
              <a:t>col_index_num</a:t>
            </a:r>
            <a:r>
              <a:rPr lang="en-US" sz="1800" i="1" dirty="0" smtClean="0">
                <a:solidFill>
                  <a:srgbClr val="39639D"/>
                </a:solidFill>
                <a:ea typeface="+mn-ea"/>
                <a:cs typeface="+mn-cs"/>
              </a:rPr>
              <a:t>, [range lookup]</a:t>
            </a:r>
            <a:r>
              <a:rPr lang="en-US" sz="2000" dirty="0" smtClean="0">
                <a:solidFill>
                  <a:srgbClr val="39639D"/>
                </a:solidFill>
                <a:ea typeface="+mn-ea"/>
                <a:cs typeface="+mn-cs"/>
              </a:rPr>
              <a:t>) </a:t>
            </a:r>
            <a:r>
              <a:rPr lang="en-US" sz="2000" dirty="0" smtClean="0">
                <a:ea typeface="+mn-ea"/>
                <a:cs typeface="+mn-cs"/>
              </a:rPr>
              <a:t>- </a:t>
            </a:r>
            <a:r>
              <a:rPr lang="en-US" sz="2000" dirty="0"/>
              <a:t> looks up a value in the </a:t>
            </a:r>
            <a:r>
              <a:rPr lang="en-US" sz="2000" dirty="0" smtClean="0"/>
              <a:t>leftmost column </a:t>
            </a:r>
            <a:r>
              <a:rPr lang="en-US" sz="2000" dirty="0"/>
              <a:t>of a table and returns a value in the same row from a column </a:t>
            </a:r>
            <a:r>
              <a:rPr lang="en-US" sz="2000" dirty="0" smtClean="0"/>
              <a:t>you specify</a:t>
            </a:r>
            <a:endParaRPr lang="en-US" sz="2000" dirty="0" smtClean="0">
              <a:ea typeface="+mn-ea"/>
              <a:cs typeface="+mn-cs"/>
            </a:endParaRPr>
          </a:p>
          <a:p>
            <a:r>
              <a:rPr lang="en-US" sz="2000" dirty="0" smtClean="0">
                <a:ea typeface="+mn-ea"/>
                <a:cs typeface="+mn-cs"/>
              </a:rPr>
              <a:t> </a:t>
            </a:r>
            <a:r>
              <a:rPr lang="en-US" sz="2000" dirty="0" smtClean="0">
                <a:solidFill>
                  <a:srgbClr val="39639D"/>
                </a:solidFill>
                <a:ea typeface="+mn-ea"/>
                <a:cs typeface="+mn-cs"/>
              </a:rPr>
              <a:t>=HLOOKUP(</a:t>
            </a:r>
            <a:r>
              <a:rPr lang="en-US" sz="1800" i="1" dirty="0" err="1" smtClean="0">
                <a:solidFill>
                  <a:srgbClr val="39639D"/>
                </a:solidFill>
                <a:ea typeface="+mn-ea"/>
                <a:cs typeface="+mn-cs"/>
              </a:rPr>
              <a:t>lookup_value</a:t>
            </a:r>
            <a:r>
              <a:rPr lang="en-US" sz="1800" i="1" dirty="0" smtClean="0">
                <a:solidFill>
                  <a:srgbClr val="39639D"/>
                </a:solidFill>
                <a:ea typeface="+mn-ea"/>
                <a:cs typeface="+mn-cs"/>
              </a:rPr>
              <a:t>, </a:t>
            </a:r>
            <a:r>
              <a:rPr lang="en-US" sz="1800" i="1" dirty="0" err="1" smtClean="0">
                <a:solidFill>
                  <a:srgbClr val="39639D"/>
                </a:solidFill>
                <a:ea typeface="+mn-ea"/>
                <a:cs typeface="+mn-cs"/>
              </a:rPr>
              <a:t>table_array</a:t>
            </a:r>
            <a:r>
              <a:rPr lang="en-US" sz="1800" i="1" dirty="0" smtClean="0">
                <a:solidFill>
                  <a:srgbClr val="39639D"/>
                </a:solidFill>
                <a:ea typeface="+mn-ea"/>
                <a:cs typeface="+mn-cs"/>
              </a:rPr>
              <a:t>, </a:t>
            </a:r>
            <a:r>
              <a:rPr lang="en-US" sz="1800" i="1" dirty="0" err="1" smtClean="0">
                <a:solidFill>
                  <a:srgbClr val="39639D"/>
                </a:solidFill>
                <a:ea typeface="+mn-ea"/>
                <a:cs typeface="+mn-cs"/>
              </a:rPr>
              <a:t>row_index_num</a:t>
            </a:r>
            <a:r>
              <a:rPr lang="en-US" sz="1800" i="1" dirty="0" smtClean="0">
                <a:solidFill>
                  <a:srgbClr val="39639D"/>
                </a:solidFill>
                <a:ea typeface="+mn-ea"/>
                <a:cs typeface="+mn-cs"/>
              </a:rPr>
              <a:t>, </a:t>
            </a:r>
            <a:r>
              <a:rPr lang="en-US" sz="1800" i="1" dirty="0">
                <a:solidFill>
                  <a:srgbClr val="39639D"/>
                </a:solidFill>
              </a:rPr>
              <a:t>[range lookup]</a:t>
            </a:r>
            <a:r>
              <a:rPr lang="en-US" sz="2000" dirty="0" smtClean="0">
                <a:solidFill>
                  <a:srgbClr val="39639D"/>
                </a:solidFill>
                <a:ea typeface="+mn-ea"/>
                <a:cs typeface="+mn-cs"/>
              </a:rPr>
              <a:t>) </a:t>
            </a:r>
            <a:r>
              <a:rPr lang="en-US" sz="2000" dirty="0" smtClean="0">
                <a:ea typeface="+mn-ea"/>
                <a:cs typeface="+mn-cs"/>
              </a:rPr>
              <a:t>- </a:t>
            </a:r>
            <a:r>
              <a:rPr lang="en-US" sz="2000" dirty="0"/>
              <a:t> looks up a value in the </a:t>
            </a:r>
            <a:r>
              <a:rPr lang="en-US" sz="2000" dirty="0" smtClean="0"/>
              <a:t>top row </a:t>
            </a:r>
            <a:r>
              <a:rPr lang="en-US" sz="2000" dirty="0"/>
              <a:t>of a table and returns a value in the same column from a row you specify.</a:t>
            </a:r>
            <a:endParaRPr lang="en-US" sz="2000" dirty="0" smtClean="0">
              <a:ea typeface="+mn-ea"/>
              <a:cs typeface="+mn-cs"/>
            </a:endParaRPr>
          </a:p>
          <a:p>
            <a:r>
              <a:rPr lang="en-US" sz="2000" dirty="0" smtClean="0">
                <a:ea typeface="+mn-ea"/>
                <a:cs typeface="+mn-cs"/>
              </a:rPr>
              <a:t> </a:t>
            </a:r>
            <a:r>
              <a:rPr lang="en-US" sz="2000" dirty="0" smtClean="0">
                <a:solidFill>
                  <a:srgbClr val="39639D"/>
                </a:solidFill>
                <a:ea typeface="+mn-ea"/>
                <a:cs typeface="+mn-cs"/>
              </a:rPr>
              <a:t>=INDEX(</a:t>
            </a:r>
            <a:r>
              <a:rPr lang="en-US" sz="1800" i="1" dirty="0" smtClean="0">
                <a:solidFill>
                  <a:srgbClr val="39639D"/>
                </a:solidFill>
                <a:ea typeface="+mn-ea"/>
                <a:cs typeface="+mn-cs"/>
              </a:rPr>
              <a:t>array, </a:t>
            </a:r>
            <a:r>
              <a:rPr lang="en-US" sz="1800" i="1" dirty="0" err="1" smtClean="0">
                <a:solidFill>
                  <a:srgbClr val="39639D"/>
                </a:solidFill>
                <a:ea typeface="+mn-ea"/>
                <a:cs typeface="+mn-cs"/>
              </a:rPr>
              <a:t>row_num</a:t>
            </a:r>
            <a:r>
              <a:rPr lang="en-US" sz="1800" i="1" dirty="0" smtClean="0">
                <a:solidFill>
                  <a:srgbClr val="39639D"/>
                </a:solidFill>
                <a:ea typeface="+mn-ea"/>
                <a:cs typeface="+mn-cs"/>
              </a:rPr>
              <a:t>, </a:t>
            </a:r>
            <a:r>
              <a:rPr lang="en-US" sz="1800" i="1" dirty="0" err="1" smtClean="0">
                <a:solidFill>
                  <a:srgbClr val="39639D"/>
                </a:solidFill>
                <a:ea typeface="+mn-ea"/>
                <a:cs typeface="+mn-cs"/>
              </a:rPr>
              <a:t>col_num</a:t>
            </a:r>
            <a:r>
              <a:rPr lang="en-US" sz="2000" dirty="0" smtClean="0">
                <a:solidFill>
                  <a:srgbClr val="39639D"/>
                </a:solidFill>
                <a:ea typeface="+mn-ea"/>
                <a:cs typeface="+mn-cs"/>
              </a:rPr>
              <a:t>) </a:t>
            </a:r>
            <a:r>
              <a:rPr lang="en-US" sz="2000" dirty="0" smtClean="0">
                <a:ea typeface="+mn-ea"/>
                <a:cs typeface="+mn-cs"/>
              </a:rPr>
              <a:t>- </a:t>
            </a:r>
            <a:r>
              <a:rPr lang="en-US" sz="2000" dirty="0" smtClean="0"/>
              <a:t>returns </a:t>
            </a:r>
            <a:r>
              <a:rPr lang="en-US" sz="2000" dirty="0"/>
              <a:t>a value or reference of the cell at the </a:t>
            </a:r>
            <a:r>
              <a:rPr lang="en-US" sz="2000" dirty="0" smtClean="0"/>
              <a:t>intersection of </a:t>
            </a:r>
            <a:r>
              <a:rPr lang="en-US" sz="2000" dirty="0"/>
              <a:t>a particular row and column in a given range.</a:t>
            </a:r>
            <a:endParaRPr lang="en-US" sz="2000" dirty="0" smtClean="0">
              <a:ea typeface="+mn-ea"/>
              <a:cs typeface="+mn-cs"/>
            </a:endParaRPr>
          </a:p>
          <a:p>
            <a:r>
              <a:rPr lang="en-US" sz="2000" dirty="0" smtClean="0">
                <a:solidFill>
                  <a:srgbClr val="39639D"/>
                </a:solidFill>
                <a:ea typeface="+mn-ea"/>
                <a:cs typeface="+mn-cs"/>
              </a:rPr>
              <a:t> =MATCH(</a:t>
            </a:r>
            <a:r>
              <a:rPr lang="en-US" sz="1800" i="1" dirty="0" err="1" smtClean="0">
                <a:solidFill>
                  <a:srgbClr val="39639D"/>
                </a:solidFill>
                <a:ea typeface="+mn-ea"/>
                <a:cs typeface="+mn-cs"/>
              </a:rPr>
              <a:t>lookup_value</a:t>
            </a:r>
            <a:r>
              <a:rPr lang="en-US" sz="1800" i="1" dirty="0" smtClean="0">
                <a:solidFill>
                  <a:srgbClr val="39639D"/>
                </a:solidFill>
                <a:ea typeface="+mn-ea"/>
                <a:cs typeface="+mn-cs"/>
              </a:rPr>
              <a:t>, </a:t>
            </a:r>
            <a:r>
              <a:rPr lang="en-US" sz="1800" i="1" dirty="0" err="1" smtClean="0">
                <a:solidFill>
                  <a:srgbClr val="39639D"/>
                </a:solidFill>
                <a:ea typeface="+mn-ea"/>
                <a:cs typeface="+mn-cs"/>
              </a:rPr>
              <a:t>lookup_array</a:t>
            </a:r>
            <a:r>
              <a:rPr lang="en-US" sz="1800" i="1" dirty="0" smtClean="0">
                <a:solidFill>
                  <a:srgbClr val="39639D"/>
                </a:solidFill>
                <a:ea typeface="+mn-ea"/>
                <a:cs typeface="+mn-cs"/>
              </a:rPr>
              <a:t>, </a:t>
            </a:r>
            <a:r>
              <a:rPr lang="en-US" sz="1800" i="1" dirty="0" err="1" smtClean="0">
                <a:solidFill>
                  <a:srgbClr val="39639D"/>
                </a:solidFill>
                <a:ea typeface="+mn-ea"/>
                <a:cs typeface="+mn-cs"/>
              </a:rPr>
              <a:t>match_type</a:t>
            </a:r>
            <a:r>
              <a:rPr lang="en-US" sz="2000" dirty="0" smtClean="0">
                <a:solidFill>
                  <a:srgbClr val="39639D"/>
                </a:solidFill>
                <a:ea typeface="+mn-ea"/>
                <a:cs typeface="+mn-cs"/>
              </a:rPr>
              <a:t>)</a:t>
            </a:r>
            <a:r>
              <a:rPr lang="en-US" sz="2000" dirty="0" smtClean="0">
                <a:ea typeface="+mn-ea"/>
                <a:cs typeface="+mn-cs"/>
              </a:rPr>
              <a:t> - </a:t>
            </a:r>
            <a:r>
              <a:rPr lang="en-US" sz="2000" dirty="0" smtClean="0"/>
              <a:t>returns </a:t>
            </a:r>
            <a:r>
              <a:rPr lang="en-US" sz="2000" dirty="0"/>
              <a:t>the relative position </a:t>
            </a:r>
            <a:r>
              <a:rPr lang="en-US" sz="2000" dirty="0" smtClean="0"/>
              <a:t>of an </a:t>
            </a:r>
            <a:r>
              <a:rPr lang="en-US" sz="2000" dirty="0"/>
              <a:t>item in an array that matches a specified value in a specified </a:t>
            </a:r>
            <a:r>
              <a:rPr lang="en-US" sz="2000" dirty="0" smtClean="0"/>
              <a:t>order</a:t>
            </a: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Lookup Functions for Database Queries</a:t>
            </a:r>
            <a:endParaRPr lang="en-US" sz="3200" dirty="0">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a:t>In the VLOOKUP and HLOOKUP functions, </a:t>
            </a:r>
            <a:r>
              <a:rPr lang="en-US" sz="2200" i="1" dirty="0"/>
              <a:t>range lookup</a:t>
            </a:r>
            <a:r>
              <a:rPr lang="en-US" sz="2200" dirty="0"/>
              <a:t> is optional.  If this is omitted or set as </a:t>
            </a:r>
            <a:r>
              <a:rPr lang="en-US" sz="2200" i="1" dirty="0"/>
              <a:t>True</a:t>
            </a:r>
            <a:r>
              <a:rPr lang="en-US" sz="2200" dirty="0"/>
              <a:t>, then the first column of the table must be sorted in ascending numerical order.  </a:t>
            </a:r>
            <a:endParaRPr lang="en-US" sz="2200" dirty="0" smtClean="0"/>
          </a:p>
          <a:p>
            <a:r>
              <a:rPr lang="en-US" sz="2200" dirty="0" smtClean="0"/>
              <a:t>If </a:t>
            </a:r>
            <a:r>
              <a:rPr lang="en-US" sz="2200" dirty="0"/>
              <a:t>an exact match for the </a:t>
            </a:r>
            <a:r>
              <a:rPr lang="en-US" sz="2200" i="1" dirty="0" err="1"/>
              <a:t>lookup_value</a:t>
            </a:r>
            <a:r>
              <a:rPr lang="en-US" sz="2200" dirty="0"/>
              <a:t> is found in the first column, then Excel will return the value the </a:t>
            </a:r>
            <a:r>
              <a:rPr lang="en-US" sz="2200" i="1" dirty="0" err="1"/>
              <a:t>col_index_num</a:t>
            </a:r>
            <a:r>
              <a:rPr lang="en-US" sz="2200" dirty="0"/>
              <a:t> of that row. If an exact match is not found, Excel will choose the row with the largest value in the first column that is less than the </a:t>
            </a:r>
            <a:r>
              <a:rPr lang="en-US" sz="2200" dirty="0" err="1"/>
              <a:t>l</a:t>
            </a:r>
            <a:r>
              <a:rPr lang="en-US" sz="2200" i="1" dirty="0" err="1"/>
              <a:t>ookup_value</a:t>
            </a:r>
            <a:r>
              <a:rPr lang="en-US" sz="2200" dirty="0"/>
              <a:t>. </a:t>
            </a:r>
            <a:endParaRPr lang="en-US" sz="2200" dirty="0" smtClean="0"/>
          </a:p>
          <a:p>
            <a:r>
              <a:rPr lang="en-US" sz="2200" dirty="0" smtClean="0"/>
              <a:t>If </a:t>
            </a:r>
            <a:r>
              <a:rPr lang="en-US" sz="2200" dirty="0"/>
              <a:t>range lookup is </a:t>
            </a:r>
            <a:r>
              <a:rPr lang="en-US" sz="2200" i="1" dirty="0" smtClean="0"/>
              <a:t>False</a:t>
            </a:r>
            <a:r>
              <a:rPr lang="en-US" sz="2200" dirty="0"/>
              <a:t>, then Excel seeks an exact match in the first column of the table range.  If no exact match is found, Excel will return #N/A (not available). </a:t>
            </a:r>
            <a:endParaRPr lang="en-US" sz="2200" dirty="0" smtClean="0"/>
          </a:p>
          <a:p>
            <a:r>
              <a:rPr lang="en-US" sz="2200" dirty="0" smtClean="0"/>
              <a:t>We </a:t>
            </a:r>
            <a:r>
              <a:rPr lang="en-US" sz="2200" dirty="0"/>
              <a:t>recommend that you specify the range lookup to avoid errors.</a:t>
            </a:r>
          </a:p>
        </p:txBody>
      </p:sp>
      <p:sp>
        <p:nvSpPr>
          <p:cNvPr id="3" name="Title 2"/>
          <p:cNvSpPr>
            <a:spLocks noGrp="1"/>
          </p:cNvSpPr>
          <p:nvPr>
            <p:ph type="title"/>
          </p:nvPr>
        </p:nvSpPr>
        <p:spPr/>
        <p:txBody>
          <a:bodyPr>
            <a:normAutofit fontScale="90000"/>
          </a:bodyPr>
          <a:lstStyle/>
          <a:p>
            <a:r>
              <a:rPr lang="en-US" dirty="0" smtClean="0"/>
              <a:t>Important Notes on Lookup Functions</a:t>
            </a:r>
            <a:endParaRPr lang="en-US" dirty="0"/>
          </a:p>
        </p:txBody>
      </p:sp>
    </p:spTree>
    <p:extLst>
      <p:ext uri="{BB962C8B-B14F-4D97-AF65-F5344CB8AC3E}">
        <p14:creationId xmlns:p14="http://schemas.microsoft.com/office/powerpoint/2010/main" val="396542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2-Figure-2.8-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12776"/>
            <a:ext cx="8246368" cy="3043302"/>
          </a:xfrm>
          <a:prstGeom prst="rect">
            <a:avLst/>
          </a:prstGeom>
        </p:spPr>
      </p:pic>
      <p:sp>
        <p:nvSpPr>
          <p:cNvPr id="53249" name="Content Placeholder 1"/>
          <p:cNvSpPr>
            <a:spLocks noGrp="1"/>
          </p:cNvSpPr>
          <p:nvPr>
            <p:ph idx="1"/>
          </p:nvPr>
        </p:nvSpPr>
        <p:spPr>
          <a:xfrm>
            <a:off x="323528" y="4581128"/>
            <a:ext cx="8640960" cy="1584176"/>
          </a:xfrm>
        </p:spPr>
        <p:txBody>
          <a:bodyPr/>
          <a:lstStyle/>
          <a:p>
            <a:pPr marL="109538" indent="0" eaLnBrk="1" hangingPunct="1">
              <a:buFont typeface="Wingdings 3" pitchFamily="-72" charset="2"/>
              <a:buNone/>
            </a:pPr>
            <a:r>
              <a:rPr lang="en-US" sz="2200" dirty="0" smtClean="0"/>
              <a:t>=VLOOKUP(10007, $A$4:$H$475,3) returns the payment type </a:t>
            </a:r>
            <a:r>
              <a:rPr lang="en-US" sz="2200" u="sng" dirty="0" smtClean="0"/>
              <a:t>Credit</a:t>
            </a:r>
            <a:r>
              <a:rPr lang="en-US" sz="2200" dirty="0" smtClean="0"/>
              <a:t>.</a:t>
            </a:r>
          </a:p>
          <a:p>
            <a:pPr marL="109538" indent="0" eaLnBrk="1" hangingPunct="1">
              <a:buNone/>
            </a:pPr>
            <a:r>
              <a:rPr lang="en-US" sz="2200" dirty="0"/>
              <a:t>=VLOOKUP(10007, $A$4:$H$</a:t>
            </a:r>
            <a:r>
              <a:rPr lang="en-US" sz="2200" dirty="0" smtClean="0"/>
              <a:t>475,4) </a:t>
            </a:r>
            <a:r>
              <a:rPr lang="en-US" sz="2200" dirty="0"/>
              <a:t>returns the </a:t>
            </a:r>
            <a:r>
              <a:rPr lang="en-US" sz="2200" dirty="0" smtClean="0"/>
              <a:t>transaction code </a:t>
            </a:r>
            <a:r>
              <a:rPr lang="en-US" sz="2200" u="sng" dirty="0" smtClean="0"/>
              <a:t>80103311</a:t>
            </a:r>
          </a:p>
          <a:p>
            <a:pPr marL="109538" indent="0" eaLnBrk="1" hangingPunct="1">
              <a:buFont typeface="Wingdings 3" pitchFamily="-72" charset="2"/>
              <a:buNone/>
            </a:pPr>
            <a:r>
              <a:rPr lang="en-US" sz="2200" dirty="0" smtClean="0"/>
              <a:t>   </a:t>
            </a: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2.5  Using the VLOOKUP Function</a:t>
            </a:r>
            <a:endParaRPr lang="en-US" sz="3200" dirty="0">
              <a:ea typeface="+mj-ea"/>
              <a:cs typeface="+mj-cs"/>
            </a:endParaRPr>
          </a:p>
        </p:txBody>
      </p:sp>
      <p:sp>
        <p:nvSpPr>
          <p:cNvPr id="7" name="Oval 6"/>
          <p:cNvSpPr/>
          <p:nvPr/>
        </p:nvSpPr>
        <p:spPr>
          <a:xfrm>
            <a:off x="920078" y="3501008"/>
            <a:ext cx="609600" cy="3048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Oval 9"/>
          <p:cNvSpPr/>
          <p:nvPr/>
        </p:nvSpPr>
        <p:spPr>
          <a:xfrm>
            <a:off x="2195736" y="3521492"/>
            <a:ext cx="681608" cy="288032"/>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Oval 10"/>
          <p:cNvSpPr/>
          <p:nvPr/>
        </p:nvSpPr>
        <p:spPr>
          <a:xfrm>
            <a:off x="3203848" y="3501008"/>
            <a:ext cx="1008112" cy="30480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solidFill>
                  <a:srgbClr val="39639D"/>
                </a:solidFill>
              </a:rPr>
              <a:t>=INDEX(</a:t>
            </a:r>
            <a:r>
              <a:rPr lang="en-US" sz="2800" i="1" dirty="0">
                <a:solidFill>
                  <a:srgbClr val="39639D"/>
                </a:solidFill>
              </a:rPr>
              <a:t>array, </a:t>
            </a:r>
            <a:r>
              <a:rPr lang="en-US" sz="2800" i="1" dirty="0" err="1">
                <a:solidFill>
                  <a:srgbClr val="39639D"/>
                </a:solidFill>
              </a:rPr>
              <a:t>row_num</a:t>
            </a:r>
            <a:r>
              <a:rPr lang="en-US" sz="2800" i="1" dirty="0">
                <a:solidFill>
                  <a:srgbClr val="39639D"/>
                </a:solidFill>
              </a:rPr>
              <a:t>, </a:t>
            </a:r>
            <a:r>
              <a:rPr lang="en-US" sz="2800" i="1" dirty="0" err="1">
                <a:solidFill>
                  <a:srgbClr val="39639D"/>
                </a:solidFill>
              </a:rPr>
              <a:t>col_num</a:t>
            </a:r>
            <a:r>
              <a:rPr lang="en-US" sz="3200" dirty="0">
                <a:solidFill>
                  <a:srgbClr val="39639D"/>
                </a:solidFill>
              </a:rPr>
              <a:t>)</a:t>
            </a:r>
            <a:endParaRPr lang="en-US" dirty="0" smtClean="0">
              <a:solidFill>
                <a:srgbClr val="39639D"/>
              </a:solidFill>
            </a:endParaRPr>
          </a:p>
          <a:p>
            <a:r>
              <a:rPr lang="en-US" dirty="0" smtClean="0"/>
              <a:t>The </a:t>
            </a:r>
            <a:r>
              <a:rPr lang="en-US" dirty="0"/>
              <a:t>INDEX function works as a lookup procedure by returning the value in a </a:t>
            </a:r>
            <a:r>
              <a:rPr lang="en-US" dirty="0" smtClean="0"/>
              <a:t>particular row </a:t>
            </a:r>
            <a:r>
              <a:rPr lang="en-US" dirty="0"/>
              <a:t>and column of an array. For example, in the Sales Transactions  database,</a:t>
            </a:r>
          </a:p>
          <a:p>
            <a:r>
              <a:rPr lang="en-US" dirty="0"/>
              <a:t>INDEX</a:t>
            </a:r>
            <a:r>
              <a:rPr lang="en-US" dirty="0" smtClean="0"/>
              <a:t>($A$4:$H$475</a:t>
            </a:r>
            <a:r>
              <a:rPr lang="en-US" dirty="0"/>
              <a:t>, 7, 4)  would retrieve the transaction </a:t>
            </a:r>
            <a:r>
              <a:rPr lang="en-US" dirty="0" smtClean="0"/>
              <a:t>code 80103311, which is in the 7</a:t>
            </a:r>
            <a:r>
              <a:rPr lang="en-US" baseline="30000" dirty="0" smtClean="0"/>
              <a:t>th</a:t>
            </a:r>
            <a:r>
              <a:rPr lang="en-US" dirty="0" smtClean="0"/>
              <a:t> row and 4</a:t>
            </a:r>
            <a:r>
              <a:rPr lang="en-US" baseline="30000" dirty="0" smtClean="0"/>
              <a:t>th</a:t>
            </a:r>
            <a:r>
              <a:rPr lang="en-US" dirty="0" smtClean="0"/>
              <a:t> column.</a:t>
            </a:r>
            <a:endParaRPr lang="en-US" dirty="0"/>
          </a:p>
        </p:txBody>
      </p:sp>
      <p:sp>
        <p:nvSpPr>
          <p:cNvPr id="3" name="Title 2"/>
          <p:cNvSpPr>
            <a:spLocks noGrp="1"/>
          </p:cNvSpPr>
          <p:nvPr>
            <p:ph type="title"/>
          </p:nvPr>
        </p:nvSpPr>
        <p:spPr/>
        <p:txBody>
          <a:bodyPr/>
          <a:lstStyle/>
          <a:p>
            <a:r>
              <a:rPr lang="en-US" dirty="0" smtClean="0"/>
              <a:t>INDEX Function</a:t>
            </a:r>
            <a:endParaRPr lang="en-US" dirty="0"/>
          </a:p>
        </p:txBody>
      </p:sp>
    </p:spTree>
    <p:extLst>
      <p:ext uri="{BB962C8B-B14F-4D97-AF65-F5344CB8AC3E}">
        <p14:creationId xmlns:p14="http://schemas.microsoft.com/office/powerpoint/2010/main" val="1969424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340768"/>
            <a:ext cx="8229600" cy="4752528"/>
          </a:xfrm>
        </p:spPr>
        <p:txBody>
          <a:bodyPr/>
          <a:lstStyle/>
          <a:p>
            <a:r>
              <a:rPr lang="en-US" sz="2400" dirty="0">
                <a:solidFill>
                  <a:srgbClr val="39639D"/>
                </a:solidFill>
              </a:rPr>
              <a:t>=MATCH(</a:t>
            </a:r>
            <a:r>
              <a:rPr lang="en-US" sz="2000" i="1" dirty="0" err="1">
                <a:solidFill>
                  <a:srgbClr val="39639D"/>
                </a:solidFill>
              </a:rPr>
              <a:t>lookup_value</a:t>
            </a:r>
            <a:r>
              <a:rPr lang="en-US" sz="2000" i="1" dirty="0">
                <a:solidFill>
                  <a:srgbClr val="39639D"/>
                </a:solidFill>
              </a:rPr>
              <a:t>, </a:t>
            </a:r>
            <a:r>
              <a:rPr lang="en-US" sz="2000" i="1" dirty="0" err="1">
                <a:solidFill>
                  <a:srgbClr val="39639D"/>
                </a:solidFill>
              </a:rPr>
              <a:t>lookup_array</a:t>
            </a:r>
            <a:r>
              <a:rPr lang="en-US" sz="2000" i="1" dirty="0">
                <a:solidFill>
                  <a:srgbClr val="39639D"/>
                </a:solidFill>
              </a:rPr>
              <a:t>, </a:t>
            </a:r>
            <a:r>
              <a:rPr lang="en-US" sz="2000" i="1" dirty="0" err="1">
                <a:solidFill>
                  <a:srgbClr val="39639D"/>
                </a:solidFill>
              </a:rPr>
              <a:t>match_type</a:t>
            </a:r>
            <a:r>
              <a:rPr lang="en-US" sz="2400" dirty="0">
                <a:solidFill>
                  <a:srgbClr val="39639D"/>
                </a:solidFill>
              </a:rPr>
              <a:t>) </a:t>
            </a:r>
            <a:endParaRPr lang="en-US" sz="2000" dirty="0" smtClean="0">
              <a:solidFill>
                <a:srgbClr val="39639D"/>
              </a:solidFill>
            </a:endParaRPr>
          </a:p>
          <a:p>
            <a:r>
              <a:rPr lang="en-US" sz="2000" dirty="0" smtClean="0"/>
              <a:t>In </a:t>
            </a:r>
            <a:r>
              <a:rPr lang="en-US" sz="2000" dirty="0"/>
              <a:t>the MATCH function, </a:t>
            </a:r>
            <a:r>
              <a:rPr lang="en-US" sz="2000" i="1" dirty="0" err="1"/>
              <a:t>lookup_value</a:t>
            </a:r>
            <a:r>
              <a:rPr lang="en-US" sz="2000" dirty="0"/>
              <a:t>  is value that you want to match in </a:t>
            </a:r>
            <a:r>
              <a:rPr lang="en-US" sz="2000" i="1" dirty="0" err="1" smtClean="0"/>
              <a:t>lookup_array</a:t>
            </a:r>
            <a:r>
              <a:rPr lang="en-US" sz="2000" dirty="0" smtClean="0"/>
              <a:t>, </a:t>
            </a:r>
            <a:r>
              <a:rPr lang="en-US" sz="2000" dirty="0"/>
              <a:t>which is the range of cells being searched. The </a:t>
            </a:r>
            <a:r>
              <a:rPr lang="en-US" sz="2000" i="1" dirty="0" err="1"/>
              <a:t>match_type</a:t>
            </a:r>
            <a:r>
              <a:rPr lang="en-US" sz="2000" dirty="0"/>
              <a:t>  is either </a:t>
            </a:r>
            <a:r>
              <a:rPr lang="en-US" sz="2000" dirty="0" smtClean="0"/>
              <a:t>-1</a:t>
            </a:r>
            <a:r>
              <a:rPr lang="en-US" sz="2000" dirty="0"/>
              <a:t>, 0, or 1. </a:t>
            </a:r>
            <a:r>
              <a:rPr lang="en-US" sz="2000" dirty="0" smtClean="0"/>
              <a:t>The default </a:t>
            </a:r>
            <a:r>
              <a:rPr lang="en-US" sz="2000" dirty="0"/>
              <a:t>is 1. </a:t>
            </a:r>
            <a:endParaRPr lang="en-US" sz="2000" dirty="0" smtClean="0"/>
          </a:p>
          <a:p>
            <a:r>
              <a:rPr lang="en-US" sz="2000" dirty="0" smtClean="0"/>
              <a:t>If </a:t>
            </a:r>
            <a:r>
              <a:rPr lang="en-US" sz="2000" i="1" dirty="0" err="1"/>
              <a:t>match_type</a:t>
            </a:r>
            <a:r>
              <a:rPr lang="en-US" sz="2000" i="1" dirty="0"/>
              <a:t> </a:t>
            </a:r>
            <a:r>
              <a:rPr lang="en-US" sz="2000" dirty="0"/>
              <a:t>= 1</a:t>
            </a:r>
            <a:r>
              <a:rPr lang="en-US" sz="2000" dirty="0" smtClean="0"/>
              <a:t>, </a:t>
            </a:r>
            <a:r>
              <a:rPr lang="en-US" sz="2000" dirty="0"/>
              <a:t>then the function finds the largest value that is less than </a:t>
            </a:r>
            <a:r>
              <a:rPr lang="en-US" sz="2000" dirty="0" smtClean="0"/>
              <a:t>or equal </a:t>
            </a:r>
            <a:r>
              <a:rPr lang="en-US" sz="2000" dirty="0"/>
              <a:t>to </a:t>
            </a:r>
            <a:r>
              <a:rPr lang="en-US" sz="2000" i="1" dirty="0" err="1" smtClean="0"/>
              <a:t>lookup_value</a:t>
            </a:r>
            <a:r>
              <a:rPr lang="en-US" sz="2000" dirty="0" smtClean="0"/>
              <a:t>. </a:t>
            </a:r>
          </a:p>
          <a:p>
            <a:pPr lvl="1"/>
            <a:r>
              <a:rPr lang="en-US" sz="1600" dirty="0" smtClean="0"/>
              <a:t>The </a:t>
            </a:r>
            <a:r>
              <a:rPr lang="en-US" sz="1600" dirty="0"/>
              <a:t>values in the </a:t>
            </a:r>
            <a:r>
              <a:rPr lang="en-US" sz="1600" i="1" dirty="0" err="1"/>
              <a:t>lookup_array</a:t>
            </a:r>
            <a:r>
              <a:rPr lang="en-US" sz="1600" i="1" dirty="0"/>
              <a:t> </a:t>
            </a:r>
            <a:r>
              <a:rPr lang="en-US" sz="1600" dirty="0" smtClean="0"/>
              <a:t>must </a:t>
            </a:r>
            <a:r>
              <a:rPr lang="en-US" sz="1600" dirty="0"/>
              <a:t>be placed in ascending order.</a:t>
            </a:r>
          </a:p>
          <a:p>
            <a:r>
              <a:rPr lang="en-US" sz="2000" dirty="0"/>
              <a:t>If </a:t>
            </a:r>
            <a:r>
              <a:rPr lang="en-US" sz="2000" i="1" dirty="0" err="1"/>
              <a:t>match_type</a:t>
            </a:r>
            <a:r>
              <a:rPr lang="en-US" sz="2000" dirty="0"/>
              <a:t> = 0,  MATCH finds the first value that is exactly equal to </a:t>
            </a:r>
            <a:r>
              <a:rPr lang="en-US" sz="2000" i="1" dirty="0" err="1" smtClean="0"/>
              <a:t>lookup_value</a:t>
            </a:r>
            <a:r>
              <a:rPr lang="en-US" sz="2000" dirty="0" smtClean="0"/>
              <a:t>.</a:t>
            </a:r>
            <a:r>
              <a:rPr lang="en-US" sz="2000" dirty="0"/>
              <a:t> </a:t>
            </a:r>
            <a:endParaRPr lang="en-US" sz="2000" dirty="0" smtClean="0"/>
          </a:p>
          <a:p>
            <a:pPr lvl="1"/>
            <a:r>
              <a:rPr lang="en-US" sz="1600" dirty="0" smtClean="0">
                <a:solidFill>
                  <a:srgbClr val="000000"/>
                </a:solidFill>
              </a:rPr>
              <a:t>The </a:t>
            </a:r>
            <a:r>
              <a:rPr lang="en-US" sz="1600" dirty="0">
                <a:solidFill>
                  <a:srgbClr val="000000"/>
                </a:solidFill>
              </a:rPr>
              <a:t>values in the </a:t>
            </a:r>
            <a:r>
              <a:rPr lang="en-US" sz="1600" i="1" dirty="0" err="1">
                <a:solidFill>
                  <a:srgbClr val="000000"/>
                </a:solidFill>
              </a:rPr>
              <a:t>lookup_array</a:t>
            </a:r>
            <a:r>
              <a:rPr lang="en-US" sz="1600" dirty="0">
                <a:solidFill>
                  <a:srgbClr val="000000"/>
                </a:solidFill>
              </a:rPr>
              <a:t> </a:t>
            </a:r>
            <a:r>
              <a:rPr lang="en-US" sz="1600" dirty="0" smtClean="0">
                <a:solidFill>
                  <a:srgbClr val="000000"/>
                </a:solidFill>
              </a:rPr>
              <a:t>can </a:t>
            </a:r>
            <a:r>
              <a:rPr lang="en-US" sz="1600" dirty="0">
                <a:solidFill>
                  <a:srgbClr val="000000"/>
                </a:solidFill>
              </a:rPr>
              <a:t>be in any order</a:t>
            </a:r>
            <a:r>
              <a:rPr lang="en-US" sz="1600" dirty="0" smtClean="0">
                <a:solidFill>
                  <a:srgbClr val="000000"/>
                </a:solidFill>
              </a:rPr>
              <a:t>.</a:t>
            </a:r>
          </a:p>
          <a:p>
            <a:r>
              <a:rPr lang="en-US" sz="2000" dirty="0" smtClean="0">
                <a:solidFill>
                  <a:srgbClr val="000000"/>
                </a:solidFill>
              </a:rPr>
              <a:t> </a:t>
            </a:r>
            <a:r>
              <a:rPr lang="en-US" sz="2000" dirty="0">
                <a:solidFill>
                  <a:srgbClr val="000000"/>
                </a:solidFill>
              </a:rPr>
              <a:t>If </a:t>
            </a:r>
            <a:r>
              <a:rPr lang="en-US" sz="2000" i="1" dirty="0" err="1">
                <a:solidFill>
                  <a:srgbClr val="000000"/>
                </a:solidFill>
              </a:rPr>
              <a:t>match_type</a:t>
            </a:r>
            <a:r>
              <a:rPr lang="en-US" sz="2000" dirty="0">
                <a:solidFill>
                  <a:srgbClr val="000000"/>
                </a:solidFill>
              </a:rPr>
              <a:t> = -1,  then the </a:t>
            </a:r>
            <a:r>
              <a:rPr lang="en-US" sz="2000" dirty="0" smtClean="0">
                <a:solidFill>
                  <a:srgbClr val="000000"/>
                </a:solidFill>
              </a:rPr>
              <a:t>function finds </a:t>
            </a:r>
            <a:r>
              <a:rPr lang="en-US" sz="2000" dirty="0">
                <a:solidFill>
                  <a:srgbClr val="000000"/>
                </a:solidFill>
              </a:rPr>
              <a:t>the smallest value that is greater than or equal to </a:t>
            </a:r>
            <a:r>
              <a:rPr lang="en-US" sz="2000" i="1" dirty="0" err="1" smtClean="0">
                <a:solidFill>
                  <a:srgbClr val="000000"/>
                </a:solidFill>
              </a:rPr>
              <a:t>lookup_value</a:t>
            </a:r>
            <a:r>
              <a:rPr lang="en-US" sz="2000" dirty="0" smtClean="0">
                <a:solidFill>
                  <a:srgbClr val="000000"/>
                </a:solidFill>
              </a:rPr>
              <a:t>. </a:t>
            </a:r>
          </a:p>
          <a:p>
            <a:pPr lvl="1"/>
            <a:r>
              <a:rPr lang="en-US" sz="1600" dirty="0" smtClean="0">
                <a:solidFill>
                  <a:srgbClr val="000000"/>
                </a:solidFill>
              </a:rPr>
              <a:t>The values in </a:t>
            </a:r>
            <a:r>
              <a:rPr lang="en-US" sz="1600" dirty="0">
                <a:solidFill>
                  <a:srgbClr val="000000"/>
                </a:solidFill>
              </a:rPr>
              <a:t>the </a:t>
            </a:r>
            <a:r>
              <a:rPr lang="en-US" sz="1600" i="1" dirty="0" err="1">
                <a:solidFill>
                  <a:srgbClr val="000000"/>
                </a:solidFill>
              </a:rPr>
              <a:t>lookup_array</a:t>
            </a:r>
            <a:r>
              <a:rPr lang="en-US" sz="1600" dirty="0">
                <a:solidFill>
                  <a:srgbClr val="000000"/>
                </a:solidFill>
              </a:rPr>
              <a:t> </a:t>
            </a:r>
            <a:r>
              <a:rPr lang="en-US" sz="1600" dirty="0" smtClean="0">
                <a:solidFill>
                  <a:srgbClr val="000000"/>
                </a:solidFill>
              </a:rPr>
              <a:t>must </a:t>
            </a:r>
            <a:r>
              <a:rPr lang="en-US" sz="1600" dirty="0">
                <a:solidFill>
                  <a:srgbClr val="000000"/>
                </a:solidFill>
              </a:rPr>
              <a:t>be placed in descending order.</a:t>
            </a:r>
          </a:p>
        </p:txBody>
      </p:sp>
      <p:sp>
        <p:nvSpPr>
          <p:cNvPr id="3" name="Title 2"/>
          <p:cNvSpPr>
            <a:spLocks noGrp="1"/>
          </p:cNvSpPr>
          <p:nvPr>
            <p:ph type="title"/>
          </p:nvPr>
        </p:nvSpPr>
        <p:spPr/>
        <p:txBody>
          <a:bodyPr/>
          <a:lstStyle/>
          <a:p>
            <a:r>
              <a:rPr lang="en-US" dirty="0" smtClean="0"/>
              <a:t>MATCH Function</a:t>
            </a:r>
            <a:endParaRPr lang="en-US" dirty="0"/>
          </a:p>
        </p:txBody>
      </p:sp>
    </p:spTree>
    <p:extLst>
      <p:ext uri="{BB962C8B-B14F-4D97-AF65-F5344CB8AC3E}">
        <p14:creationId xmlns:p14="http://schemas.microsoft.com/office/powerpoint/2010/main" val="3485089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2.6 Using INDEX and MATCH Functions for Database Queries</a:t>
            </a:r>
            <a:endParaRPr lang="en-US" sz="3200" dirty="0">
              <a:ea typeface="+mj-ea"/>
              <a:cs typeface="+mj-cs"/>
            </a:endParaRPr>
          </a:p>
        </p:txBody>
      </p:sp>
      <p:sp>
        <p:nvSpPr>
          <p:cNvPr id="4" name="Rectangle 3"/>
          <p:cNvSpPr/>
          <p:nvPr/>
        </p:nvSpPr>
        <p:spPr>
          <a:xfrm>
            <a:off x="395536" y="1556792"/>
            <a:ext cx="8208912" cy="1569660"/>
          </a:xfrm>
          <a:prstGeom prst="rect">
            <a:avLst/>
          </a:prstGeom>
        </p:spPr>
        <p:txBody>
          <a:bodyPr wrap="square">
            <a:spAutoFit/>
          </a:bodyPr>
          <a:lstStyle/>
          <a:p>
            <a:r>
              <a:rPr lang="en-US" dirty="0"/>
              <a:t>Suppose we wish to design a simple </a:t>
            </a:r>
            <a:r>
              <a:rPr lang="en-US" dirty="0" smtClean="0"/>
              <a:t>query application to input the month and product name, and retrieve the corresponding sales.  The three additional worksheets in the workbook show how to do this in three different ways.  </a:t>
            </a:r>
            <a:endParaRPr lang="en-US" dirty="0"/>
          </a:p>
        </p:txBody>
      </p:sp>
      <p:pic>
        <p:nvPicPr>
          <p:cNvPr id="6" name="Picture 5" descr="BA2-Figure-2.10-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3212976"/>
            <a:ext cx="5777632" cy="294920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Example 2.6: Using VLOOKUP + IF</a:t>
            </a:r>
            <a:endParaRPr lang="en-US" sz="3600" dirty="0"/>
          </a:p>
        </p:txBody>
      </p:sp>
      <p:sp>
        <p:nvSpPr>
          <p:cNvPr id="9" name="Rectangle 8"/>
          <p:cNvSpPr/>
          <p:nvPr/>
        </p:nvSpPr>
        <p:spPr>
          <a:xfrm>
            <a:off x="467544" y="1340768"/>
            <a:ext cx="7848872" cy="1569660"/>
          </a:xfrm>
          <a:prstGeom prst="rect">
            <a:avLst/>
          </a:prstGeom>
        </p:spPr>
        <p:txBody>
          <a:bodyPr wrap="square">
            <a:spAutoFit/>
          </a:bodyPr>
          <a:lstStyle/>
          <a:p>
            <a:r>
              <a:rPr lang="en-US" dirty="0"/>
              <a:t>The Query1 worksheet </a:t>
            </a:r>
            <a:r>
              <a:rPr lang="en-US" dirty="0" smtClean="0"/>
              <a:t>uses </a:t>
            </a:r>
            <a:r>
              <a:rPr lang="en-US" dirty="0"/>
              <a:t>the VLOOKUP function with embedded IF statements. The formulas in cell I8 is</a:t>
            </a:r>
            <a:r>
              <a:rPr lang="en-US" dirty="0" smtClean="0"/>
              <a:t>:</a:t>
            </a:r>
            <a:endParaRPr lang="en-US" dirty="0"/>
          </a:p>
          <a:p>
            <a:r>
              <a:rPr lang="en-US" dirty="0"/>
              <a:t>=VLOOKUP(I5,A4:F15,IF(I6="A",2,IF(I6="B",3,IF(I6="C",4,IF(I6="D",5,IF(I6="E",6))))),FALSE)</a:t>
            </a:r>
          </a:p>
        </p:txBody>
      </p:sp>
      <p:pic>
        <p:nvPicPr>
          <p:cNvPr id="6" name="Picture 5" descr="BA2-Figure-2.11-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996952"/>
            <a:ext cx="6776864" cy="3184050"/>
          </a:xfrm>
          <a:prstGeom prst="rect">
            <a:avLst/>
          </a:prstGeom>
        </p:spPr>
      </p:pic>
    </p:spTree>
    <p:extLst>
      <p:ext uri="{BB962C8B-B14F-4D97-AF65-F5344CB8AC3E}">
        <p14:creationId xmlns:p14="http://schemas.microsoft.com/office/powerpoint/2010/main" val="2561884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Example 2.6: Using VLOOKUP + MATCH</a:t>
            </a:r>
            <a:endParaRPr lang="en-US" sz="3600" dirty="0"/>
          </a:p>
        </p:txBody>
      </p:sp>
      <p:sp>
        <p:nvSpPr>
          <p:cNvPr id="2" name="Rectangle 1"/>
          <p:cNvSpPr/>
          <p:nvPr/>
        </p:nvSpPr>
        <p:spPr>
          <a:xfrm>
            <a:off x="611560" y="1268760"/>
            <a:ext cx="7992888" cy="1908215"/>
          </a:xfrm>
          <a:prstGeom prst="rect">
            <a:avLst/>
          </a:prstGeom>
        </p:spPr>
        <p:txBody>
          <a:bodyPr wrap="square">
            <a:spAutoFit/>
          </a:bodyPr>
          <a:lstStyle/>
          <a:p>
            <a:r>
              <a:rPr lang="en-US" sz="2000" dirty="0"/>
              <a:t>The formula in cell I8 is:</a:t>
            </a:r>
          </a:p>
          <a:p>
            <a:pPr marL="109537" indent="0">
              <a:buNone/>
            </a:pPr>
            <a:r>
              <a:rPr lang="en-US" sz="1800" dirty="0"/>
              <a:t>=VLOOKUP(I5,A4:F15,MATCH(I6,B3:F3,FALSE)+1,FALSE)</a:t>
            </a:r>
          </a:p>
          <a:p>
            <a:r>
              <a:rPr lang="en-US" sz="2000" dirty="0"/>
              <a:t>In this case, the MATCH function is used to identify the column in the table corresponding to the product name in cell I6.  Note the use of the “+1” to shift the relative column number of the product to the correct column number in the lookup table. </a:t>
            </a:r>
          </a:p>
        </p:txBody>
      </p:sp>
      <p:pic>
        <p:nvPicPr>
          <p:cNvPr id="6" name="Picture 5" descr="fig p 2-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284984"/>
            <a:ext cx="6748272" cy="2883408"/>
          </a:xfrm>
          <a:prstGeom prst="rect">
            <a:avLst/>
          </a:prstGeom>
        </p:spPr>
      </p:pic>
    </p:spTree>
    <p:extLst>
      <p:ext uri="{BB962C8B-B14F-4D97-AF65-F5344CB8AC3E}">
        <p14:creationId xmlns:p14="http://schemas.microsoft.com/office/powerpoint/2010/main" val="3748096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Example 2.6: Using INDEX + MATCH</a:t>
            </a:r>
            <a:endParaRPr lang="en-US" sz="3600" dirty="0"/>
          </a:p>
        </p:txBody>
      </p:sp>
      <p:sp>
        <p:nvSpPr>
          <p:cNvPr id="2" name="Rectangle 1"/>
          <p:cNvSpPr/>
          <p:nvPr/>
        </p:nvSpPr>
        <p:spPr>
          <a:xfrm>
            <a:off x="611560" y="1124744"/>
            <a:ext cx="7920880" cy="1908215"/>
          </a:xfrm>
          <a:prstGeom prst="rect">
            <a:avLst/>
          </a:prstGeom>
        </p:spPr>
        <p:txBody>
          <a:bodyPr wrap="square">
            <a:spAutoFit/>
          </a:bodyPr>
          <a:lstStyle/>
          <a:p>
            <a:r>
              <a:rPr lang="en-US" sz="2000" dirty="0"/>
              <a:t>The formula in cell I8 is:</a:t>
            </a:r>
          </a:p>
          <a:p>
            <a:pPr marL="109537" indent="0">
              <a:buNone/>
            </a:pPr>
            <a:r>
              <a:rPr lang="en-US" sz="1800" dirty="0"/>
              <a:t>=INDEX(A4:F15,MATCH(I5,A4:A15,FALSE),MATCH(I6,B3:F3,FALSE)+1)</a:t>
            </a:r>
          </a:p>
          <a:p>
            <a:r>
              <a:rPr lang="en-US" sz="2000" dirty="0"/>
              <a:t>The MATCH functions are used as arguments in the INDEX function to identify the row and column numbers in the table based on the month and product name.  The INDEX function then retrieves the value in the corresponding row and column. </a:t>
            </a:r>
          </a:p>
        </p:txBody>
      </p:sp>
      <p:pic>
        <p:nvPicPr>
          <p:cNvPr id="6" name="Picture 5" descr="fig p 2-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068960"/>
            <a:ext cx="6339840" cy="2895600"/>
          </a:xfrm>
          <a:prstGeom prst="rect">
            <a:avLst/>
          </a:prstGeom>
        </p:spPr>
      </p:pic>
    </p:spTree>
    <p:extLst>
      <p:ext uri="{BB962C8B-B14F-4D97-AF65-F5344CB8AC3E}">
        <p14:creationId xmlns:p14="http://schemas.microsoft.com/office/powerpoint/2010/main" val="11277266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1"/>
          <p:cNvSpPr>
            <a:spLocks noGrp="1"/>
          </p:cNvSpPr>
          <p:nvPr>
            <p:ph idx="1"/>
          </p:nvPr>
        </p:nvSpPr>
        <p:spPr>
          <a:xfrm>
            <a:off x="533400" y="1600200"/>
            <a:ext cx="8229600" cy="4254500"/>
          </a:xfrm>
        </p:spPr>
        <p:txBody>
          <a:bodyPr/>
          <a:lstStyle/>
          <a:p>
            <a:pPr eaLnBrk="1" hangingPunct="1">
              <a:lnSpc>
                <a:spcPct val="90000"/>
              </a:lnSpc>
            </a:pPr>
            <a:r>
              <a:rPr lang="en-US" sz="2000" dirty="0" smtClean="0"/>
              <a:t>Microsoft Excel provides a number of add-ins for Business Analytics (</a:t>
            </a:r>
            <a:r>
              <a:rPr lang="en-US" sz="2000" dirty="0"/>
              <a:t>Windows only</a:t>
            </a:r>
            <a:r>
              <a:rPr lang="en-US" sz="2000" dirty="0" smtClean="0"/>
              <a:t>), which will be used in subsequent chapters:</a:t>
            </a:r>
          </a:p>
          <a:p>
            <a:pPr eaLnBrk="1" hangingPunct="1">
              <a:lnSpc>
                <a:spcPct val="90000"/>
              </a:lnSpc>
              <a:buFont typeface="Wingdings 3" pitchFamily="-72" charset="2"/>
              <a:buNone/>
            </a:pPr>
            <a:r>
              <a:rPr lang="en-US" sz="2000" dirty="0" smtClean="0"/>
              <a:t>   - </a:t>
            </a:r>
            <a:r>
              <a:rPr lang="en-US" sz="2000" i="1" dirty="0" smtClean="0"/>
              <a:t>Analysis </a:t>
            </a:r>
            <a:r>
              <a:rPr lang="en-US" sz="2000" i="1" dirty="0" err="1" smtClean="0"/>
              <a:t>Toolpak</a:t>
            </a:r>
            <a:endParaRPr lang="en-US" sz="2000" i="1" dirty="0" smtClean="0"/>
          </a:p>
          <a:p>
            <a:pPr eaLnBrk="1" hangingPunct="1">
              <a:lnSpc>
                <a:spcPct val="90000"/>
              </a:lnSpc>
              <a:buFont typeface="Wingdings 3" pitchFamily="-72" charset="2"/>
              <a:buNone/>
            </a:pPr>
            <a:r>
              <a:rPr lang="en-US" sz="2000" i="1" dirty="0" smtClean="0"/>
              <a:t>   - Analysis </a:t>
            </a:r>
            <a:r>
              <a:rPr lang="en-US" sz="2000" i="1" dirty="0" err="1" smtClean="0"/>
              <a:t>Toolpak</a:t>
            </a:r>
            <a:r>
              <a:rPr lang="en-US" sz="2000" i="1" dirty="0" smtClean="0"/>
              <a:t> VBA</a:t>
            </a:r>
          </a:p>
          <a:p>
            <a:pPr eaLnBrk="1" hangingPunct="1">
              <a:lnSpc>
                <a:spcPct val="90000"/>
              </a:lnSpc>
              <a:buFont typeface="Wingdings 3" pitchFamily="-72" charset="2"/>
              <a:buNone/>
            </a:pPr>
            <a:r>
              <a:rPr lang="en-US" sz="2000" i="1" dirty="0" smtClean="0"/>
              <a:t>   - Solver</a:t>
            </a:r>
          </a:p>
          <a:p>
            <a:pPr lvl="1"/>
            <a:r>
              <a:rPr lang="en-US" sz="1600" dirty="0" smtClean="0"/>
              <a:t>To install them</a:t>
            </a:r>
            <a:r>
              <a:rPr lang="en-US" sz="1600" dirty="0"/>
              <a:t>, click the </a:t>
            </a:r>
            <a:r>
              <a:rPr lang="en-US" sz="1600" i="1" dirty="0" smtClean="0"/>
              <a:t>File</a:t>
            </a:r>
            <a:r>
              <a:rPr lang="en-US" sz="1600" dirty="0" smtClean="0"/>
              <a:t> </a:t>
            </a:r>
            <a:r>
              <a:rPr lang="en-US" sz="1600" dirty="0"/>
              <a:t>tab and then </a:t>
            </a:r>
            <a:r>
              <a:rPr lang="en-US" sz="1600" i="1" dirty="0" smtClean="0"/>
              <a:t>Options</a:t>
            </a:r>
            <a:r>
              <a:rPr lang="en-US" sz="1600" dirty="0" smtClean="0"/>
              <a:t> </a:t>
            </a:r>
            <a:r>
              <a:rPr lang="en-US" sz="1600" dirty="0"/>
              <a:t>in the left column. Choose </a:t>
            </a:r>
            <a:r>
              <a:rPr lang="en-US" sz="1600" i="1" dirty="0"/>
              <a:t>Add-</a:t>
            </a:r>
            <a:r>
              <a:rPr lang="en-US" sz="1600" i="1" dirty="0" smtClean="0"/>
              <a:t>Ins</a:t>
            </a:r>
            <a:r>
              <a:rPr lang="en-US" sz="1600" dirty="0" smtClean="0"/>
              <a:t> </a:t>
            </a:r>
            <a:r>
              <a:rPr lang="en-US" sz="1600" dirty="0"/>
              <a:t>from the </a:t>
            </a:r>
            <a:r>
              <a:rPr lang="en-US" sz="1600" dirty="0" smtClean="0"/>
              <a:t>left column</a:t>
            </a:r>
            <a:r>
              <a:rPr lang="en-US" sz="1600" dirty="0"/>
              <a:t>. At the bottom of the dialog, make sure </a:t>
            </a:r>
            <a:r>
              <a:rPr lang="en-US" sz="1600" i="1" dirty="0"/>
              <a:t>Excel Add-</a:t>
            </a:r>
            <a:r>
              <a:rPr lang="en-US" sz="1600" i="1" dirty="0" smtClean="0"/>
              <a:t>ins </a:t>
            </a:r>
            <a:r>
              <a:rPr lang="en-US" sz="1600" dirty="0"/>
              <a:t>is selected in the </a:t>
            </a:r>
            <a:r>
              <a:rPr lang="en-US" sz="1600" i="1" dirty="0"/>
              <a:t>Manage</a:t>
            </a:r>
            <a:r>
              <a:rPr lang="en-US" sz="1600" i="1" dirty="0" smtClean="0"/>
              <a:t>:</a:t>
            </a:r>
            <a:r>
              <a:rPr lang="en-US" sz="1600" dirty="0" smtClean="0"/>
              <a:t> </a:t>
            </a:r>
            <a:r>
              <a:rPr lang="en-US" sz="1600" dirty="0"/>
              <a:t>box and click </a:t>
            </a:r>
            <a:r>
              <a:rPr lang="en-US" sz="1600" i="1" dirty="0" smtClean="0"/>
              <a:t>Go</a:t>
            </a:r>
            <a:r>
              <a:rPr lang="en-US" sz="1600" dirty="0" smtClean="0"/>
              <a:t>. </a:t>
            </a:r>
            <a:r>
              <a:rPr lang="en-US" sz="1600" dirty="0"/>
              <a:t>In the </a:t>
            </a:r>
            <a:r>
              <a:rPr lang="en-US" sz="1600" i="1" dirty="0"/>
              <a:t>Add-</a:t>
            </a:r>
            <a:r>
              <a:rPr lang="en-US" sz="1600" i="1" dirty="0" smtClean="0"/>
              <a:t>Ins </a:t>
            </a:r>
            <a:r>
              <a:rPr lang="en-US" sz="1600" dirty="0"/>
              <a:t>dialog, if </a:t>
            </a:r>
            <a:r>
              <a:rPr lang="en-US" sz="1600" i="1" dirty="0"/>
              <a:t>Analysis </a:t>
            </a:r>
            <a:r>
              <a:rPr lang="en-US" sz="1600" i="1" dirty="0" err="1" smtClean="0"/>
              <a:t>Toolpak</a:t>
            </a:r>
            <a:r>
              <a:rPr lang="en-US" sz="1600" dirty="0" smtClean="0"/>
              <a:t>, </a:t>
            </a:r>
            <a:r>
              <a:rPr lang="en-US" sz="1600" i="1" dirty="0"/>
              <a:t>Analysis </a:t>
            </a:r>
            <a:r>
              <a:rPr lang="en-US" sz="1600" i="1" dirty="0" err="1"/>
              <a:t>Toolpak</a:t>
            </a:r>
            <a:r>
              <a:rPr lang="en-US" sz="1600" i="1" dirty="0"/>
              <a:t> VBA</a:t>
            </a:r>
            <a:r>
              <a:rPr lang="en-US" sz="1600" dirty="0" smtClean="0"/>
              <a:t>, and </a:t>
            </a:r>
            <a:r>
              <a:rPr lang="en-US" sz="1600" i="1" dirty="0" smtClean="0"/>
              <a:t>Solver </a:t>
            </a:r>
            <a:r>
              <a:rPr lang="en-US" sz="1600" i="1" dirty="0"/>
              <a:t>Add-in </a:t>
            </a:r>
            <a:r>
              <a:rPr lang="en-US" sz="1600" dirty="0" smtClean="0"/>
              <a:t>are </a:t>
            </a:r>
            <a:r>
              <a:rPr lang="en-US" sz="1600" dirty="0"/>
              <a:t>not checked, simply check the boxes and click </a:t>
            </a:r>
            <a:r>
              <a:rPr lang="en-US" sz="1600" dirty="0" smtClean="0"/>
              <a:t>OK.</a:t>
            </a:r>
          </a:p>
          <a:p>
            <a:pPr eaLnBrk="1" hangingPunct="1">
              <a:lnSpc>
                <a:spcPct val="90000"/>
              </a:lnSpc>
            </a:pPr>
            <a:r>
              <a:rPr lang="en-US" sz="2000" dirty="0" smtClean="0"/>
              <a:t>Frontline Systems provides:</a:t>
            </a:r>
          </a:p>
          <a:p>
            <a:pPr eaLnBrk="1" hangingPunct="1">
              <a:lnSpc>
                <a:spcPct val="90000"/>
              </a:lnSpc>
              <a:buFont typeface="Wingdings 3" pitchFamily="-72" charset="2"/>
              <a:buNone/>
            </a:pPr>
            <a:r>
              <a:rPr lang="en-US" sz="2000" dirty="0" smtClean="0"/>
              <a:t>   - </a:t>
            </a:r>
            <a:r>
              <a:rPr lang="en-US" sz="2000" i="1" dirty="0" smtClean="0"/>
              <a:t>Analytic Solver Platform</a:t>
            </a:r>
          </a:p>
          <a:p>
            <a:pPr lvl="1" eaLnBrk="1" hangingPunct="1">
              <a:lnSpc>
                <a:spcPct val="90000"/>
              </a:lnSpc>
            </a:pPr>
            <a:r>
              <a:rPr lang="en-US" sz="1600" dirty="0" smtClean="0"/>
              <a:t>See the Preface for installation instructions</a:t>
            </a:r>
          </a:p>
          <a:p>
            <a:pPr eaLnBrk="1" hangingPunct="1">
              <a:lnSpc>
                <a:spcPct val="90000"/>
              </a:lnSpc>
              <a:buFont typeface="Wingdings 3" pitchFamily="-72" charset="2"/>
              <a:buNone/>
            </a:pPr>
            <a:r>
              <a:rPr lang="en-US" sz="2000" dirty="0" smtClean="0"/>
              <a:t>   </a:t>
            </a:r>
          </a:p>
        </p:txBody>
      </p:sp>
      <p:sp>
        <p:nvSpPr>
          <p:cNvPr id="5" name="Title 4"/>
          <p:cNvSpPr>
            <a:spLocks noGrp="1"/>
          </p:cNvSpPr>
          <p:nvPr>
            <p:ph type="title"/>
          </p:nvPr>
        </p:nvSpPr>
        <p:spPr/>
        <p:txBody>
          <a:bodyPr/>
          <a:lstStyle/>
          <a:p>
            <a:pPr eaLnBrk="1" fontAlgn="auto" hangingPunct="1">
              <a:spcAft>
                <a:spcPts val="0"/>
              </a:spcAft>
              <a:defRPr/>
            </a:pPr>
            <a:r>
              <a:rPr lang="en-US" sz="3200" dirty="0">
                <a:ea typeface="+mj-ea"/>
                <a:cs typeface="+mj-cs"/>
              </a:rPr>
              <a:t>Spreadsheet Add-Ins for </a:t>
            </a:r>
            <a:br>
              <a:rPr lang="en-US" sz="3200" dirty="0">
                <a:ea typeface="+mj-ea"/>
                <a:cs typeface="+mj-cs"/>
              </a:rPr>
            </a:br>
            <a:r>
              <a:rPr lang="en-US" sz="3200" dirty="0">
                <a:ea typeface="+mj-ea"/>
                <a:cs typeface="+mj-cs"/>
              </a:rPr>
              <a:t>Business Analytics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Mac versions of Excel do not have the full functionality that </a:t>
            </a:r>
            <a:r>
              <a:rPr lang="en-US" dirty="0" smtClean="0"/>
              <a:t>Windows</a:t>
            </a:r>
            <a:r>
              <a:rPr lang="en-US" dirty="0"/>
              <a:t> </a:t>
            </a:r>
            <a:r>
              <a:rPr lang="en-US" dirty="0" smtClean="0"/>
              <a:t>versions have –  </a:t>
            </a:r>
            <a:r>
              <a:rPr lang="en-US" dirty="0"/>
              <a:t>particularly statistical </a:t>
            </a:r>
            <a:r>
              <a:rPr lang="en-US" dirty="0" smtClean="0"/>
              <a:t>features which are important to this book.</a:t>
            </a:r>
          </a:p>
          <a:p>
            <a:r>
              <a:rPr lang="en-US" dirty="0" smtClean="0"/>
              <a:t>The </a:t>
            </a:r>
            <a:r>
              <a:rPr lang="en-US" dirty="0"/>
              <a:t>Excel add-in that we use in later chapters, </a:t>
            </a:r>
            <a:r>
              <a:rPr lang="en-US" i="1" dirty="0"/>
              <a:t>Analytic Solver Platform</a:t>
            </a:r>
            <a:r>
              <a:rPr lang="en-US" dirty="0"/>
              <a:t>, only runs on Windows.  Thus, if you use a Mac, you should either run </a:t>
            </a:r>
            <a:r>
              <a:rPr lang="en-US" dirty="0" err="1"/>
              <a:t>Bootcamp</a:t>
            </a:r>
            <a:r>
              <a:rPr lang="en-US" dirty="0"/>
              <a:t> with Windows or use a third-party software product such as </a:t>
            </a:r>
            <a:r>
              <a:rPr lang="en-US" i="1" dirty="0"/>
              <a:t>Parallels</a:t>
            </a:r>
            <a:r>
              <a:rPr lang="en-US" dirty="0"/>
              <a:t> or </a:t>
            </a:r>
            <a:r>
              <a:rPr lang="en-US" i="1" dirty="0" err="1"/>
              <a:t>VMWare</a:t>
            </a:r>
            <a:r>
              <a:rPr lang="en-US" dirty="0"/>
              <a:t>.</a:t>
            </a:r>
          </a:p>
        </p:txBody>
      </p:sp>
      <p:sp>
        <p:nvSpPr>
          <p:cNvPr id="3" name="Title 2"/>
          <p:cNvSpPr>
            <a:spLocks noGrp="1"/>
          </p:cNvSpPr>
          <p:nvPr>
            <p:ph type="title"/>
          </p:nvPr>
        </p:nvSpPr>
        <p:spPr/>
        <p:txBody>
          <a:bodyPr/>
          <a:lstStyle/>
          <a:p>
            <a:r>
              <a:rPr lang="en-US" dirty="0" smtClean="0"/>
              <a:t>Windows vs. Mac</a:t>
            </a:r>
            <a:endParaRPr lang="en-US" dirty="0"/>
          </a:p>
        </p:txBody>
      </p:sp>
    </p:spTree>
    <p:extLst>
      <p:ext uri="{BB962C8B-B14F-4D97-AF65-F5344CB8AC3E}">
        <p14:creationId xmlns:p14="http://schemas.microsoft.com/office/powerpoint/2010/main" val="1210135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1"/>
          <p:cNvSpPr>
            <a:spLocks noGrp="1"/>
          </p:cNvSpPr>
          <p:nvPr>
            <p:ph idx="1"/>
          </p:nvPr>
        </p:nvSpPr>
        <p:spPr/>
        <p:txBody>
          <a:bodyPr/>
          <a:lstStyle/>
          <a:p>
            <a:pPr eaLnBrk="1" hangingPunct="1">
              <a:lnSpc>
                <a:spcPct val="90000"/>
              </a:lnSpc>
            </a:pPr>
            <a:r>
              <a:rPr lang="en-US" sz="2800" dirty="0"/>
              <a:t>Opening, saving, and printing files</a:t>
            </a:r>
          </a:p>
          <a:p>
            <a:pPr eaLnBrk="1" hangingPunct="1">
              <a:lnSpc>
                <a:spcPct val="90000"/>
              </a:lnSpc>
            </a:pPr>
            <a:r>
              <a:rPr lang="en-US" sz="2800" dirty="0" smtClean="0"/>
              <a:t>Using workbooks and worksheets</a:t>
            </a:r>
          </a:p>
          <a:p>
            <a:pPr eaLnBrk="1" hangingPunct="1">
              <a:lnSpc>
                <a:spcPct val="90000"/>
              </a:lnSpc>
            </a:pPr>
            <a:r>
              <a:rPr lang="en-US" sz="2800" dirty="0" smtClean="0"/>
              <a:t>Moving around a spreadsheet</a:t>
            </a:r>
            <a:endParaRPr lang="en-US" sz="2800" dirty="0"/>
          </a:p>
          <a:p>
            <a:pPr eaLnBrk="1" hangingPunct="1">
              <a:lnSpc>
                <a:spcPct val="90000"/>
              </a:lnSpc>
            </a:pPr>
            <a:r>
              <a:rPr lang="en-US" sz="2800" dirty="0"/>
              <a:t>Selecting </a:t>
            </a:r>
            <a:r>
              <a:rPr lang="en-US" sz="2800" dirty="0" smtClean="0"/>
              <a:t>cells and ranges</a:t>
            </a:r>
            <a:endParaRPr lang="en-US" sz="2800" dirty="0"/>
          </a:p>
          <a:p>
            <a:pPr eaLnBrk="1" hangingPunct="1">
              <a:lnSpc>
                <a:spcPct val="90000"/>
              </a:lnSpc>
            </a:pPr>
            <a:r>
              <a:rPr lang="en-US" sz="2800" dirty="0"/>
              <a:t>Inserting/deleting rows and columns</a:t>
            </a:r>
          </a:p>
          <a:p>
            <a:pPr eaLnBrk="1" hangingPunct="1">
              <a:lnSpc>
                <a:spcPct val="90000"/>
              </a:lnSpc>
            </a:pPr>
            <a:r>
              <a:rPr lang="en-US" sz="2800" dirty="0"/>
              <a:t>Entering and editing text, data, and formulas</a:t>
            </a:r>
          </a:p>
          <a:p>
            <a:pPr eaLnBrk="1" hangingPunct="1">
              <a:lnSpc>
                <a:spcPct val="90000"/>
              </a:lnSpc>
            </a:pPr>
            <a:r>
              <a:rPr lang="en-US" sz="2800" dirty="0"/>
              <a:t>Formatting data (number, currency, decimal)</a:t>
            </a:r>
          </a:p>
          <a:p>
            <a:pPr eaLnBrk="1" hangingPunct="1">
              <a:lnSpc>
                <a:spcPct val="90000"/>
              </a:lnSpc>
            </a:pPr>
            <a:r>
              <a:rPr lang="en-US" sz="2800" dirty="0"/>
              <a:t>Working with text strings</a:t>
            </a:r>
          </a:p>
          <a:p>
            <a:pPr eaLnBrk="1" hangingPunct="1">
              <a:lnSpc>
                <a:spcPct val="90000"/>
              </a:lnSpc>
            </a:pPr>
            <a:r>
              <a:rPr lang="en-US" sz="2800" dirty="0" smtClean="0"/>
              <a:t>Formatting data and text</a:t>
            </a:r>
            <a:endParaRPr lang="en-US" sz="2800" dirty="0"/>
          </a:p>
          <a:p>
            <a:pPr eaLnBrk="1" hangingPunct="1">
              <a:lnSpc>
                <a:spcPct val="90000"/>
              </a:lnSpc>
            </a:pPr>
            <a:r>
              <a:rPr lang="en-US" sz="2800" dirty="0"/>
              <a:t>Modifying the appearance of a spreadsheet</a:t>
            </a:r>
          </a:p>
          <a:p>
            <a:pPr eaLnBrk="1" hangingPunct="1"/>
            <a:endParaRPr lang="en-US" dirty="0"/>
          </a:p>
        </p:txBody>
      </p:sp>
      <p:sp>
        <p:nvSpPr>
          <p:cNvPr id="5" name="Title 4"/>
          <p:cNvSpPr>
            <a:spLocks noGrp="1"/>
          </p:cNvSpPr>
          <p:nvPr>
            <p:ph type="title"/>
          </p:nvPr>
        </p:nvSpPr>
        <p:spPr/>
        <p:txBody>
          <a:bodyPr/>
          <a:lstStyle/>
          <a:p>
            <a:pPr eaLnBrk="1" fontAlgn="auto" hangingPunct="1">
              <a:spcAft>
                <a:spcPts val="0"/>
              </a:spcAft>
              <a:defRPr/>
            </a:pPr>
            <a:r>
              <a:rPr lang="en-US" sz="3200" dirty="0">
                <a:ea typeface="+mj-ea"/>
                <a:cs typeface="+mj-cs"/>
              </a:rPr>
              <a:t>Basic Excel Skills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idx="1"/>
          </p:nvPr>
        </p:nvSpPr>
        <p:spPr>
          <a:xfrm>
            <a:off x="457200" y="1481138"/>
            <a:ext cx="8001000" cy="4525962"/>
          </a:xfrm>
        </p:spPr>
        <p:txBody>
          <a:bodyPr/>
          <a:lstStyle/>
          <a:p>
            <a:pPr eaLnBrk="1" hangingPunct="1"/>
            <a:r>
              <a:rPr lang="en-US" u="sng" dirty="0" smtClean="0"/>
              <a:t>Tabs</a:t>
            </a:r>
            <a:r>
              <a:rPr lang="en-US" dirty="0" smtClean="0"/>
              <a:t> - Home, Insert, Page Layout, Formulas, …</a:t>
            </a:r>
            <a:endParaRPr lang="en-US" u="sng" dirty="0" smtClean="0"/>
          </a:p>
          <a:p>
            <a:pPr eaLnBrk="1" hangingPunct="1"/>
            <a:r>
              <a:rPr lang="en-US" u="sng" dirty="0" smtClean="0"/>
              <a:t>Groups</a:t>
            </a:r>
            <a:r>
              <a:rPr lang="en-US" dirty="0" smtClean="0"/>
              <a:t> - Font, Alignment, Number, Styles, …</a:t>
            </a:r>
          </a:p>
          <a:p>
            <a:pPr eaLnBrk="1" hangingPunct="1"/>
            <a:r>
              <a:rPr lang="en-US" u="sng" dirty="0" smtClean="0"/>
              <a:t>Buttons and Menus</a:t>
            </a:r>
            <a:r>
              <a:rPr lang="en-US" dirty="0" smtClean="0"/>
              <a:t> </a:t>
            </a:r>
          </a:p>
          <a:p>
            <a:pPr eaLnBrk="1" hangingPunct="1">
              <a:buFont typeface="Wingdings 3" pitchFamily="-72" charset="2"/>
              <a:buNone/>
            </a:pPr>
            <a:r>
              <a:rPr lang="en-US" dirty="0" smtClean="0"/>
              <a:t>   - Buttons appear as small icons.</a:t>
            </a:r>
          </a:p>
          <a:p>
            <a:pPr eaLnBrk="1" hangingPunct="1">
              <a:spcBef>
                <a:spcPct val="0"/>
              </a:spcBef>
              <a:buFont typeface="Wingdings 3" pitchFamily="-72" charset="2"/>
              <a:buNone/>
            </a:pPr>
            <a:r>
              <a:rPr lang="en-US" dirty="0" smtClean="0"/>
              <a:t>   - Menus of additional choices are indicated by</a:t>
            </a:r>
          </a:p>
          <a:p>
            <a:pPr eaLnBrk="1" hangingPunct="1">
              <a:lnSpc>
                <a:spcPct val="90000"/>
              </a:lnSpc>
              <a:spcBef>
                <a:spcPct val="0"/>
              </a:spcBef>
              <a:buFont typeface="Wingdings 3" pitchFamily="-72" charset="2"/>
              <a:buNone/>
            </a:pPr>
            <a:r>
              <a:rPr lang="en-US" dirty="0" smtClean="0"/>
              <a:t>     small triangles. </a:t>
            </a: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Excel 2013 Ribbon</a:t>
            </a:r>
            <a:endParaRPr lang="en-US" sz="3200" dirty="0">
              <a:ea typeface="+mj-ea"/>
              <a:cs typeface="+mj-cs"/>
            </a:endParaRPr>
          </a:p>
        </p:txBody>
      </p:sp>
      <p:pic>
        <p:nvPicPr>
          <p:cNvPr id="2" name="Picture 1" descr="BA2-Figure-2.1-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81128"/>
            <a:ext cx="9144000" cy="95794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 name="Content Placeholder 1"/>
          <p:cNvSpPr>
            <a:spLocks noGrp="1"/>
          </p:cNvSpPr>
          <p:nvPr>
            <p:ph idx="1"/>
          </p:nvPr>
        </p:nvSpPr>
        <p:spPr>
          <a:xfrm>
            <a:off x="457200" y="1371600"/>
            <a:ext cx="8229600" cy="4525963"/>
          </a:xfrm>
        </p:spPr>
        <p:txBody>
          <a:bodyPr/>
          <a:lstStyle/>
          <a:p>
            <a:pPr eaLnBrk="1" hangingPunct="1">
              <a:lnSpc>
                <a:spcPct val="90000"/>
              </a:lnSpc>
            </a:pPr>
            <a:r>
              <a:rPr lang="en-US" dirty="0" smtClean="0"/>
              <a:t>Common mathematical operators are used.</a:t>
            </a:r>
          </a:p>
          <a:p>
            <a:pPr eaLnBrk="1" hangingPunct="1">
              <a:lnSpc>
                <a:spcPct val="90000"/>
              </a:lnSpc>
            </a:pPr>
            <a:r>
              <a:rPr lang="en-US" dirty="0" smtClean="0"/>
              <a:t>For example: </a:t>
            </a:r>
          </a:p>
          <a:p>
            <a:pPr eaLnBrk="1" hangingPunct="1">
              <a:lnSpc>
                <a:spcPct val="90000"/>
              </a:lnSpc>
            </a:pPr>
            <a:endParaRPr lang="en-US" dirty="0" smtClean="0"/>
          </a:p>
          <a:p>
            <a:pPr eaLnBrk="1" hangingPunct="1">
              <a:lnSpc>
                <a:spcPct val="90000"/>
              </a:lnSpc>
              <a:spcBef>
                <a:spcPts val="800"/>
              </a:spcBef>
              <a:buFont typeface="Wingdings 3" pitchFamily="-72" charset="2"/>
              <a:buNone/>
            </a:pPr>
            <a:r>
              <a:rPr lang="en-US" i="1" dirty="0" smtClean="0"/>
              <a:t>    a − bP</a:t>
            </a:r>
            <a:r>
              <a:rPr lang="en-US" i="1" baseline="30000" dirty="0" smtClean="0"/>
              <a:t>5  </a:t>
            </a:r>
            <a:r>
              <a:rPr lang="en-US" dirty="0" smtClean="0"/>
              <a:t>+     would be entered into Excel as: </a:t>
            </a:r>
          </a:p>
          <a:p>
            <a:pPr eaLnBrk="1" hangingPunct="1">
              <a:lnSpc>
                <a:spcPct val="90000"/>
              </a:lnSpc>
              <a:spcBef>
                <a:spcPts val="1800"/>
              </a:spcBef>
              <a:buFont typeface="Wingdings 3" pitchFamily="-72" charset="2"/>
              <a:buNone/>
            </a:pPr>
            <a:r>
              <a:rPr lang="en-US" dirty="0" smtClean="0"/>
              <a:t>   </a:t>
            </a:r>
          </a:p>
          <a:p>
            <a:pPr eaLnBrk="1" hangingPunct="1">
              <a:lnSpc>
                <a:spcPct val="90000"/>
              </a:lnSpc>
              <a:spcBef>
                <a:spcPts val="1800"/>
              </a:spcBef>
              <a:buFont typeface="Wingdings 3" pitchFamily="-72" charset="2"/>
              <a:buNone/>
            </a:pPr>
            <a:r>
              <a:rPr lang="en-US" dirty="0"/>
              <a:t>	</a:t>
            </a:r>
            <a:r>
              <a:rPr lang="en-US" dirty="0" smtClean="0"/>
              <a:t>=a</a:t>
            </a:r>
            <a:r>
              <a:rPr lang="en-US" i="1" dirty="0" smtClean="0"/>
              <a:t>−</a:t>
            </a:r>
            <a:r>
              <a:rPr lang="en-US" dirty="0" smtClean="0"/>
              <a:t> b*P^5 + c/d</a:t>
            </a: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Excel Formulas</a:t>
            </a:r>
            <a:endParaRPr lang="en-US" sz="3200" dirty="0">
              <a:ea typeface="+mj-ea"/>
              <a:cs typeface="+mj-cs"/>
            </a:endParaRPr>
          </a:p>
        </p:txBody>
      </p:sp>
      <p:graphicFrame>
        <p:nvGraphicFramePr>
          <p:cNvPr id="2083" name="Object 35"/>
          <p:cNvGraphicFramePr>
            <a:graphicFrameLocks noChangeAspect="1"/>
          </p:cNvGraphicFramePr>
          <p:nvPr>
            <p:extLst>
              <p:ext uri="{D42A27DB-BD31-4B8C-83A1-F6EECF244321}">
                <p14:modId xmlns:p14="http://schemas.microsoft.com/office/powerpoint/2010/main" val="2850216173"/>
              </p:ext>
            </p:extLst>
          </p:nvPr>
        </p:nvGraphicFramePr>
        <p:xfrm>
          <a:off x="2483768" y="2420888"/>
          <a:ext cx="349250" cy="936104"/>
        </p:xfrm>
        <a:graphic>
          <a:graphicData uri="http://schemas.openxmlformats.org/presentationml/2006/ole">
            <mc:AlternateContent xmlns:mc="http://schemas.openxmlformats.org/markup-compatibility/2006">
              <mc:Choice xmlns:v="urn:schemas-microsoft-com:vml" Requires="v">
                <p:oleObj spid="_x0000_s2103" name="Equation" r:id="rId3" imgW="164801" imgH="406216" progId="Equation.3">
                  <p:embed/>
                </p:oleObj>
              </mc:Choice>
              <mc:Fallback>
                <p:oleObj name="Equation" r:id="rId3" imgW="164801" imgH="406216" progId="Equation.3">
                  <p:embed/>
                  <p:pic>
                    <p:nvPicPr>
                      <p:cNvPr id="0"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420888"/>
                        <a:ext cx="349250"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 name="Content Placeholder 1"/>
          <p:cNvSpPr>
            <a:spLocks noGrp="1"/>
          </p:cNvSpPr>
          <p:nvPr>
            <p:ph idx="1"/>
          </p:nvPr>
        </p:nvSpPr>
        <p:spPr>
          <a:xfrm>
            <a:off x="457200" y="1371600"/>
            <a:ext cx="8229600" cy="4525963"/>
          </a:xfrm>
        </p:spPr>
        <p:txBody>
          <a:bodyPr/>
          <a:lstStyle/>
          <a:p>
            <a:pPr eaLnBrk="1" hangingPunct="1">
              <a:lnSpc>
                <a:spcPct val="90000"/>
              </a:lnSpc>
              <a:spcBef>
                <a:spcPts val="1200"/>
              </a:spcBef>
            </a:pPr>
            <a:r>
              <a:rPr lang="en-US" sz="2100" dirty="0" smtClean="0"/>
              <a:t>Cell references can be </a:t>
            </a:r>
            <a:r>
              <a:rPr lang="en-US" sz="2100" b="1" dirty="0" smtClean="0"/>
              <a:t>relative</a:t>
            </a:r>
            <a:r>
              <a:rPr lang="en-US" sz="2100" dirty="0" smtClean="0"/>
              <a:t> or </a:t>
            </a:r>
            <a:r>
              <a:rPr lang="en-US" sz="2100" b="1" dirty="0" smtClean="0"/>
              <a:t>absolute</a:t>
            </a:r>
            <a:r>
              <a:rPr lang="en-US" sz="2100" dirty="0" smtClean="0"/>
              <a:t>. Using a dollar sign before a row and/or column label creates an absolute reference.</a:t>
            </a:r>
          </a:p>
          <a:p>
            <a:pPr lvl="1" eaLnBrk="1" hangingPunct="1">
              <a:lnSpc>
                <a:spcPct val="90000"/>
              </a:lnSpc>
              <a:spcBef>
                <a:spcPts val="1200"/>
              </a:spcBef>
            </a:pPr>
            <a:r>
              <a:rPr lang="en-US" sz="1900" dirty="0" smtClean="0"/>
              <a:t>Relative references: A2, C5, D10</a:t>
            </a:r>
          </a:p>
          <a:p>
            <a:pPr lvl="1" eaLnBrk="1" hangingPunct="1">
              <a:lnSpc>
                <a:spcPct val="90000"/>
              </a:lnSpc>
              <a:spcBef>
                <a:spcPts val="1200"/>
              </a:spcBef>
            </a:pPr>
            <a:r>
              <a:rPr lang="en-US" sz="1900" dirty="0" smtClean="0"/>
              <a:t>Absolute references: $A$2, $C5, D$10 </a:t>
            </a:r>
          </a:p>
          <a:p>
            <a:r>
              <a:rPr lang="en-US" sz="2100" dirty="0" smtClean="0"/>
              <a:t>Using </a:t>
            </a:r>
            <a:r>
              <a:rPr lang="en-US" sz="2100" dirty="0"/>
              <a:t>a $ sign before a </a:t>
            </a:r>
            <a:r>
              <a:rPr lang="en-US" sz="2100" u="sng" dirty="0"/>
              <a:t>row label </a:t>
            </a:r>
            <a:r>
              <a:rPr lang="en-US" sz="2100" dirty="0"/>
              <a:t>(for example, B$4) keeps the reference fixed to </a:t>
            </a:r>
            <a:r>
              <a:rPr lang="en-US" sz="2100" dirty="0" smtClean="0"/>
              <a:t>row 4 </a:t>
            </a:r>
            <a:r>
              <a:rPr lang="en-US" sz="2100" dirty="0"/>
              <a:t>but allows the column reference to change if the formula is copied to another cell. </a:t>
            </a:r>
            <a:endParaRPr lang="en-US" sz="2100" dirty="0" smtClean="0"/>
          </a:p>
          <a:p>
            <a:r>
              <a:rPr lang="en-US" sz="2100" dirty="0" smtClean="0"/>
              <a:t>Using a </a:t>
            </a:r>
            <a:r>
              <a:rPr lang="en-US" sz="2100" dirty="0"/>
              <a:t>$ sign before a </a:t>
            </a:r>
            <a:r>
              <a:rPr lang="en-US" sz="2100" u="sng" dirty="0"/>
              <a:t>column label </a:t>
            </a:r>
            <a:r>
              <a:rPr lang="en-US" sz="2100" dirty="0"/>
              <a:t>(for example, $B4) keeps the reference to </a:t>
            </a:r>
            <a:r>
              <a:rPr lang="en-US" sz="2100" dirty="0" smtClean="0"/>
              <a:t>column B </a:t>
            </a:r>
            <a:r>
              <a:rPr lang="en-US" sz="2100" dirty="0"/>
              <a:t>fixed but allows the row reference to change. </a:t>
            </a:r>
          </a:p>
          <a:p>
            <a:r>
              <a:rPr lang="en-US" sz="2100" dirty="0" smtClean="0"/>
              <a:t>Using a </a:t>
            </a:r>
            <a:r>
              <a:rPr lang="en-US" sz="2100" dirty="0"/>
              <a:t>$ sign before </a:t>
            </a:r>
            <a:r>
              <a:rPr lang="en-US" sz="2100" u="sng" dirty="0"/>
              <a:t>both </a:t>
            </a:r>
            <a:r>
              <a:rPr lang="en-US" sz="2100" u="sng" dirty="0" smtClean="0"/>
              <a:t>the row </a:t>
            </a:r>
            <a:r>
              <a:rPr lang="en-US" sz="2100" u="sng" dirty="0"/>
              <a:t>and column labels </a:t>
            </a:r>
            <a:r>
              <a:rPr lang="en-US" sz="2100" dirty="0"/>
              <a:t>(for example, $B$4) keeps the reference to cell B4 fixed no </a:t>
            </a:r>
            <a:r>
              <a:rPr lang="en-US" sz="2100" dirty="0" smtClean="0"/>
              <a:t>matter where </a:t>
            </a:r>
            <a:r>
              <a:rPr lang="en-US" sz="2100" dirty="0"/>
              <a:t>the formula is copied.</a:t>
            </a:r>
            <a:endParaRPr lang="en-US" sz="2100" dirty="0" smtClean="0"/>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Relative and Absolute References</a:t>
            </a:r>
            <a:endParaRPr lang="en-US" sz="3200" dirty="0">
              <a:ea typeface="+mj-ea"/>
              <a:cs typeface="+mj-cs"/>
            </a:endParaRPr>
          </a:p>
        </p:txBody>
      </p:sp>
    </p:spTree>
    <p:extLst>
      <p:ext uri="{BB962C8B-B14F-4D97-AF65-F5344CB8AC3E}">
        <p14:creationId xmlns:p14="http://schemas.microsoft.com/office/powerpoint/2010/main" val="356249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4968552"/>
          </a:xfrm>
        </p:spPr>
        <p:txBody>
          <a:bodyPr>
            <a:noAutofit/>
          </a:bodyPr>
          <a:lstStyle/>
          <a:p>
            <a:pPr marL="365760" indent="-256032" eaLnBrk="1" fontAlgn="auto" hangingPunct="1">
              <a:spcAft>
                <a:spcPts val="0"/>
              </a:spcAft>
              <a:buFont typeface="Wingdings 3"/>
              <a:buNone/>
              <a:defRPr/>
            </a:pPr>
            <a:r>
              <a:rPr lang="en-US" sz="2400" dirty="0" smtClean="0">
                <a:ea typeface="+mn-ea"/>
                <a:cs typeface="+mn-cs"/>
              </a:rPr>
              <a:t>Two models for predicting demand as a function of price</a:t>
            </a:r>
          </a:p>
          <a:p>
            <a:pPr marL="109728" indent="0" eaLnBrk="1" fontAlgn="auto" hangingPunct="1">
              <a:lnSpc>
                <a:spcPct val="120000"/>
              </a:lnSpc>
              <a:spcAft>
                <a:spcPts val="0"/>
              </a:spcAft>
              <a:buFont typeface="Wingdings 3"/>
              <a:buNone/>
              <a:defRPr/>
            </a:pPr>
            <a:r>
              <a:rPr lang="en-US" sz="2000" u="sng" dirty="0" smtClean="0">
                <a:ea typeface="+mn-ea"/>
                <a:cs typeface="+mn-cs"/>
              </a:rPr>
              <a:t>Linear</a:t>
            </a:r>
          </a:p>
          <a:p>
            <a:pPr marL="109728" indent="0" eaLnBrk="1" fontAlgn="auto" hangingPunct="1">
              <a:lnSpc>
                <a:spcPct val="120000"/>
              </a:lnSpc>
              <a:spcBef>
                <a:spcPts val="0"/>
              </a:spcBef>
              <a:spcAft>
                <a:spcPts val="0"/>
              </a:spcAft>
              <a:buFont typeface="Wingdings 3"/>
              <a:buNone/>
              <a:defRPr/>
            </a:pPr>
            <a:r>
              <a:rPr lang="en-US" sz="2000" i="1" dirty="0" smtClean="0">
                <a:ea typeface="+mn-ea"/>
                <a:cs typeface="+mn-cs"/>
              </a:rPr>
              <a:t>D = a – </a:t>
            </a:r>
            <a:r>
              <a:rPr lang="en-US" sz="2000" i="1" dirty="0" err="1" smtClean="0">
                <a:ea typeface="+mn-ea"/>
                <a:cs typeface="+mn-cs"/>
              </a:rPr>
              <a:t>bP</a:t>
            </a:r>
            <a:r>
              <a:rPr lang="en-US" sz="2000" i="1" dirty="0" smtClean="0">
                <a:ea typeface="+mn-ea"/>
                <a:cs typeface="+mn-cs"/>
              </a:rPr>
              <a:t> </a:t>
            </a:r>
            <a:endParaRPr lang="en-US" sz="2000" dirty="0" smtClean="0">
              <a:ea typeface="+mn-ea"/>
              <a:cs typeface="+mn-cs"/>
            </a:endParaRPr>
          </a:p>
          <a:p>
            <a:pPr marL="109728" indent="0" eaLnBrk="1" fontAlgn="auto" hangingPunct="1">
              <a:lnSpc>
                <a:spcPct val="120000"/>
              </a:lnSpc>
              <a:spcBef>
                <a:spcPts val="0"/>
              </a:spcBef>
              <a:spcAft>
                <a:spcPts val="0"/>
              </a:spcAft>
              <a:buFont typeface="Wingdings 3"/>
              <a:buNone/>
              <a:defRPr/>
            </a:pPr>
            <a:r>
              <a:rPr lang="en-US" sz="2000" dirty="0" smtClean="0">
                <a:ea typeface="+mn-ea"/>
                <a:cs typeface="+mn-cs"/>
              </a:rPr>
              <a:t>Formula in cell B8:</a:t>
            </a:r>
          </a:p>
          <a:p>
            <a:pPr marL="109728" indent="0" eaLnBrk="1" fontAlgn="auto" hangingPunct="1">
              <a:lnSpc>
                <a:spcPct val="120000"/>
              </a:lnSpc>
              <a:spcBef>
                <a:spcPts val="0"/>
              </a:spcBef>
              <a:spcAft>
                <a:spcPts val="0"/>
              </a:spcAft>
              <a:buFont typeface="Wingdings 3"/>
              <a:buNone/>
              <a:defRPr/>
            </a:pPr>
            <a:r>
              <a:rPr lang="en-US" sz="2000" dirty="0" smtClean="0">
                <a:ea typeface="+mn-ea"/>
                <a:cs typeface="+mn-cs"/>
              </a:rPr>
              <a:t>=</a:t>
            </a:r>
            <a:r>
              <a:rPr lang="en-US" sz="2000" dirty="0">
                <a:ea typeface="+mn-ea"/>
                <a:cs typeface="+mn-cs"/>
              </a:rPr>
              <a:t>$B$4-$B$5*$A8</a:t>
            </a:r>
            <a:r>
              <a:rPr lang="en-US" sz="2000" i="1" dirty="0">
                <a:ea typeface="+mn-ea"/>
                <a:cs typeface="+mn-cs"/>
              </a:rPr>
              <a:t>    </a:t>
            </a:r>
          </a:p>
          <a:p>
            <a:pPr marL="109728" indent="0" eaLnBrk="1" fontAlgn="auto" hangingPunct="1">
              <a:lnSpc>
                <a:spcPct val="120000"/>
              </a:lnSpc>
              <a:spcBef>
                <a:spcPts val="1200"/>
              </a:spcBef>
              <a:spcAft>
                <a:spcPts val="0"/>
              </a:spcAft>
              <a:buFont typeface="Wingdings 3"/>
              <a:buNone/>
              <a:defRPr/>
            </a:pPr>
            <a:r>
              <a:rPr lang="en-US" sz="2000" u="sng" dirty="0" smtClean="0">
                <a:ea typeface="+mn-ea"/>
                <a:cs typeface="+mn-cs"/>
              </a:rPr>
              <a:t>Nonlinear</a:t>
            </a:r>
          </a:p>
          <a:p>
            <a:pPr marL="109728" indent="0" eaLnBrk="1" fontAlgn="auto" hangingPunct="1">
              <a:lnSpc>
                <a:spcPct val="120000"/>
              </a:lnSpc>
              <a:spcBef>
                <a:spcPts val="0"/>
              </a:spcBef>
              <a:spcAft>
                <a:spcPts val="0"/>
              </a:spcAft>
              <a:buFont typeface="Wingdings 3"/>
              <a:buNone/>
              <a:defRPr/>
            </a:pPr>
            <a:r>
              <a:rPr lang="en-US" sz="2000" i="1" dirty="0" smtClean="0">
                <a:ea typeface="+mn-ea"/>
                <a:cs typeface="+mn-cs"/>
              </a:rPr>
              <a:t>D </a:t>
            </a:r>
            <a:r>
              <a:rPr lang="en-US" sz="2000" i="1" dirty="0">
                <a:ea typeface="+mn-ea"/>
                <a:cs typeface="+mn-cs"/>
              </a:rPr>
              <a:t>= </a:t>
            </a:r>
            <a:r>
              <a:rPr lang="en-US" sz="2000" i="1" dirty="0" err="1" smtClean="0">
                <a:ea typeface="+mn-ea"/>
                <a:cs typeface="+mn-cs"/>
              </a:rPr>
              <a:t>cP</a:t>
            </a:r>
            <a:r>
              <a:rPr lang="en-US" sz="2000" i="1" baseline="30000" dirty="0" smtClean="0">
                <a:ea typeface="+mn-ea"/>
                <a:cs typeface="+mn-cs"/>
              </a:rPr>
              <a:t>-d</a:t>
            </a:r>
          </a:p>
          <a:p>
            <a:pPr marL="109728" indent="0" eaLnBrk="1" fontAlgn="auto" hangingPunct="1">
              <a:lnSpc>
                <a:spcPct val="120000"/>
              </a:lnSpc>
              <a:spcBef>
                <a:spcPts val="0"/>
              </a:spcBef>
              <a:spcAft>
                <a:spcPts val="0"/>
              </a:spcAft>
              <a:buFont typeface="Wingdings 3"/>
              <a:buNone/>
              <a:defRPr/>
            </a:pPr>
            <a:r>
              <a:rPr lang="en-US" sz="2000" dirty="0" smtClean="0">
                <a:ea typeface="+mn-ea"/>
                <a:cs typeface="+mn-cs"/>
              </a:rPr>
              <a:t>Formula in cell E8:</a:t>
            </a:r>
            <a:endParaRPr lang="en-US" sz="2000" dirty="0">
              <a:ea typeface="+mn-ea"/>
              <a:cs typeface="+mn-cs"/>
            </a:endParaRPr>
          </a:p>
          <a:p>
            <a:pPr marL="109728" indent="0" eaLnBrk="1" fontAlgn="auto" hangingPunct="1">
              <a:lnSpc>
                <a:spcPct val="120000"/>
              </a:lnSpc>
              <a:spcBef>
                <a:spcPts val="0"/>
              </a:spcBef>
              <a:spcAft>
                <a:spcPts val="0"/>
              </a:spcAft>
              <a:buFont typeface="Wingdings 3"/>
              <a:buNone/>
              <a:defRPr/>
            </a:pPr>
            <a:r>
              <a:rPr lang="en-US" sz="2000" dirty="0" smtClean="0">
                <a:ea typeface="+mn-ea"/>
                <a:cs typeface="+mn-cs"/>
              </a:rPr>
              <a:t>=</a:t>
            </a:r>
            <a:r>
              <a:rPr lang="en-US" sz="2000" dirty="0">
                <a:ea typeface="+mn-ea"/>
                <a:cs typeface="+mn-cs"/>
              </a:rPr>
              <a:t>$E$4*D8^-$E$</a:t>
            </a:r>
            <a:r>
              <a:rPr lang="en-US" sz="2000" dirty="0" smtClean="0">
                <a:ea typeface="+mn-ea"/>
                <a:cs typeface="+mn-cs"/>
              </a:rPr>
              <a:t>5</a:t>
            </a:r>
          </a:p>
          <a:p>
            <a:pPr marL="109728" indent="0" eaLnBrk="1" fontAlgn="auto" hangingPunct="1">
              <a:lnSpc>
                <a:spcPct val="120000"/>
              </a:lnSpc>
              <a:spcBef>
                <a:spcPts val="0"/>
              </a:spcBef>
              <a:spcAft>
                <a:spcPts val="0"/>
              </a:spcAft>
              <a:buFont typeface="Wingdings 3"/>
              <a:buNone/>
              <a:defRPr/>
            </a:pPr>
            <a:endParaRPr lang="en-US" sz="2000" dirty="0">
              <a:ea typeface="+mn-ea"/>
              <a:cs typeface="+mn-cs"/>
            </a:endParaRPr>
          </a:p>
          <a:p>
            <a:pPr marL="109728" indent="0" eaLnBrk="1" fontAlgn="auto" hangingPunct="1">
              <a:lnSpc>
                <a:spcPct val="120000"/>
              </a:lnSpc>
              <a:spcBef>
                <a:spcPts val="0"/>
              </a:spcBef>
              <a:spcAft>
                <a:spcPts val="0"/>
              </a:spcAft>
              <a:buFont typeface="Wingdings 3"/>
              <a:buNone/>
              <a:defRPr/>
            </a:pPr>
            <a:r>
              <a:rPr lang="en-US" sz="2000" dirty="0" smtClean="0"/>
              <a:t>Note </a:t>
            </a:r>
            <a:r>
              <a:rPr lang="en-US" sz="2000" dirty="0"/>
              <a:t>how the absolute addresses are used so that as these formulas are copied down, the demand is computed correctly.</a:t>
            </a:r>
          </a:p>
          <a:p>
            <a:pPr marL="109728" indent="0" eaLnBrk="1" fontAlgn="auto" hangingPunct="1">
              <a:spcBef>
                <a:spcPts val="0"/>
              </a:spcBef>
              <a:spcAft>
                <a:spcPts val="0"/>
              </a:spcAft>
              <a:buFont typeface="Wingdings 3"/>
              <a:buNone/>
              <a:defRPr/>
            </a:pPr>
            <a:endParaRPr lang="en-US" dirty="0" smtClean="0">
              <a:ea typeface="+mn-ea"/>
              <a:cs typeface="+mn-cs"/>
            </a:endParaRPr>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Example 2.1 Implementing Price-Demand Models in Excel</a:t>
            </a:r>
            <a:endParaRPr lang="en-US" sz="3200" dirty="0">
              <a:ea typeface="+mj-ea"/>
              <a:cs typeface="+mj-cs"/>
            </a:endParaRPr>
          </a:p>
        </p:txBody>
      </p:sp>
      <p:pic>
        <p:nvPicPr>
          <p:cNvPr id="4" name="Picture 3" descr="BA2-Figure-2.2-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1988840"/>
            <a:ext cx="4896544" cy="306616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p:cNvSpPr>
            <a:spLocks noGrp="1"/>
          </p:cNvSpPr>
          <p:nvPr>
            <p:ph idx="1"/>
          </p:nvPr>
        </p:nvSpPr>
        <p:spPr/>
        <p:txBody>
          <a:bodyPr/>
          <a:lstStyle/>
          <a:p>
            <a:pPr eaLnBrk="1" hangingPunct="1">
              <a:buFont typeface="Wingdings 3" pitchFamily="-72" charset="2"/>
              <a:buNone/>
            </a:pPr>
            <a:r>
              <a:rPr lang="en-US" dirty="0" smtClean="0"/>
              <a:t>Formulas in cells can be copied in many ways.</a:t>
            </a:r>
          </a:p>
          <a:p>
            <a:pPr eaLnBrk="1" hangingPunct="1"/>
            <a:r>
              <a:rPr lang="en-US" dirty="0" smtClean="0"/>
              <a:t>Use the </a:t>
            </a:r>
            <a:r>
              <a:rPr lang="en-US" i="1" dirty="0" smtClean="0"/>
              <a:t>Copy</a:t>
            </a:r>
            <a:r>
              <a:rPr lang="en-US" dirty="0" smtClean="0"/>
              <a:t> button in the </a:t>
            </a:r>
            <a:r>
              <a:rPr lang="en-US" i="1" dirty="0" smtClean="0"/>
              <a:t>Home</a:t>
            </a:r>
            <a:r>
              <a:rPr lang="en-US" dirty="0" smtClean="0"/>
              <a:t> tab, then use the Paste button</a:t>
            </a:r>
          </a:p>
          <a:p>
            <a:pPr eaLnBrk="1" hangingPunct="1"/>
            <a:r>
              <a:rPr lang="en-US" dirty="0" smtClean="0"/>
              <a:t>Use </a:t>
            </a:r>
            <a:r>
              <a:rPr lang="en-US" i="1" dirty="0" smtClean="0"/>
              <a:t>Ctrl-C</a:t>
            </a:r>
            <a:r>
              <a:rPr lang="en-US" dirty="0" smtClean="0"/>
              <a:t>, then </a:t>
            </a:r>
            <a:r>
              <a:rPr lang="en-US" i="1" dirty="0" smtClean="0"/>
              <a:t>Ctrl-V</a:t>
            </a:r>
          </a:p>
          <a:p>
            <a:pPr eaLnBrk="1" hangingPunct="1"/>
            <a:r>
              <a:rPr lang="en-US" dirty="0" smtClean="0"/>
              <a:t>Drag the bottom right corner of a cell (the fill handle) across a row or column</a:t>
            </a:r>
          </a:p>
          <a:p>
            <a:pPr eaLnBrk="1" hangingPunct="1"/>
            <a:endParaRPr lang="en-US" dirty="0" smtClean="0"/>
          </a:p>
          <a:p>
            <a:pPr eaLnBrk="1" hangingPunct="1"/>
            <a:endParaRPr lang="en-US" dirty="0" smtClean="0"/>
          </a:p>
        </p:txBody>
      </p:sp>
      <p:sp>
        <p:nvSpPr>
          <p:cNvPr id="5" name="Title 4"/>
          <p:cNvSpPr>
            <a:spLocks noGrp="1"/>
          </p:cNvSpPr>
          <p:nvPr>
            <p:ph type="title"/>
          </p:nvPr>
        </p:nvSpPr>
        <p:spPr/>
        <p:txBody>
          <a:bodyPr/>
          <a:lstStyle/>
          <a:p>
            <a:pPr eaLnBrk="1" fontAlgn="auto" hangingPunct="1">
              <a:spcAft>
                <a:spcPts val="0"/>
              </a:spcAft>
              <a:defRPr/>
            </a:pPr>
            <a:r>
              <a:rPr lang="en-US" sz="3200" dirty="0" smtClean="0">
                <a:ea typeface="+mj-ea"/>
                <a:cs typeface="+mj-cs"/>
              </a:rPr>
              <a:t>Copying Formulas</a:t>
            </a:r>
            <a:endParaRPr lang="en-US" sz="3200" dirty="0">
              <a:ea typeface="+mj-ea"/>
              <a:cs typeface="+mj-cs"/>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TotalTime>
  <Words>1935</Words>
  <Application>Microsoft Office PowerPoint</Application>
  <PresentationFormat>On-screen Show (4:3)</PresentationFormat>
  <Paragraphs>175</Paragraphs>
  <Slides>29</Slides>
  <Notes>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8" baseType="lpstr">
      <vt:lpstr>ＭＳ Ｐゴシック</vt:lpstr>
      <vt:lpstr>Arial</vt:lpstr>
      <vt:lpstr>Calibri</vt:lpstr>
      <vt:lpstr>Verdana</vt:lpstr>
      <vt:lpstr>Wingdings 2</vt:lpstr>
      <vt:lpstr>Wingdings 3</vt:lpstr>
      <vt:lpstr>Custom Design</vt:lpstr>
      <vt:lpstr>Concourse</vt:lpstr>
      <vt:lpstr>Equation</vt:lpstr>
      <vt:lpstr>Chapter 2 Analytics on Spreadsheets</vt:lpstr>
      <vt:lpstr>Why Spreadsheets?</vt:lpstr>
      <vt:lpstr>Windows vs. Mac</vt:lpstr>
      <vt:lpstr>Basic Excel Skills</vt:lpstr>
      <vt:lpstr>Excel 2013 Ribbon</vt:lpstr>
      <vt:lpstr>Excel Formulas</vt:lpstr>
      <vt:lpstr>Relative and Absolute References</vt:lpstr>
      <vt:lpstr>Example 2.1 Implementing Price-Demand Models in Excel</vt:lpstr>
      <vt:lpstr>Copying Formulas</vt:lpstr>
      <vt:lpstr>Other Useful Excel Tips</vt:lpstr>
      <vt:lpstr>Basic Excel Functions</vt:lpstr>
      <vt:lpstr>Example 2.2 Using Basic Excel Functions</vt:lpstr>
      <vt:lpstr>Other IF-Type Functions</vt:lpstr>
      <vt:lpstr>Functions for Specific Applications</vt:lpstr>
      <vt:lpstr>Example 2.3 Using the NPV Function </vt:lpstr>
      <vt:lpstr>Insert Function</vt:lpstr>
      <vt:lpstr>Logical Functions</vt:lpstr>
      <vt:lpstr>IF Function</vt:lpstr>
      <vt:lpstr>Example 2.4 Using the IF Function</vt:lpstr>
      <vt:lpstr>Lookup Functions for Database Queries</vt:lpstr>
      <vt:lpstr>Important Notes on Lookup Functions</vt:lpstr>
      <vt:lpstr>Example 2.5  Using the VLOOKUP Function</vt:lpstr>
      <vt:lpstr>INDEX Function</vt:lpstr>
      <vt:lpstr>MATCH Function</vt:lpstr>
      <vt:lpstr>Example 2.6 Using INDEX and MATCH Functions for Database Queries</vt:lpstr>
      <vt:lpstr>Example 2.6: Using VLOOKUP + IF</vt:lpstr>
      <vt:lpstr>Example 2.6: Using VLOOKUP + MATCH</vt:lpstr>
      <vt:lpstr>Example 2.6: Using INDEX + MATCH</vt:lpstr>
      <vt:lpstr>Spreadsheet Add-Ins for  Business Analytics</vt:lpstr>
    </vt:vector>
  </TitlesOfParts>
  <Company>University of South Carolina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to Business Analytics</dc:title>
  <dc:creator>Joan Donohue</dc:creator>
  <cp:lastModifiedBy>Nutthanon Leelathakul</cp:lastModifiedBy>
  <cp:revision>146</cp:revision>
  <dcterms:created xsi:type="dcterms:W3CDTF">2011-11-27T17:51:45Z</dcterms:created>
  <dcterms:modified xsi:type="dcterms:W3CDTF">2017-08-15T17:05:16Z</dcterms:modified>
</cp:coreProperties>
</file>