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865" r:id="rId1"/>
  </p:sldMasterIdLst>
  <p:notesMasterIdLst>
    <p:notesMasterId r:id="rId50"/>
  </p:notesMasterIdLst>
  <p:handoutMasterIdLst>
    <p:handoutMasterId r:id="rId51"/>
  </p:handoutMasterIdLst>
  <p:sldIdLst>
    <p:sldId id="263" r:id="rId2"/>
    <p:sldId id="262" r:id="rId3"/>
    <p:sldId id="269" r:id="rId4"/>
    <p:sldId id="264" r:id="rId5"/>
    <p:sldId id="331" r:id="rId6"/>
    <p:sldId id="318" r:id="rId7"/>
    <p:sldId id="319" r:id="rId8"/>
    <p:sldId id="265" r:id="rId9"/>
    <p:sldId id="320" r:id="rId10"/>
    <p:sldId id="295" r:id="rId11"/>
    <p:sldId id="321" r:id="rId12"/>
    <p:sldId id="266" r:id="rId13"/>
    <p:sldId id="267" r:id="rId14"/>
    <p:sldId id="322" r:id="rId15"/>
    <p:sldId id="298" r:id="rId16"/>
    <p:sldId id="323" r:id="rId17"/>
    <p:sldId id="276" r:id="rId18"/>
    <p:sldId id="324" r:id="rId19"/>
    <p:sldId id="272" r:id="rId20"/>
    <p:sldId id="300" r:id="rId21"/>
    <p:sldId id="325" r:id="rId22"/>
    <p:sldId id="273" r:id="rId23"/>
    <p:sldId id="317" r:id="rId24"/>
    <p:sldId id="330" r:id="rId25"/>
    <p:sldId id="329" r:id="rId26"/>
    <p:sldId id="282" r:id="rId27"/>
    <p:sldId id="326" r:id="rId28"/>
    <p:sldId id="283" r:id="rId29"/>
    <p:sldId id="327" r:id="rId30"/>
    <p:sldId id="280" r:id="rId31"/>
    <p:sldId id="306" r:id="rId32"/>
    <p:sldId id="303" r:id="rId33"/>
    <p:sldId id="304" r:id="rId34"/>
    <p:sldId id="328" r:id="rId35"/>
    <p:sldId id="305" r:id="rId36"/>
    <p:sldId id="307" r:id="rId37"/>
    <p:sldId id="286" r:id="rId38"/>
    <p:sldId id="287" r:id="rId39"/>
    <p:sldId id="308" r:id="rId40"/>
    <p:sldId id="268" r:id="rId41"/>
    <p:sldId id="288" r:id="rId42"/>
    <p:sldId id="289" r:id="rId43"/>
    <p:sldId id="290" r:id="rId44"/>
    <p:sldId id="291" r:id="rId45"/>
    <p:sldId id="292" r:id="rId46"/>
    <p:sldId id="293" r:id="rId47"/>
    <p:sldId id="294" r:id="rId48"/>
    <p:sldId id="313"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94" d="100"/>
          <a:sy n="94" d="100"/>
        </p:scale>
        <p:origin x="148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8" d="100"/>
        <a:sy n="18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1E16E-A300-6F42-9706-8571DC94B0BE}" type="datetimeFigureOut">
              <a:rPr lang="en-US" smtClean="0"/>
              <a:pPr/>
              <a:t>8/8/2017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8B133C-1B08-1442-8F0B-07102F610DFB}" type="slidenum">
              <a:rPr lang="en-US" smtClean="0"/>
              <a:pPr/>
              <a:t>‹#›</a:t>
            </a:fld>
            <a:endParaRPr lang="en-US"/>
          </a:p>
        </p:txBody>
      </p:sp>
    </p:spTree>
    <p:extLst>
      <p:ext uri="{BB962C8B-B14F-4D97-AF65-F5344CB8AC3E}">
        <p14:creationId xmlns:p14="http://schemas.microsoft.com/office/powerpoint/2010/main" val="34565387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C7BCE49-C01C-40B4-B513-60EACB6E7079}" type="datetimeFigureOut">
              <a:rPr lang="en-US"/>
              <a:pPr>
                <a:defRPr/>
              </a:pPr>
              <a:t>8/8/2017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7020D2-998C-41A3-AB81-64C3DB5FDC25}" type="slidenum">
              <a:rPr lang="en-US"/>
              <a:pPr>
                <a:defRPr/>
              </a:pPr>
              <a:t>‹#›</a:t>
            </a:fld>
            <a:endParaRPr lang="en-US" dirty="0"/>
          </a:p>
        </p:txBody>
      </p:sp>
    </p:spTree>
    <p:extLst>
      <p:ext uri="{BB962C8B-B14F-4D97-AF65-F5344CB8AC3E}">
        <p14:creationId xmlns:p14="http://schemas.microsoft.com/office/powerpoint/2010/main" val="11088118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data (1 = poor,</a:t>
            </a:r>
            <a:r>
              <a:rPr lang="en-US" baseline="0" dirty="0" smtClean="0"/>
              <a:t> 5 = excellent) </a:t>
            </a:r>
            <a:r>
              <a:rPr lang="en-US" baseline="0" dirty="0" smtClean="0">
                <a:sym typeface="Wingdings" panose="05000000000000000000" pitchFamily="2" charset="2"/>
              </a:rPr>
              <a:t> </a:t>
            </a:r>
            <a:r>
              <a:rPr lang="th-TH" baseline="0" dirty="0" smtClean="0">
                <a:sym typeface="Wingdings" panose="05000000000000000000" pitchFamily="2" charset="2"/>
              </a:rPr>
              <a:t>ควรจะถูก </a:t>
            </a:r>
            <a:r>
              <a:rPr lang="en-US" baseline="0" dirty="0" smtClean="0">
                <a:sym typeface="Wingdings" panose="05000000000000000000" pitchFamily="2" charset="2"/>
              </a:rPr>
              <a:t>Treat </a:t>
            </a:r>
            <a:r>
              <a:rPr lang="th-TH" baseline="0" dirty="0" smtClean="0">
                <a:sym typeface="Wingdings" panose="05000000000000000000" pitchFamily="2" charset="2"/>
              </a:rPr>
              <a:t>ให้เป็น </a:t>
            </a:r>
            <a:r>
              <a:rPr lang="en-US" baseline="0" dirty="0" smtClean="0">
                <a:sym typeface="Wingdings" panose="05000000000000000000" pitchFamily="2" charset="2"/>
              </a:rPr>
              <a:t>Interval data </a:t>
            </a:r>
            <a:r>
              <a:rPr lang="th-TH" baseline="0" dirty="0" smtClean="0">
                <a:sym typeface="Wingdings" panose="05000000000000000000" pitchFamily="2" charset="2"/>
              </a:rPr>
              <a:t>เพราะระยะห่าง </a:t>
            </a:r>
            <a:r>
              <a:rPr lang="en-US" baseline="0" dirty="0" smtClean="0">
                <a:sym typeface="Wingdings" panose="05000000000000000000" pitchFamily="2" charset="2"/>
              </a:rPr>
              <a:t>2 </a:t>
            </a:r>
            <a:r>
              <a:rPr lang="th-TH" baseline="0" dirty="0" smtClean="0">
                <a:sym typeface="Wingdings" panose="05000000000000000000" pitchFamily="2" charset="2"/>
              </a:rPr>
              <a:t>ไป </a:t>
            </a:r>
            <a:r>
              <a:rPr lang="en-US" baseline="0" dirty="0" smtClean="0">
                <a:sym typeface="Wingdings" panose="05000000000000000000" pitchFamily="2" charset="2"/>
              </a:rPr>
              <a:t>3 </a:t>
            </a:r>
            <a:r>
              <a:rPr lang="th-TH" baseline="0" dirty="0" smtClean="0">
                <a:sym typeface="Wingdings" panose="05000000000000000000" pitchFamily="2" charset="2"/>
              </a:rPr>
              <a:t>กับ </a:t>
            </a:r>
            <a:r>
              <a:rPr lang="en-US" baseline="0" dirty="0" smtClean="0">
                <a:sym typeface="Wingdings" panose="05000000000000000000" pitchFamily="2" charset="2"/>
              </a:rPr>
              <a:t>4 </a:t>
            </a:r>
            <a:r>
              <a:rPr lang="th-TH" baseline="0" dirty="0" smtClean="0">
                <a:sym typeface="Wingdings" panose="05000000000000000000" pitchFamily="2" charset="2"/>
              </a:rPr>
              <a:t>ไป </a:t>
            </a:r>
            <a:r>
              <a:rPr lang="en-US" baseline="0" dirty="0" smtClean="0">
                <a:sym typeface="Wingdings" panose="05000000000000000000" pitchFamily="2" charset="2"/>
              </a:rPr>
              <a:t>5 </a:t>
            </a:r>
            <a:r>
              <a:rPr lang="th-TH" baseline="0" dirty="0" smtClean="0">
                <a:sym typeface="Wingdings" panose="05000000000000000000" pitchFamily="2" charset="2"/>
              </a:rPr>
              <a:t>ไม่เท่ากัน</a:t>
            </a:r>
            <a:endParaRPr lang="en-US" dirty="0"/>
          </a:p>
        </p:txBody>
      </p:sp>
      <p:sp>
        <p:nvSpPr>
          <p:cNvPr id="4" name="Slide Number Placeholder 3"/>
          <p:cNvSpPr>
            <a:spLocks noGrp="1"/>
          </p:cNvSpPr>
          <p:nvPr>
            <p:ph type="sldNum" sz="quarter" idx="10"/>
          </p:nvPr>
        </p:nvSpPr>
        <p:spPr/>
        <p:txBody>
          <a:bodyPr/>
          <a:lstStyle/>
          <a:p>
            <a:pPr>
              <a:defRPr/>
            </a:pPr>
            <a:fld id="{6C7020D2-998C-41A3-AB81-64C3DB5FDC25}" type="slidenum">
              <a:rPr lang="en-US" smtClean="0"/>
              <a:pPr>
                <a:defRPr/>
              </a:pPr>
              <a:t>20</a:t>
            </a:fld>
            <a:endParaRPr lang="en-US" dirty="0"/>
          </a:p>
        </p:txBody>
      </p:sp>
    </p:spTree>
    <p:extLst>
      <p:ext uri="{BB962C8B-B14F-4D97-AF65-F5344CB8AC3E}">
        <p14:creationId xmlns:p14="http://schemas.microsoft.com/office/powerpoint/2010/main" val="164145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Footer Placeholder 4"/>
          <p:cNvSpPr>
            <a:spLocks noGrp="1"/>
          </p:cNvSpPr>
          <p:nvPr>
            <p:ph type="ftr" sz="quarter" idx="10"/>
          </p:nvPr>
        </p:nvSpPr>
        <p:spPr>
          <a:xfrm>
            <a:off x="4953000" y="6408738"/>
            <a:ext cx="2590800" cy="365125"/>
          </a:xfrm>
        </p:spPr>
        <p:txBody>
          <a:bodyPr/>
          <a:lstStyle>
            <a:lvl1pPr algn="ctr">
              <a:defRPr/>
            </a:lvl1pPr>
          </a:lstStyle>
          <a:p>
            <a:pPr>
              <a:defRPr/>
            </a:pPr>
            <a:r>
              <a:rPr lang="en-US" smtClean="0"/>
              <a:t>Copyright © 2016 Pearson Education, Inc. publishing as Prentice Hall</a:t>
            </a:r>
            <a:endParaRPr lang="en-US" dirty="0"/>
          </a:p>
        </p:txBody>
      </p:sp>
      <p:sp>
        <p:nvSpPr>
          <p:cNvPr id="5" name="Slide Number Placeholder 5"/>
          <p:cNvSpPr>
            <a:spLocks noGrp="1"/>
          </p:cNvSpPr>
          <p:nvPr>
            <p:ph type="sldNum" sz="quarter" idx="11"/>
          </p:nvPr>
        </p:nvSpPr>
        <p:spPr>
          <a:xfrm>
            <a:off x="8305800" y="6408738"/>
            <a:ext cx="708025" cy="365125"/>
          </a:xfrm>
        </p:spPr>
        <p:txBody>
          <a:bodyPr/>
          <a:lstStyle>
            <a:lvl1pPr>
              <a:defRPr/>
            </a:lvl1pPr>
          </a:lstStyle>
          <a:p>
            <a:pPr>
              <a:defRPr/>
            </a:pPr>
            <a:r>
              <a:rPr lang="en-US"/>
              <a:t>1-</a:t>
            </a:r>
            <a:fld id="{E3158D01-D938-4B2F-8473-B1826DA020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Footer Placeholder 21"/>
          <p:cNvSpPr>
            <a:spLocks noGrp="1"/>
          </p:cNvSpPr>
          <p:nvPr>
            <p:ph type="ftr" sz="quarter" idx="10"/>
          </p:nvPr>
        </p:nvSpPr>
        <p:spPr/>
        <p:txBody>
          <a:bodyPr/>
          <a:lstStyle>
            <a:lvl1pPr>
              <a:defRPr/>
            </a:lvl1pPr>
          </a:lstStyle>
          <a:p>
            <a:pPr>
              <a:defRPr/>
            </a:pPr>
            <a:r>
              <a:rPr lang="en-US" smtClean="0"/>
              <a:t>Copyright © 2016 Pearson Education, Inc. publishing as Prentice Hall</a:t>
            </a:r>
            <a:endParaRPr lang="en-US" dirty="0"/>
          </a:p>
        </p:txBody>
      </p:sp>
      <p:sp>
        <p:nvSpPr>
          <p:cNvPr id="6" name="Slide Number Placeholder 17"/>
          <p:cNvSpPr>
            <a:spLocks noGrp="1"/>
          </p:cNvSpPr>
          <p:nvPr>
            <p:ph type="sldNum" sz="quarter" idx="11"/>
          </p:nvPr>
        </p:nvSpPr>
        <p:spPr/>
        <p:txBody>
          <a:bodyPr/>
          <a:lstStyle>
            <a:lvl1pPr>
              <a:defRPr/>
            </a:lvl1pPr>
          </a:lstStyle>
          <a:p>
            <a:pPr>
              <a:defRPr/>
            </a:pPr>
            <a:r>
              <a:rPr lang="en-US"/>
              <a:t>1-</a:t>
            </a:r>
            <a:fld id="{39D7CB99-6293-4525-9A31-B56D19FBB6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Footer Placeholder 21"/>
          <p:cNvSpPr>
            <a:spLocks noGrp="1"/>
          </p:cNvSpPr>
          <p:nvPr>
            <p:ph type="ftr" sz="quarter" idx="10"/>
          </p:nvPr>
        </p:nvSpPr>
        <p:spPr/>
        <p:txBody>
          <a:bodyPr/>
          <a:lstStyle>
            <a:lvl1pPr>
              <a:defRPr/>
            </a:lvl1pPr>
          </a:lstStyle>
          <a:p>
            <a:pPr>
              <a:defRPr/>
            </a:pPr>
            <a:r>
              <a:rPr lang="en-US" smtClean="0"/>
              <a:t>Copyright © 2016 Pearson Education, Inc. publishing as Prentice Hall</a:t>
            </a:r>
            <a:endParaRPr lang="en-US" dirty="0"/>
          </a:p>
        </p:txBody>
      </p:sp>
      <p:sp>
        <p:nvSpPr>
          <p:cNvPr id="4" name="Slide Number Placeholder 17"/>
          <p:cNvSpPr>
            <a:spLocks noGrp="1"/>
          </p:cNvSpPr>
          <p:nvPr>
            <p:ph type="sldNum" sz="quarter" idx="11"/>
          </p:nvPr>
        </p:nvSpPr>
        <p:spPr/>
        <p:txBody>
          <a:bodyPr/>
          <a:lstStyle>
            <a:lvl1pPr>
              <a:defRPr/>
            </a:lvl1pPr>
          </a:lstStyle>
          <a:p>
            <a:pPr>
              <a:defRPr/>
            </a:pPr>
            <a:r>
              <a:rPr lang="en-US"/>
              <a:t>1-</a:t>
            </a:r>
            <a:fld id="{4F687238-5878-4A1E-B810-D106C9B934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p:txBody>
          <a:bodyPr/>
          <a:lstStyle>
            <a:lvl1pPr>
              <a:defRPr/>
            </a:lvl1pPr>
          </a:lstStyle>
          <a:p>
            <a:pPr>
              <a:defRPr/>
            </a:pPr>
            <a:r>
              <a:rPr lang="en-US" smtClean="0"/>
              <a:t>Copyright © 2016 Pearson Education, Inc. publishing as Prentice Hall</a:t>
            </a:r>
            <a:endParaRPr lang="en-US" dirty="0"/>
          </a:p>
        </p:txBody>
      </p:sp>
      <p:sp>
        <p:nvSpPr>
          <p:cNvPr id="3" name="Slide Number Placeholder 17"/>
          <p:cNvSpPr>
            <a:spLocks noGrp="1"/>
          </p:cNvSpPr>
          <p:nvPr>
            <p:ph type="sldNum" sz="quarter" idx="11"/>
          </p:nvPr>
        </p:nvSpPr>
        <p:spPr/>
        <p:txBody>
          <a:bodyPr/>
          <a:lstStyle>
            <a:lvl1pPr>
              <a:defRPr/>
            </a:lvl1pPr>
          </a:lstStyle>
          <a:p>
            <a:pPr>
              <a:defRPr/>
            </a:pPr>
            <a:r>
              <a:rPr lang="en-US"/>
              <a:t>1-</a:t>
            </a:r>
            <a:fld id="{057971DF-1CB6-48FB-B676-BEDC5D8002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pPr>
              <a:defRPr/>
            </a:pPr>
            <a:r>
              <a:rPr lang="en-US" smtClean="0"/>
              <a:t>Copyright © 2016 Pearson Education, Inc. publishing as Prentice Hall</a:t>
            </a:r>
            <a:endParaRPr lang="en-US" dirty="0"/>
          </a:p>
        </p:txBody>
      </p:sp>
      <p:sp>
        <p:nvSpPr>
          <p:cNvPr id="5" name="Slide Number Placeholder 17"/>
          <p:cNvSpPr>
            <a:spLocks noGrp="1"/>
          </p:cNvSpPr>
          <p:nvPr>
            <p:ph type="sldNum" sz="quarter" idx="11"/>
          </p:nvPr>
        </p:nvSpPr>
        <p:spPr/>
        <p:txBody>
          <a:bodyPr/>
          <a:lstStyle>
            <a:lvl1pPr>
              <a:defRPr/>
            </a:lvl1pPr>
          </a:lstStyle>
          <a:p>
            <a:pPr>
              <a:defRPr/>
            </a:pPr>
            <a:r>
              <a:rPr lang="en-US"/>
              <a:t>1-</a:t>
            </a:r>
            <a:fld id="{A4DEC989-278B-4E0E-A693-2F75FE7BB9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pPr>
              <a:defRPr/>
            </a:pPr>
            <a:r>
              <a:rPr lang="en-US" smtClean="0"/>
              <a:t>Copyright © 2016 Pearson Education, Inc. publishing as Prentice Hall</a:t>
            </a:r>
            <a:endParaRPr lang="en-US" dirty="0"/>
          </a:p>
        </p:txBody>
      </p:sp>
      <p:sp>
        <p:nvSpPr>
          <p:cNvPr id="5" name="Slide Number Placeholder 17"/>
          <p:cNvSpPr>
            <a:spLocks noGrp="1"/>
          </p:cNvSpPr>
          <p:nvPr>
            <p:ph type="sldNum" sz="quarter" idx="11"/>
          </p:nvPr>
        </p:nvSpPr>
        <p:spPr/>
        <p:txBody>
          <a:bodyPr/>
          <a:lstStyle>
            <a:lvl1pPr>
              <a:defRPr/>
            </a:lvl1pPr>
          </a:lstStyle>
          <a:p>
            <a:pPr>
              <a:defRPr/>
            </a:pPr>
            <a:r>
              <a:rPr lang="en-US"/>
              <a:t>1-</a:t>
            </a:r>
            <a:fld id="{A380F76F-417A-424B-8EB4-6B57CE9D3D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332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Footer Placeholder 21"/>
          <p:cNvSpPr>
            <a:spLocks noGrp="1"/>
          </p:cNvSpPr>
          <p:nvPr>
            <p:ph type="ftr" sz="quarter" idx="3"/>
          </p:nvPr>
        </p:nvSpPr>
        <p:spPr>
          <a:xfrm>
            <a:off x="4379913" y="6408738"/>
            <a:ext cx="3087687" cy="365125"/>
          </a:xfrm>
          <a:prstGeom prst="rect">
            <a:avLst/>
          </a:prstGeom>
        </p:spPr>
        <p:txBody>
          <a:bodyPr vert="horz" anchor="b"/>
          <a:lstStyle>
            <a:lvl1pPr algn="ctr" eaLnBrk="1" fontAlgn="auto" latinLnBrk="0" hangingPunct="1">
              <a:spcBef>
                <a:spcPts val="0"/>
              </a:spcBef>
              <a:spcAft>
                <a:spcPts val="0"/>
              </a:spcAft>
              <a:defRPr kumimoji="0" sz="1000">
                <a:solidFill>
                  <a:schemeClr val="tx1"/>
                </a:solidFill>
                <a:latin typeface="+mn-lt"/>
                <a:ea typeface="+mn-ea"/>
                <a:cs typeface="+mn-cs"/>
              </a:defRPr>
            </a:lvl1pPr>
          </a:lstStyle>
          <a:p>
            <a:pPr>
              <a:defRPr/>
            </a:pPr>
            <a:r>
              <a:rPr lang="en-US" smtClean="0"/>
              <a:t>Copyright © 2016 Pearson Education, Inc. publishing as Prentice Hall</a:t>
            </a:r>
            <a:endParaRPr lang="en-US" dirty="0"/>
          </a:p>
        </p:txBody>
      </p:sp>
      <p:sp>
        <p:nvSpPr>
          <p:cNvPr id="18" name="Slide Number Placeholder 17"/>
          <p:cNvSpPr>
            <a:spLocks noGrp="1"/>
          </p:cNvSpPr>
          <p:nvPr>
            <p:ph type="sldNum" sz="quarter" idx="4"/>
          </p:nvPr>
        </p:nvSpPr>
        <p:spPr>
          <a:xfrm>
            <a:off x="8382000" y="6408738"/>
            <a:ext cx="6318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ea typeface="+mn-ea"/>
                <a:cs typeface="+mn-cs"/>
              </a:defRPr>
            </a:lvl1pPr>
          </a:lstStyle>
          <a:p>
            <a:pPr>
              <a:defRPr/>
            </a:pPr>
            <a:r>
              <a:rPr lang="en-US"/>
              <a:t>1-</a:t>
            </a:r>
            <a:fld id="{F498DF4D-5F31-409A-9950-EDF0419083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0" r:id="rId1"/>
    <p:sldLayoutId id="2147483879" r:id="rId2"/>
    <p:sldLayoutId id="2147483878" r:id="rId3"/>
    <p:sldLayoutId id="2147483877" r:id="rId4"/>
    <p:sldLayoutId id="2147483876" r:id="rId5"/>
    <p:sldLayoutId id="2147483875" r:id="rId6"/>
  </p:sldLayoutIdLst>
  <p:timing>
    <p:tnLst>
      <p:par>
        <p:cTn id="1" dur="indefinite" restart="never" nodeType="tmRoot"/>
      </p:par>
    </p:tnLst>
  </p:timing>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5pPr>
      <a:lvl6pPr marL="4572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6pPr>
      <a:lvl7pPr marL="9144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7pPr>
      <a:lvl8pPr marL="13716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8pPr>
      <a:lvl9pPr marL="18288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72" charset="2"/>
        <a:buChar char=""/>
        <a:defRPr sz="2700" kern="1200">
          <a:solidFill>
            <a:schemeClr val="tx1"/>
          </a:solidFill>
          <a:latin typeface="+mn-lt"/>
          <a:ea typeface="ＭＳ Ｐゴシック" pitchFamily="-72" charset="-128"/>
          <a:cs typeface="ＭＳ Ｐゴシック" pitchFamily="-72" charset="-128"/>
        </a:defRPr>
      </a:lvl1pPr>
      <a:lvl2pPr marL="620713" indent="-228600" algn="l" rtl="0" eaLnBrk="0" fontAlgn="base" hangingPunct="0">
        <a:spcBef>
          <a:spcPts val="325"/>
        </a:spcBef>
        <a:spcAft>
          <a:spcPct val="0"/>
        </a:spcAft>
        <a:buClr>
          <a:schemeClr val="accent1"/>
        </a:buClr>
        <a:buFont typeface="Verdana" pitchFamily="-72" charset="0"/>
        <a:buChar char="◦"/>
        <a:defRPr sz="2300" kern="1200">
          <a:solidFill>
            <a:schemeClr val="tx1"/>
          </a:solidFill>
          <a:latin typeface="+mn-lt"/>
          <a:ea typeface="ＭＳ Ｐゴシック" pitchFamily="-72"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72" charset="2"/>
        <a:buChar char=""/>
        <a:defRPr sz="2100" kern="1200">
          <a:solidFill>
            <a:schemeClr val="tx1"/>
          </a:solidFill>
          <a:latin typeface="+mn-lt"/>
          <a:ea typeface="ＭＳ Ｐゴシック" pitchFamily="-72" charset="-128"/>
          <a:cs typeface="+mn-cs"/>
        </a:defRPr>
      </a:lvl3pPr>
      <a:lvl4pPr marL="1143000" indent="-228600" algn="l" rtl="0" eaLnBrk="0" fontAlgn="base" hangingPunct="0">
        <a:spcBef>
          <a:spcPts val="350"/>
        </a:spcBef>
        <a:spcAft>
          <a:spcPct val="0"/>
        </a:spcAft>
        <a:buClr>
          <a:schemeClr val="accent2"/>
        </a:buClr>
        <a:buFont typeface="Wingdings 2" pitchFamily="-72" charset="2"/>
        <a:buChar char=""/>
        <a:defRPr sz="1900" kern="1200">
          <a:solidFill>
            <a:schemeClr val="tx1"/>
          </a:solidFill>
          <a:latin typeface="+mn-lt"/>
          <a:ea typeface="ＭＳ Ｐゴシック" pitchFamily="-72" charset="-128"/>
          <a:cs typeface="+mn-cs"/>
        </a:defRPr>
      </a:lvl4pPr>
      <a:lvl5pPr marL="1371600" indent="-228600" algn="l" rtl="0" eaLnBrk="0" fontAlgn="base" hangingPunct="0">
        <a:spcBef>
          <a:spcPts val="350"/>
        </a:spcBef>
        <a:spcAft>
          <a:spcPct val="0"/>
        </a:spcAft>
        <a:buClr>
          <a:schemeClr val="accent2"/>
        </a:buClr>
        <a:buFont typeface="Wingdings 2" pitchFamily="-72" charset="2"/>
        <a:buChar char=""/>
        <a:defRPr kern="1200">
          <a:solidFill>
            <a:schemeClr val="tx1"/>
          </a:solidFill>
          <a:latin typeface="+mn-lt"/>
          <a:ea typeface="ＭＳ Ｐゴシック" pitchFamily="-72"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5856" y="274638"/>
            <a:ext cx="5410944" cy="2218258"/>
          </a:xfrm>
        </p:spPr>
        <p:txBody>
          <a:bodyPr>
            <a:normAutofit/>
          </a:bodyPr>
          <a:lstStyle/>
          <a:p>
            <a:r>
              <a:rPr lang="en-US" dirty="0" smtClean="0"/>
              <a:t>Chapter 1</a:t>
            </a:r>
            <a:br>
              <a:rPr lang="en-US" dirty="0" smtClean="0"/>
            </a:br>
            <a:r>
              <a:rPr lang="en-US" dirty="0" smtClean="0"/>
              <a:t>Introduction to Business Analytics</a:t>
            </a:r>
            <a:endParaRPr lang="en-US" dirty="0"/>
          </a:p>
        </p:txBody>
      </p:sp>
      <p:pic>
        <p:nvPicPr>
          <p:cNvPr id="5" name="Picture 4" descr="Cover Graphic.png"/>
          <p:cNvPicPr>
            <a:picLocks noChangeAspect="1"/>
          </p:cNvPicPr>
          <p:nvPr/>
        </p:nvPicPr>
        <p:blipFill>
          <a:blip r:embed="rId2" cstate="print"/>
          <a:stretch>
            <a:fillRect/>
          </a:stretch>
        </p:blipFill>
        <p:spPr>
          <a:xfrm>
            <a:off x="460506" y="116632"/>
            <a:ext cx="1754491" cy="2237232"/>
          </a:xfrm>
          <a:prstGeom prst="rect">
            <a:avLst/>
          </a:prstGeom>
        </p:spPr>
      </p:pic>
      <p:pic>
        <p:nvPicPr>
          <p:cNvPr id="6" name="Picture 5" descr="Ch1 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2564904"/>
            <a:ext cx="5370576" cy="33467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smtClean="0">
                <a:ea typeface="+mn-ea"/>
                <a:cs typeface="+mn-cs"/>
              </a:rPr>
              <a:t>Most </a:t>
            </a:r>
            <a:r>
              <a:rPr lang="en-US" dirty="0">
                <a:ea typeface="+mn-ea"/>
                <a:cs typeface="+mn-cs"/>
              </a:rPr>
              <a:t>department stores clear seasonal inventory by reducing </a:t>
            </a:r>
            <a:r>
              <a:rPr lang="en-US" dirty="0" smtClean="0">
                <a:ea typeface="+mn-ea"/>
                <a:cs typeface="+mn-cs"/>
              </a:rPr>
              <a:t>prices.</a:t>
            </a:r>
          </a:p>
          <a:p>
            <a:pPr marL="365760" indent="-256032" eaLnBrk="1" fontAlgn="auto" hangingPunct="1">
              <a:spcBef>
                <a:spcPts val="0"/>
              </a:spcBef>
              <a:spcAft>
                <a:spcPts val="0"/>
              </a:spcAft>
              <a:buFont typeface="Wingdings 3"/>
              <a:buChar char=""/>
              <a:defRPr/>
            </a:pPr>
            <a:r>
              <a:rPr lang="en-US" i="1" dirty="0" smtClean="0">
                <a:ea typeface="+mn-ea"/>
                <a:cs typeface="+mn-cs"/>
              </a:rPr>
              <a:t>Key question</a:t>
            </a:r>
            <a:r>
              <a:rPr lang="en-US" dirty="0" smtClean="0">
                <a:ea typeface="+mn-ea"/>
                <a:cs typeface="+mn-cs"/>
              </a:rPr>
              <a:t>:</a:t>
            </a:r>
            <a:r>
              <a:rPr lang="en-US" dirty="0">
                <a:ea typeface="+mn-ea"/>
                <a:cs typeface="+mn-cs"/>
              </a:rPr>
              <a:t> </a:t>
            </a:r>
            <a:r>
              <a:rPr lang="en-US" dirty="0" smtClean="0">
                <a:ea typeface="+mn-ea"/>
                <a:cs typeface="+mn-cs"/>
              </a:rPr>
              <a:t>When to reduce the price and by how much to maximize revenue?</a:t>
            </a:r>
          </a:p>
          <a:p>
            <a:pPr marL="365760" indent="-256032" eaLnBrk="1" fontAlgn="auto" hangingPunct="1">
              <a:spcBef>
                <a:spcPts val="0"/>
              </a:spcBef>
              <a:spcAft>
                <a:spcPts val="0"/>
              </a:spcAft>
              <a:buFont typeface="Wingdings 3"/>
              <a:buChar char=""/>
              <a:defRPr/>
            </a:pPr>
            <a:r>
              <a:rPr lang="en-US" dirty="0" smtClean="0">
                <a:ea typeface="+mn-ea"/>
                <a:cs typeface="+mn-cs"/>
              </a:rPr>
              <a:t>Potential applications of analytics:</a:t>
            </a:r>
            <a:endParaRPr lang="en-US" dirty="0">
              <a:ea typeface="+mn-ea"/>
              <a:cs typeface="+mn-cs"/>
            </a:endParaRPr>
          </a:p>
          <a:p>
            <a:pPr marL="621348" lvl="1" indent="-256032" eaLnBrk="1" fontAlgn="auto" hangingPunct="1">
              <a:spcBef>
                <a:spcPts val="0"/>
              </a:spcBef>
              <a:spcAft>
                <a:spcPts val="0"/>
              </a:spcAft>
              <a:buFont typeface="Wingdings 3"/>
              <a:buChar char=""/>
              <a:defRPr/>
            </a:pPr>
            <a:r>
              <a:rPr lang="en-US" u="sng" dirty="0" smtClean="0">
                <a:ea typeface="+mn-ea"/>
                <a:cs typeface="+mn-cs"/>
              </a:rPr>
              <a:t>Descriptive analytics</a:t>
            </a:r>
            <a:r>
              <a:rPr lang="en-US" dirty="0" smtClean="0">
                <a:ea typeface="+mn-ea"/>
                <a:cs typeface="+mn-cs"/>
              </a:rPr>
              <a:t>: examine historical data for similar products (prices, units sold, advertising, …)</a:t>
            </a:r>
          </a:p>
          <a:p>
            <a:pPr marL="621348" lvl="1" indent="-256032" eaLnBrk="1" fontAlgn="auto" hangingPunct="1">
              <a:spcAft>
                <a:spcPts val="0"/>
              </a:spcAft>
              <a:buFont typeface="Wingdings 3"/>
              <a:buChar char=""/>
              <a:defRPr/>
            </a:pPr>
            <a:r>
              <a:rPr lang="en-US" u="sng" dirty="0" smtClean="0">
                <a:ea typeface="+mn-ea"/>
                <a:cs typeface="+mn-cs"/>
              </a:rPr>
              <a:t>Predictive analytics</a:t>
            </a:r>
            <a:r>
              <a:rPr lang="en-US" dirty="0" smtClean="0">
                <a:ea typeface="+mn-ea"/>
                <a:cs typeface="+mn-cs"/>
              </a:rPr>
              <a:t>: predict sales based on price</a:t>
            </a:r>
          </a:p>
          <a:p>
            <a:pPr marL="621348" lvl="1" indent="-256032" eaLnBrk="1" fontAlgn="auto" hangingPunct="1">
              <a:spcAft>
                <a:spcPts val="0"/>
              </a:spcAft>
              <a:buFont typeface="Wingdings 3"/>
              <a:buChar char=""/>
              <a:defRPr/>
            </a:pPr>
            <a:r>
              <a:rPr lang="en-US" u="sng" dirty="0" smtClean="0">
                <a:ea typeface="+mn-ea"/>
                <a:cs typeface="+mn-cs"/>
              </a:rPr>
              <a:t>Prescriptive analytics</a:t>
            </a:r>
            <a:r>
              <a:rPr lang="en-US" dirty="0" smtClean="0">
                <a:ea typeface="+mn-ea"/>
                <a:cs typeface="+mn-cs"/>
              </a:rPr>
              <a:t>: find the best sets of pricing and advertising to maximize sales revenue</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1.1: Retail Markdown Decisions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12776"/>
            <a:ext cx="8229600" cy="4594324"/>
          </a:xfrm>
        </p:spPr>
        <p:txBody>
          <a:bodyPr/>
          <a:lstStyle/>
          <a:p>
            <a:r>
              <a:rPr lang="en-US" dirty="0"/>
              <a:t>IBM </a:t>
            </a:r>
            <a:r>
              <a:rPr lang="en-US" dirty="0" err="1"/>
              <a:t>Cognos</a:t>
            </a:r>
            <a:r>
              <a:rPr lang="en-US" dirty="0"/>
              <a:t> </a:t>
            </a:r>
            <a:r>
              <a:rPr lang="en-US" dirty="0" smtClean="0"/>
              <a:t>Express </a:t>
            </a:r>
          </a:p>
          <a:p>
            <a:pPr lvl="1"/>
            <a:r>
              <a:rPr lang="en-US" dirty="0" smtClean="0"/>
              <a:t>An </a:t>
            </a:r>
            <a:r>
              <a:rPr lang="en-US" dirty="0"/>
              <a:t>integrated business intelligence and planning solution designed to meet the needs of midsize companies, provides reporting, analysis, dashboard, scorecard, planning, budgeting and forecasting capabilities. </a:t>
            </a:r>
            <a:endParaRPr lang="en-US" dirty="0" smtClean="0"/>
          </a:p>
          <a:p>
            <a:r>
              <a:rPr lang="en-US" dirty="0"/>
              <a:t>SAS Analytics </a:t>
            </a:r>
            <a:endParaRPr lang="en-US" dirty="0" smtClean="0"/>
          </a:p>
          <a:p>
            <a:pPr lvl="1"/>
            <a:r>
              <a:rPr lang="en-US" dirty="0" smtClean="0"/>
              <a:t>Predictive </a:t>
            </a:r>
            <a:r>
              <a:rPr lang="en-US" dirty="0"/>
              <a:t>modeling and data mining, visualization, forecasting, optimization and model management, statistical analysis, text analytics, and more. </a:t>
            </a:r>
            <a:endParaRPr lang="en-US" dirty="0" smtClean="0"/>
          </a:p>
          <a:p>
            <a:r>
              <a:rPr lang="en-US" dirty="0"/>
              <a:t>Tableau Software </a:t>
            </a:r>
            <a:endParaRPr lang="en-US" dirty="0" smtClean="0"/>
          </a:p>
          <a:p>
            <a:pPr lvl="1"/>
            <a:r>
              <a:rPr lang="en-US" dirty="0" smtClean="0"/>
              <a:t>Simple </a:t>
            </a:r>
            <a:r>
              <a:rPr lang="en-US" dirty="0"/>
              <a:t>drag and drop tools for visualizing data from spreadsheets and other databases. </a:t>
            </a:r>
            <a:endParaRPr lang="en-US" dirty="0" smtClean="0"/>
          </a:p>
        </p:txBody>
      </p:sp>
      <p:sp>
        <p:nvSpPr>
          <p:cNvPr id="7" name="Title 6"/>
          <p:cNvSpPr>
            <a:spLocks noGrp="1"/>
          </p:cNvSpPr>
          <p:nvPr>
            <p:ph type="title"/>
          </p:nvPr>
        </p:nvSpPr>
        <p:spPr/>
        <p:txBody>
          <a:bodyPr/>
          <a:lstStyle/>
          <a:p>
            <a:r>
              <a:rPr lang="en-US" dirty="0" smtClean="0"/>
              <a:t>Software Support</a:t>
            </a:r>
            <a:endParaRPr lang="en-US" dirty="0"/>
          </a:p>
        </p:txBody>
      </p:sp>
    </p:spTree>
    <p:extLst>
      <p:ext uri="{BB962C8B-B14F-4D97-AF65-F5344CB8AC3E}">
        <p14:creationId xmlns:p14="http://schemas.microsoft.com/office/powerpoint/2010/main" val="107833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b="1" dirty="0" smtClean="0">
                <a:ea typeface="+mn-ea"/>
                <a:cs typeface="+mn-cs"/>
              </a:rPr>
              <a:t>Data</a:t>
            </a:r>
            <a:r>
              <a:rPr lang="en-US" dirty="0" smtClean="0">
                <a:ea typeface="+mn-ea"/>
                <a:cs typeface="+mn-cs"/>
              </a:rPr>
              <a:t>: </a:t>
            </a:r>
            <a:r>
              <a:rPr lang="en-US" dirty="0" smtClean="0"/>
              <a:t>numerical or textual facts </a:t>
            </a:r>
            <a:r>
              <a:rPr lang="en-US" dirty="0"/>
              <a:t>and figures that are collected through some type of measurement process. </a:t>
            </a:r>
            <a:endParaRPr lang="en-US" dirty="0" smtClean="0"/>
          </a:p>
          <a:p>
            <a:pPr marL="365760" indent="-256032" eaLnBrk="1" fontAlgn="auto" hangingPunct="1">
              <a:spcAft>
                <a:spcPts val="0"/>
              </a:spcAft>
              <a:buFont typeface="Wingdings 3"/>
              <a:buChar char=""/>
              <a:defRPr/>
            </a:pPr>
            <a:r>
              <a:rPr lang="en-US" b="1" dirty="0" smtClean="0">
                <a:ea typeface="+mn-ea"/>
                <a:cs typeface="+mn-cs"/>
              </a:rPr>
              <a:t>Information</a:t>
            </a:r>
            <a:r>
              <a:rPr lang="en-US" dirty="0" smtClean="0">
                <a:ea typeface="+mn-ea"/>
                <a:cs typeface="+mn-cs"/>
              </a:rPr>
              <a:t>: result of analyzing data; </a:t>
            </a:r>
            <a:r>
              <a:rPr lang="en-US" dirty="0"/>
              <a:t>that is, extracting meaning from data to support evaluation and decision </a:t>
            </a:r>
            <a:r>
              <a:rPr lang="en-US" dirty="0" smtClean="0"/>
              <a:t>making. </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Data for Business Analytics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365760" indent="-256032" eaLnBrk="1" fontAlgn="auto" hangingPunct="1">
              <a:spcAft>
                <a:spcPts val="0"/>
              </a:spcAft>
              <a:buFont typeface="Wingdings 3"/>
              <a:buChar char=""/>
              <a:defRPr/>
            </a:pPr>
            <a:r>
              <a:rPr lang="en-US" dirty="0" smtClean="0">
                <a:ea typeface="+mn-ea"/>
                <a:cs typeface="+mn-cs"/>
              </a:rPr>
              <a:t>Annual reports</a:t>
            </a:r>
          </a:p>
          <a:p>
            <a:pPr marL="365760" indent="-256032" eaLnBrk="1" fontAlgn="auto" hangingPunct="1">
              <a:spcAft>
                <a:spcPts val="0"/>
              </a:spcAft>
              <a:buFont typeface="Wingdings 3"/>
              <a:buChar char=""/>
              <a:defRPr/>
            </a:pPr>
            <a:r>
              <a:rPr lang="en-US" dirty="0" smtClean="0">
                <a:ea typeface="+mn-ea"/>
                <a:cs typeface="+mn-cs"/>
              </a:rPr>
              <a:t>Accounting audits</a:t>
            </a:r>
          </a:p>
          <a:p>
            <a:pPr marL="365760" indent="-256032" eaLnBrk="1" fontAlgn="auto" hangingPunct="1">
              <a:spcAft>
                <a:spcPts val="0"/>
              </a:spcAft>
              <a:buFont typeface="Wingdings 3"/>
              <a:buChar char=""/>
              <a:defRPr/>
            </a:pPr>
            <a:r>
              <a:rPr lang="en-US" dirty="0" smtClean="0">
                <a:ea typeface="+mn-ea"/>
                <a:cs typeface="+mn-cs"/>
              </a:rPr>
              <a:t>Financial profitability analysis</a:t>
            </a:r>
          </a:p>
          <a:p>
            <a:pPr marL="365760" indent="-256032" eaLnBrk="1" fontAlgn="auto" hangingPunct="1">
              <a:spcAft>
                <a:spcPts val="0"/>
              </a:spcAft>
              <a:buFont typeface="Wingdings 3"/>
              <a:buChar char=""/>
              <a:defRPr/>
            </a:pPr>
            <a:r>
              <a:rPr lang="en-US" dirty="0" smtClean="0">
                <a:ea typeface="+mn-ea"/>
                <a:cs typeface="+mn-cs"/>
              </a:rPr>
              <a:t>Economic trends</a:t>
            </a:r>
          </a:p>
          <a:p>
            <a:pPr marL="365760" indent="-256032" eaLnBrk="1" fontAlgn="auto" hangingPunct="1">
              <a:spcAft>
                <a:spcPts val="0"/>
              </a:spcAft>
              <a:buFont typeface="Wingdings 3"/>
              <a:buChar char=""/>
              <a:defRPr/>
            </a:pPr>
            <a:r>
              <a:rPr lang="en-US" dirty="0" smtClean="0">
                <a:ea typeface="+mn-ea"/>
                <a:cs typeface="+mn-cs"/>
              </a:rPr>
              <a:t>Marketing research</a:t>
            </a:r>
          </a:p>
          <a:p>
            <a:pPr marL="365760" indent="-256032" eaLnBrk="1" fontAlgn="auto" hangingPunct="1">
              <a:spcAft>
                <a:spcPts val="0"/>
              </a:spcAft>
              <a:buFont typeface="Wingdings 3"/>
              <a:buChar char=""/>
              <a:defRPr/>
            </a:pPr>
            <a:r>
              <a:rPr lang="en-US" dirty="0" smtClean="0">
                <a:ea typeface="+mn-ea"/>
                <a:cs typeface="+mn-cs"/>
              </a:rPr>
              <a:t>Operations management performance</a:t>
            </a:r>
          </a:p>
          <a:p>
            <a:pPr marL="365760" indent="-256032" eaLnBrk="1" fontAlgn="auto" hangingPunct="1">
              <a:spcAft>
                <a:spcPts val="0"/>
              </a:spcAft>
              <a:buFont typeface="Wingdings 3"/>
              <a:buChar char=""/>
              <a:defRPr/>
            </a:pPr>
            <a:r>
              <a:rPr lang="en-US" dirty="0" smtClean="0">
                <a:ea typeface="+mn-ea"/>
                <a:cs typeface="+mn-cs"/>
              </a:rPr>
              <a:t>Human resource measurements</a:t>
            </a:r>
          </a:p>
          <a:p>
            <a:pPr marL="365760" indent="-256032" eaLnBrk="1" fontAlgn="auto" hangingPunct="1">
              <a:spcAft>
                <a:spcPts val="0"/>
              </a:spcAft>
              <a:buFont typeface="Wingdings 3"/>
              <a:buChar char=""/>
              <a:defRPr/>
            </a:pPr>
            <a:r>
              <a:rPr lang="en-US" dirty="0" smtClean="0">
                <a:ea typeface="+mn-ea"/>
                <a:cs typeface="+mn-cs"/>
              </a:rPr>
              <a:t>Web behavior</a:t>
            </a:r>
          </a:p>
          <a:p>
            <a:pPr marL="621348" lvl="1" indent="-256032" eaLnBrk="1" fontAlgn="auto" hangingPunct="1">
              <a:spcAft>
                <a:spcPts val="0"/>
              </a:spcAft>
              <a:buFont typeface="Wingdings 3"/>
              <a:buChar char=""/>
              <a:defRPr/>
            </a:pPr>
            <a:r>
              <a:rPr lang="en-US" dirty="0" smtClean="0"/>
              <a:t>page </a:t>
            </a:r>
            <a:r>
              <a:rPr lang="en-US" dirty="0"/>
              <a:t>views, visitor’s country, time of view, length of time, origin and destination paths, products they searched for and viewed, products purchased, what reviews they read, and many others. </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Examples of Data Sources and Uses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GB" b="1" dirty="0" smtClean="0"/>
              <a:t>Data </a:t>
            </a:r>
            <a:r>
              <a:rPr lang="en-GB" b="1" dirty="0"/>
              <a:t>set</a:t>
            </a:r>
            <a:r>
              <a:rPr lang="en-US" dirty="0"/>
              <a:t> </a:t>
            </a:r>
            <a:r>
              <a:rPr lang="en-US" dirty="0" smtClean="0"/>
              <a:t>- a </a:t>
            </a:r>
            <a:r>
              <a:rPr lang="en-US" dirty="0"/>
              <a:t>collection of data. </a:t>
            </a:r>
            <a:endParaRPr lang="en-US" dirty="0" smtClean="0"/>
          </a:p>
          <a:p>
            <a:pPr lvl="1"/>
            <a:r>
              <a:rPr lang="en-US" dirty="0" smtClean="0"/>
              <a:t>Examples: Marketing </a:t>
            </a:r>
            <a:r>
              <a:rPr lang="en-US" dirty="0"/>
              <a:t>survey responses, a table of historical stock prices, and a collection of measurements of dimensions of a manufactured </a:t>
            </a:r>
            <a:r>
              <a:rPr lang="en-US" dirty="0" smtClean="0"/>
              <a:t>item. </a:t>
            </a:r>
          </a:p>
          <a:p>
            <a:r>
              <a:rPr lang="en-GB" b="1" dirty="0" smtClean="0"/>
              <a:t>Database</a:t>
            </a:r>
            <a:r>
              <a:rPr lang="en-US" dirty="0" smtClean="0"/>
              <a:t> - </a:t>
            </a:r>
            <a:r>
              <a:rPr lang="en-US" dirty="0"/>
              <a:t>a collection of related files containing records on people, places, or things. </a:t>
            </a:r>
            <a:endParaRPr lang="en-US" dirty="0" smtClean="0"/>
          </a:p>
          <a:p>
            <a:pPr lvl="1"/>
            <a:r>
              <a:rPr lang="en-US" dirty="0"/>
              <a:t>A database file is usually organized in a two-dimensional table, where the columns correspond to each individual element of data (called </a:t>
            </a:r>
            <a:r>
              <a:rPr lang="en-GB" i="1" dirty="0"/>
              <a:t>fields</a:t>
            </a:r>
            <a:r>
              <a:rPr lang="en-US" dirty="0"/>
              <a:t>,</a:t>
            </a:r>
            <a:r>
              <a:rPr lang="en-US" b="1" dirty="0"/>
              <a:t> </a:t>
            </a:r>
            <a:r>
              <a:rPr lang="en-GB" dirty="0"/>
              <a:t>or</a:t>
            </a:r>
            <a:r>
              <a:rPr lang="en-GB" b="1" dirty="0"/>
              <a:t> </a:t>
            </a:r>
            <a:r>
              <a:rPr lang="en-GB" i="1" dirty="0"/>
              <a:t>attributes</a:t>
            </a:r>
            <a:r>
              <a:rPr lang="en-US" dirty="0"/>
              <a:t>), and the rows represent records of related data elements. </a:t>
            </a:r>
          </a:p>
        </p:txBody>
      </p:sp>
      <p:sp>
        <p:nvSpPr>
          <p:cNvPr id="7" name="Title 6"/>
          <p:cNvSpPr>
            <a:spLocks noGrp="1"/>
          </p:cNvSpPr>
          <p:nvPr>
            <p:ph type="title"/>
          </p:nvPr>
        </p:nvSpPr>
        <p:spPr/>
        <p:txBody>
          <a:bodyPr/>
          <a:lstStyle/>
          <a:p>
            <a:r>
              <a:rPr lang="en-US" dirty="0" smtClean="0"/>
              <a:t>Data Sets and Databases</a:t>
            </a:r>
            <a:endParaRPr lang="en-US" dirty="0"/>
          </a:p>
        </p:txBody>
      </p:sp>
    </p:spTree>
    <p:extLst>
      <p:ext uri="{BB962C8B-B14F-4D97-AF65-F5344CB8AC3E}">
        <p14:creationId xmlns:p14="http://schemas.microsoft.com/office/powerpoint/2010/main" val="132066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1.2: A Sales Transaction Database File</a:t>
            </a:r>
            <a:endParaRPr lang="en-US" sz="3200" dirty="0">
              <a:ea typeface="+mj-ea"/>
              <a:cs typeface="+mj-cs"/>
            </a:endParaRPr>
          </a:p>
        </p:txBody>
      </p:sp>
      <p:sp>
        <p:nvSpPr>
          <p:cNvPr id="40967" name="TextBox 2"/>
          <p:cNvSpPr txBox="1">
            <a:spLocks noChangeArrowheads="1"/>
          </p:cNvSpPr>
          <p:nvPr/>
        </p:nvSpPr>
        <p:spPr bwMode="auto">
          <a:xfrm>
            <a:off x="838200" y="5432425"/>
            <a:ext cx="933450" cy="366713"/>
          </a:xfrm>
          <a:prstGeom prst="rect">
            <a:avLst/>
          </a:prstGeom>
          <a:noFill/>
          <a:ln w="9525">
            <a:noFill/>
            <a:miter lim="800000"/>
            <a:headEnd/>
            <a:tailEnd/>
          </a:ln>
        </p:spPr>
        <p:txBody>
          <a:bodyPr wrap="none">
            <a:prstTxWarp prst="textNoShape">
              <a:avLst/>
            </a:prstTxWarp>
            <a:spAutoFit/>
          </a:bodyPr>
          <a:lstStyle/>
          <a:p>
            <a:r>
              <a:rPr lang="en-US" sz="1800"/>
              <a:t>Entities</a:t>
            </a:r>
          </a:p>
        </p:txBody>
      </p:sp>
      <p:cxnSp>
        <p:nvCxnSpPr>
          <p:cNvPr id="6" name="Straight Arrow Connector 5"/>
          <p:cNvCxnSpPr>
            <a:stCxn id="40967" idx="0"/>
          </p:cNvCxnSpPr>
          <p:nvPr/>
        </p:nvCxnSpPr>
        <p:spPr>
          <a:xfrm flipV="1">
            <a:off x="1304925" y="4937125"/>
            <a:ext cx="0" cy="4953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7924800" y="2971800"/>
            <a:ext cx="152400" cy="1905000"/>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0970" name="TextBox 10"/>
          <p:cNvSpPr txBox="1">
            <a:spLocks noChangeArrowheads="1"/>
          </p:cNvSpPr>
          <p:nvPr/>
        </p:nvSpPr>
        <p:spPr bwMode="auto">
          <a:xfrm>
            <a:off x="7958138" y="3554413"/>
            <a:ext cx="1035050" cy="366712"/>
          </a:xfrm>
          <a:prstGeom prst="rect">
            <a:avLst/>
          </a:prstGeom>
          <a:noFill/>
          <a:ln w="9525">
            <a:noFill/>
            <a:miter lim="800000"/>
            <a:headEnd/>
            <a:tailEnd/>
          </a:ln>
        </p:spPr>
        <p:txBody>
          <a:bodyPr wrap="none">
            <a:prstTxWarp prst="textNoShape">
              <a:avLst/>
            </a:prstTxWarp>
            <a:spAutoFit/>
          </a:bodyPr>
          <a:lstStyle/>
          <a:p>
            <a:r>
              <a:rPr lang="en-US" sz="1800"/>
              <a:t>Records</a:t>
            </a:r>
          </a:p>
        </p:txBody>
      </p:sp>
      <p:sp>
        <p:nvSpPr>
          <p:cNvPr id="13" name="Left Brace 12"/>
          <p:cNvSpPr/>
          <p:nvPr/>
        </p:nvSpPr>
        <p:spPr>
          <a:xfrm rot="-5400000">
            <a:off x="4572000" y="1935163"/>
            <a:ext cx="304800" cy="6400800"/>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40972" name="TextBox 14"/>
          <p:cNvSpPr txBox="1">
            <a:spLocks noChangeArrowheads="1"/>
          </p:cNvSpPr>
          <p:nvPr/>
        </p:nvSpPr>
        <p:spPr bwMode="auto">
          <a:xfrm>
            <a:off x="3886200" y="5351463"/>
            <a:ext cx="2089150" cy="366712"/>
          </a:xfrm>
          <a:prstGeom prst="rect">
            <a:avLst/>
          </a:prstGeom>
          <a:noFill/>
          <a:ln w="9525">
            <a:noFill/>
            <a:miter lim="800000"/>
            <a:headEnd/>
            <a:tailEnd/>
          </a:ln>
        </p:spPr>
        <p:txBody>
          <a:bodyPr wrap="none">
            <a:prstTxWarp prst="textNoShape">
              <a:avLst/>
            </a:prstTxWarp>
            <a:spAutoFit/>
          </a:bodyPr>
          <a:lstStyle/>
          <a:p>
            <a:r>
              <a:rPr lang="en-US" sz="1800"/>
              <a:t>Fields or Attributes</a:t>
            </a:r>
          </a:p>
        </p:txBody>
      </p:sp>
      <p:pic>
        <p:nvPicPr>
          <p:cNvPr id="2" name="Picture 1"/>
          <p:cNvPicPr>
            <a:picLocks noChangeAspect="1"/>
          </p:cNvPicPr>
          <p:nvPr/>
        </p:nvPicPr>
        <p:blipFill>
          <a:blip r:embed="rId2"/>
          <a:stretch>
            <a:fillRect/>
          </a:stretch>
        </p:blipFill>
        <p:spPr>
          <a:xfrm>
            <a:off x="683568" y="2204864"/>
            <a:ext cx="7200800" cy="262731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2400" b="1" dirty="0" smtClean="0"/>
              <a:t>Big </a:t>
            </a:r>
            <a:r>
              <a:rPr lang="en-US" sz="2400" b="1" dirty="0"/>
              <a:t>data</a:t>
            </a:r>
            <a:r>
              <a:rPr lang="en-US" sz="2400" dirty="0"/>
              <a:t> to refer to massive amounts of business data from a wide variety of sources, much of which is available in real time, and much of which is uncertain or unpredictable. IBM calls these characteristics </a:t>
            </a:r>
            <a:r>
              <a:rPr lang="en-US" sz="2400" b="1" dirty="0"/>
              <a:t>volume</a:t>
            </a:r>
            <a:r>
              <a:rPr lang="en-US" sz="2400" dirty="0"/>
              <a:t>, </a:t>
            </a:r>
            <a:r>
              <a:rPr lang="en-US" sz="2400" b="1" dirty="0"/>
              <a:t>variety</a:t>
            </a:r>
            <a:r>
              <a:rPr lang="en-US" sz="2400" dirty="0"/>
              <a:t>, </a:t>
            </a:r>
            <a:r>
              <a:rPr lang="en-US" sz="2400" b="1" dirty="0" smtClean="0"/>
              <a:t>velocity,</a:t>
            </a:r>
            <a:r>
              <a:rPr lang="en-US" sz="2400" dirty="0" smtClean="0"/>
              <a:t> </a:t>
            </a:r>
            <a:r>
              <a:rPr lang="en-US" sz="2400" dirty="0"/>
              <a:t>and </a:t>
            </a:r>
            <a:r>
              <a:rPr lang="en-US" sz="2400" b="1" dirty="0"/>
              <a:t>veracity</a:t>
            </a:r>
            <a:r>
              <a:rPr lang="en-US" sz="2400" dirty="0"/>
              <a:t>. </a:t>
            </a:r>
            <a:endParaRPr lang="en-US" sz="2400" dirty="0" smtClean="0"/>
          </a:p>
          <a:p>
            <a:r>
              <a:rPr lang="en-US" sz="2400" dirty="0" smtClean="0"/>
              <a:t>“</a:t>
            </a:r>
            <a:r>
              <a:rPr lang="en-US" sz="2400" i="1" dirty="0"/>
              <a:t>The effective use of big data has the potential to transform economies, delivering a new wave of productivity growth and consumer surplus.  Using big data will become a key basis of competition for existing companies, and will create new competitors who are able to attract employees that have the critical skills for a big data world.</a:t>
            </a:r>
            <a:r>
              <a:rPr lang="en-US" sz="2400" dirty="0"/>
              <a:t>” </a:t>
            </a:r>
            <a:r>
              <a:rPr lang="en-US" sz="2400" dirty="0" smtClean="0"/>
              <a:t>- </a:t>
            </a:r>
            <a:r>
              <a:rPr lang="en-US" sz="1800" dirty="0" smtClean="0"/>
              <a:t>McKinsey </a:t>
            </a:r>
            <a:r>
              <a:rPr lang="en-US" sz="1800" dirty="0"/>
              <a:t>Global </a:t>
            </a:r>
            <a:r>
              <a:rPr lang="en-US" sz="1800" dirty="0" smtClean="0"/>
              <a:t>Institute, 2011</a:t>
            </a:r>
            <a:endParaRPr lang="en-US" sz="1800" dirty="0"/>
          </a:p>
        </p:txBody>
      </p:sp>
      <p:sp>
        <p:nvSpPr>
          <p:cNvPr id="7" name="Title 6"/>
          <p:cNvSpPr>
            <a:spLocks noGrp="1"/>
          </p:cNvSpPr>
          <p:nvPr>
            <p:ph type="title"/>
          </p:nvPr>
        </p:nvSpPr>
        <p:spPr/>
        <p:txBody>
          <a:bodyPr/>
          <a:lstStyle/>
          <a:p>
            <a:r>
              <a:rPr lang="en-US" dirty="0" smtClean="0"/>
              <a:t>Big Data</a:t>
            </a:r>
            <a:endParaRPr lang="en-US" dirty="0"/>
          </a:p>
        </p:txBody>
      </p:sp>
    </p:spTree>
    <p:extLst>
      <p:ext uri="{BB962C8B-B14F-4D97-AF65-F5344CB8AC3E}">
        <p14:creationId xmlns:p14="http://schemas.microsoft.com/office/powerpoint/2010/main" val="274150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GB" b="1" dirty="0" smtClean="0">
                <a:solidFill>
                  <a:srgbClr val="000000"/>
                </a:solidFill>
              </a:rPr>
              <a:t>Metric</a:t>
            </a:r>
            <a:r>
              <a:rPr lang="en-US" dirty="0" smtClean="0">
                <a:solidFill>
                  <a:srgbClr val="000000"/>
                </a:solidFill>
              </a:rPr>
              <a:t> </a:t>
            </a:r>
            <a:r>
              <a:rPr lang="en-US" dirty="0" smtClean="0"/>
              <a:t>- a </a:t>
            </a:r>
            <a:r>
              <a:rPr lang="en-US" dirty="0"/>
              <a:t>unit of measurement that provides a way to objectively quantify performance. </a:t>
            </a:r>
            <a:endParaRPr lang="en-US" dirty="0" smtClean="0"/>
          </a:p>
          <a:p>
            <a:pPr marL="365760" indent="-256032" eaLnBrk="1" fontAlgn="auto" hangingPunct="1">
              <a:spcAft>
                <a:spcPts val="0"/>
              </a:spcAft>
              <a:buFont typeface="Wingdings 3"/>
              <a:buChar char=""/>
              <a:defRPr/>
            </a:pPr>
            <a:r>
              <a:rPr lang="en-GB" b="1" dirty="0" smtClean="0"/>
              <a:t>Measurement</a:t>
            </a:r>
            <a:r>
              <a:rPr lang="en-US" dirty="0" smtClean="0"/>
              <a:t> - the </a:t>
            </a:r>
            <a:r>
              <a:rPr lang="en-US" dirty="0"/>
              <a:t>act of obtaining data associated with a metric. </a:t>
            </a:r>
            <a:endParaRPr lang="en-US" dirty="0" smtClean="0"/>
          </a:p>
          <a:p>
            <a:pPr marL="365760" indent="-256032" eaLnBrk="1" fontAlgn="auto" hangingPunct="1">
              <a:spcAft>
                <a:spcPts val="0"/>
              </a:spcAft>
              <a:buFont typeface="Wingdings 3"/>
              <a:buChar char=""/>
              <a:defRPr/>
            </a:pPr>
            <a:r>
              <a:rPr lang="en-GB" b="1" dirty="0" smtClean="0"/>
              <a:t>Measures</a:t>
            </a:r>
            <a:r>
              <a:rPr lang="en-US" dirty="0" smtClean="0"/>
              <a:t> - numerical </a:t>
            </a:r>
            <a:r>
              <a:rPr lang="en-US" dirty="0"/>
              <a:t>values associated with a metric</a:t>
            </a:r>
            <a:r>
              <a:rPr lang="en-US" dirty="0" smtClean="0"/>
              <a:t>.</a:t>
            </a:r>
            <a:endParaRPr lang="en-US" dirty="0" smtClean="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Metrics and Data Classification</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196752"/>
            <a:ext cx="8229600" cy="4810348"/>
          </a:xfrm>
        </p:spPr>
        <p:txBody>
          <a:bodyPr/>
          <a:lstStyle/>
          <a:p>
            <a:r>
              <a:rPr lang="en-GB" b="1" dirty="0" smtClean="0"/>
              <a:t>Discrete </a:t>
            </a:r>
            <a:r>
              <a:rPr lang="en-GB" b="1" dirty="0"/>
              <a:t>metric</a:t>
            </a:r>
            <a:r>
              <a:rPr lang="en-US" dirty="0"/>
              <a:t> </a:t>
            </a:r>
            <a:r>
              <a:rPr lang="en-US" dirty="0" smtClean="0"/>
              <a:t>- one </a:t>
            </a:r>
            <a:r>
              <a:rPr lang="en-US" dirty="0"/>
              <a:t>that is derived from counting something. </a:t>
            </a:r>
            <a:endParaRPr lang="en-US" dirty="0" smtClean="0"/>
          </a:p>
          <a:p>
            <a:pPr lvl="1"/>
            <a:r>
              <a:rPr lang="en-US" dirty="0"/>
              <a:t>For example, a delivery is either on time or not; an order is complete or incomplete; or an invoice can have one, two, three, or any number of errors. Some discrete metrics </a:t>
            </a:r>
            <a:r>
              <a:rPr lang="en-US" dirty="0" smtClean="0"/>
              <a:t>would </a:t>
            </a:r>
            <a:r>
              <a:rPr lang="en-US" dirty="0"/>
              <a:t>be the proportion of on-time deliveries; the number of incomplete orders each day, and the number of errors per invoice. </a:t>
            </a:r>
            <a:endParaRPr lang="en-US" dirty="0" smtClean="0"/>
          </a:p>
          <a:p>
            <a:r>
              <a:rPr lang="en-GB" b="1" dirty="0"/>
              <a:t>Continuous metrics</a:t>
            </a:r>
            <a:r>
              <a:rPr lang="en-US" dirty="0"/>
              <a:t> are based on a continuous scale of measurement. </a:t>
            </a:r>
            <a:endParaRPr lang="en-US" dirty="0" smtClean="0"/>
          </a:p>
          <a:p>
            <a:pPr lvl="1"/>
            <a:r>
              <a:rPr lang="en-US" dirty="0" smtClean="0"/>
              <a:t>Any </a:t>
            </a:r>
            <a:r>
              <a:rPr lang="en-US" dirty="0"/>
              <a:t>metrics involving dollars, length, time, volume, or weight, for example, are continuous. </a:t>
            </a:r>
          </a:p>
        </p:txBody>
      </p:sp>
      <p:sp>
        <p:nvSpPr>
          <p:cNvPr id="7" name="Title 6"/>
          <p:cNvSpPr>
            <a:spLocks noGrp="1"/>
          </p:cNvSpPr>
          <p:nvPr>
            <p:ph type="title"/>
          </p:nvPr>
        </p:nvSpPr>
        <p:spPr>
          <a:xfrm>
            <a:off x="457200" y="274638"/>
            <a:ext cx="8229600" cy="922114"/>
          </a:xfrm>
        </p:spPr>
        <p:txBody>
          <a:bodyPr/>
          <a:lstStyle/>
          <a:p>
            <a:r>
              <a:rPr lang="en-US" dirty="0" smtClean="0"/>
              <a:t>Types of Metrics</a:t>
            </a:r>
            <a:endParaRPr lang="en-US" dirty="0"/>
          </a:p>
        </p:txBody>
      </p:sp>
    </p:spTree>
    <p:extLst>
      <p:ext uri="{BB962C8B-B14F-4D97-AF65-F5344CB8AC3E}">
        <p14:creationId xmlns:p14="http://schemas.microsoft.com/office/powerpoint/2010/main" val="364308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b="1" dirty="0" smtClean="0">
                <a:ea typeface="+mn-ea"/>
                <a:cs typeface="+mn-cs"/>
              </a:rPr>
              <a:t>Categorical (nominal) data </a:t>
            </a:r>
            <a:r>
              <a:rPr lang="en-US" dirty="0" smtClean="0">
                <a:ea typeface="+mn-ea"/>
                <a:cs typeface="+mn-cs"/>
              </a:rPr>
              <a:t>- </a:t>
            </a:r>
            <a:r>
              <a:rPr lang="en-US" dirty="0" smtClean="0"/>
              <a:t>sorted </a:t>
            </a:r>
            <a:r>
              <a:rPr lang="en-US" dirty="0"/>
              <a:t>into categories according to specified characteristics. </a:t>
            </a:r>
            <a:endParaRPr lang="en-US" dirty="0" smtClean="0">
              <a:ea typeface="+mn-ea"/>
              <a:cs typeface="+mn-cs"/>
            </a:endParaRPr>
          </a:p>
          <a:p>
            <a:pPr marL="365760" indent="-256032" eaLnBrk="1" fontAlgn="auto" hangingPunct="1">
              <a:spcAft>
                <a:spcPts val="0"/>
              </a:spcAft>
              <a:buFont typeface="Wingdings 3"/>
              <a:buChar char=""/>
              <a:defRPr/>
            </a:pPr>
            <a:r>
              <a:rPr lang="en-US" b="1" dirty="0" smtClean="0">
                <a:ea typeface="+mn-ea"/>
                <a:cs typeface="+mn-cs"/>
              </a:rPr>
              <a:t>Ordinal data </a:t>
            </a:r>
            <a:r>
              <a:rPr lang="en-US" dirty="0" smtClean="0">
                <a:ea typeface="+mn-ea"/>
                <a:cs typeface="+mn-cs"/>
              </a:rPr>
              <a:t>- </a:t>
            </a:r>
            <a:r>
              <a:rPr lang="en-US" dirty="0"/>
              <a:t>can be ordered or ranked according to some relationship to one another. </a:t>
            </a:r>
            <a:endParaRPr lang="en-US" dirty="0" smtClean="0">
              <a:ea typeface="+mn-ea"/>
              <a:cs typeface="+mn-cs"/>
            </a:endParaRPr>
          </a:p>
          <a:p>
            <a:pPr marL="365760" indent="-256032" eaLnBrk="1" fontAlgn="auto" hangingPunct="1">
              <a:spcAft>
                <a:spcPts val="0"/>
              </a:spcAft>
              <a:buFont typeface="Wingdings 3"/>
              <a:buChar char=""/>
              <a:defRPr/>
            </a:pPr>
            <a:r>
              <a:rPr lang="en-US" b="1" dirty="0" smtClean="0">
                <a:ea typeface="+mn-ea"/>
                <a:cs typeface="+mn-cs"/>
              </a:rPr>
              <a:t>Interval data </a:t>
            </a:r>
            <a:r>
              <a:rPr lang="en-US" dirty="0" smtClean="0">
                <a:ea typeface="+mn-ea"/>
                <a:cs typeface="+mn-cs"/>
              </a:rPr>
              <a:t>- </a:t>
            </a:r>
            <a:r>
              <a:rPr lang="en-US" dirty="0"/>
              <a:t>ordinal but have constant differences between observations and have arbitrary zero </a:t>
            </a:r>
            <a:r>
              <a:rPr lang="en-US" dirty="0" smtClean="0"/>
              <a:t>points</a:t>
            </a:r>
            <a:r>
              <a:rPr lang="en-US" dirty="0"/>
              <a:t> </a:t>
            </a:r>
            <a:r>
              <a:rPr lang="en-US" dirty="0" smtClean="0"/>
              <a:t>(e.g., time, calendars).</a:t>
            </a:r>
          </a:p>
          <a:p>
            <a:pPr marL="859473" lvl="2" indent="-256032" eaLnBrk="1" fontAlgn="auto" hangingPunct="1">
              <a:spcAft>
                <a:spcPts val="0"/>
              </a:spcAft>
              <a:buFont typeface="Wingdings 3"/>
              <a:buChar char=""/>
              <a:defRPr/>
            </a:pPr>
            <a:r>
              <a:rPr lang="en-US" dirty="0" smtClean="0"/>
              <a:t>Allows meaningful comparison of ranges, averages (not just ranking)</a:t>
            </a:r>
          </a:p>
          <a:p>
            <a:pPr marL="365760" indent="-256032" eaLnBrk="1" fontAlgn="auto" hangingPunct="1">
              <a:spcAft>
                <a:spcPts val="0"/>
              </a:spcAft>
              <a:buFont typeface="Wingdings 3"/>
              <a:buChar char=""/>
              <a:defRPr/>
            </a:pPr>
            <a:r>
              <a:rPr lang="en-US" b="1" dirty="0" smtClean="0">
                <a:ea typeface="+mn-ea"/>
                <a:cs typeface="+mn-cs"/>
              </a:rPr>
              <a:t>Ratio </a:t>
            </a:r>
            <a:r>
              <a:rPr lang="en-US" b="1" dirty="0" smtClean="0">
                <a:ea typeface="+mn-ea"/>
                <a:cs typeface="+mn-cs"/>
              </a:rPr>
              <a:t>data </a:t>
            </a:r>
            <a:r>
              <a:rPr lang="en-US" dirty="0" smtClean="0">
                <a:ea typeface="+mn-ea"/>
                <a:cs typeface="+mn-cs"/>
              </a:rPr>
              <a:t>- </a:t>
            </a:r>
            <a:r>
              <a:rPr lang="en-US" dirty="0"/>
              <a:t>continuous and have a natural </a:t>
            </a:r>
            <a:r>
              <a:rPr lang="en-US" dirty="0" smtClean="0"/>
              <a:t>zero</a:t>
            </a:r>
            <a:r>
              <a:rPr lang="en-US" dirty="0" smtClean="0"/>
              <a:t>.</a:t>
            </a:r>
          </a:p>
          <a:p>
            <a:pPr marL="859473" lvl="2" indent="-256032" eaLnBrk="1" fontAlgn="auto" hangingPunct="1">
              <a:spcAft>
                <a:spcPts val="0"/>
              </a:spcAft>
              <a:buFont typeface="Wingdings 3"/>
              <a:buChar char=""/>
              <a:defRPr/>
            </a:pPr>
            <a:r>
              <a:rPr lang="en-US" dirty="0" smtClean="0">
                <a:ea typeface="+mn-ea"/>
              </a:rPr>
              <a:t>50 degree Celsius is not twice as 25 degree because it does not have absolute zero.</a:t>
            </a:r>
            <a:endParaRPr lang="th-TH" dirty="0" smtClean="0">
              <a:ea typeface="+mn-ea"/>
            </a:endParaRPr>
          </a:p>
          <a:p>
            <a:pPr marL="859473" lvl="2" indent="-256032" eaLnBrk="1" fontAlgn="auto" hangingPunct="1">
              <a:spcAft>
                <a:spcPts val="0"/>
              </a:spcAft>
              <a:buFont typeface="Wingdings 3"/>
              <a:buChar char=""/>
              <a:defRPr/>
            </a:pPr>
            <a:r>
              <a:rPr lang="en-US" dirty="0" smtClean="0">
                <a:ea typeface="+mn-ea"/>
              </a:rPr>
              <a:t>$12 million is as twice as $6 million</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Measurement Scales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p:txBody>
          <a:bodyPr/>
          <a:lstStyle/>
          <a:p>
            <a:pPr marL="109538" indent="0" eaLnBrk="1" hangingPunct="1">
              <a:buFont typeface="Wingdings 3" pitchFamily="-72" charset="2"/>
              <a:buNone/>
            </a:pPr>
            <a:r>
              <a:rPr lang="en-US" sz="2800" b="1" dirty="0" smtClean="0"/>
              <a:t>(Business) Analytics</a:t>
            </a:r>
            <a:r>
              <a:rPr lang="en-US" sz="2800" dirty="0" smtClean="0"/>
              <a:t> </a:t>
            </a:r>
            <a:r>
              <a:rPr lang="en-US" sz="2800" dirty="0"/>
              <a:t>is the use of:</a:t>
            </a:r>
          </a:p>
          <a:p>
            <a:pPr marL="344488" indent="-234950" eaLnBrk="1" hangingPunct="1"/>
            <a:r>
              <a:rPr lang="en-US" sz="2800" dirty="0" smtClean="0"/>
              <a:t>data</a:t>
            </a:r>
            <a:r>
              <a:rPr lang="en-US" sz="2800" dirty="0"/>
              <a:t>, </a:t>
            </a:r>
          </a:p>
          <a:p>
            <a:pPr marL="344488" indent="-234950" eaLnBrk="1" hangingPunct="1"/>
            <a:r>
              <a:rPr lang="en-US" sz="2800" dirty="0" smtClean="0"/>
              <a:t>information </a:t>
            </a:r>
            <a:r>
              <a:rPr lang="en-US" sz="2800" dirty="0"/>
              <a:t>technology, </a:t>
            </a:r>
          </a:p>
          <a:p>
            <a:pPr marL="344488" indent="-234950" eaLnBrk="1" hangingPunct="1"/>
            <a:r>
              <a:rPr lang="en-US" sz="2800" dirty="0" smtClean="0"/>
              <a:t>statistical </a:t>
            </a:r>
            <a:r>
              <a:rPr lang="en-US" sz="2800" dirty="0"/>
              <a:t>analysis, </a:t>
            </a:r>
          </a:p>
          <a:p>
            <a:pPr marL="344488" indent="-234950" eaLnBrk="1" hangingPunct="1"/>
            <a:r>
              <a:rPr lang="en-US" sz="2800" dirty="0" smtClean="0"/>
              <a:t>quantitative </a:t>
            </a:r>
            <a:r>
              <a:rPr lang="en-US" sz="2800" dirty="0"/>
              <a:t>methods, and </a:t>
            </a:r>
          </a:p>
          <a:p>
            <a:pPr marL="344488" indent="-234950" eaLnBrk="1" hangingPunct="1"/>
            <a:r>
              <a:rPr lang="en-US" sz="2800" dirty="0" smtClean="0"/>
              <a:t>mathematical </a:t>
            </a:r>
            <a:r>
              <a:rPr lang="en-US" sz="2800" dirty="0"/>
              <a:t>or computer-based models </a:t>
            </a:r>
          </a:p>
          <a:p>
            <a:pPr marL="109538" indent="0" eaLnBrk="1" hangingPunct="1">
              <a:buFont typeface="Wingdings 3" pitchFamily="-72" charset="2"/>
              <a:buNone/>
            </a:pPr>
            <a:r>
              <a:rPr lang="en-US" sz="2800" dirty="0"/>
              <a:t>to help managers gain improved insight about their business operations and </a:t>
            </a:r>
            <a:r>
              <a:rPr lang="en-US" sz="2800" dirty="0" smtClean="0"/>
              <a:t>make </a:t>
            </a:r>
            <a:r>
              <a:rPr lang="en-US" sz="2800" dirty="0"/>
              <a:t>better, fact-based decisions.</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Business Analytics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a:t>Example </a:t>
            </a:r>
            <a:r>
              <a:rPr lang="en-US" sz="3200" dirty="0" smtClean="0"/>
              <a:t>1.3: </a:t>
            </a:r>
            <a:r>
              <a:rPr lang="en-US" sz="3200" dirty="0"/>
              <a:t>Classifying Data Elements</a:t>
            </a:r>
            <a:endParaRPr lang="en-US" sz="3200" dirty="0">
              <a:ea typeface="+mj-ea"/>
              <a:cs typeface="+mj-cs"/>
            </a:endParaRPr>
          </a:p>
        </p:txBody>
      </p:sp>
      <p:sp>
        <p:nvSpPr>
          <p:cNvPr id="44038" name="TextBox 9"/>
          <p:cNvSpPr txBox="1">
            <a:spLocks noChangeArrowheads="1"/>
          </p:cNvSpPr>
          <p:nvPr/>
        </p:nvSpPr>
        <p:spPr bwMode="auto">
          <a:xfrm rot="2700000">
            <a:off x="2118290" y="4423368"/>
            <a:ext cx="928785" cy="369332"/>
          </a:xfrm>
          <a:prstGeom prst="rect">
            <a:avLst/>
          </a:prstGeom>
          <a:noFill/>
          <a:ln w="9525">
            <a:noFill/>
            <a:miter lim="800000"/>
            <a:headEnd/>
            <a:tailEnd/>
          </a:ln>
        </p:spPr>
        <p:txBody>
          <a:bodyPr wrap="none">
            <a:prstTxWarp prst="textNoShape">
              <a:avLst/>
            </a:prstTxWarp>
            <a:spAutoFit/>
          </a:bodyPr>
          <a:lstStyle/>
          <a:p>
            <a:r>
              <a:rPr lang="en-US" sz="1800" dirty="0" smtClean="0"/>
              <a:t>Ordinal</a:t>
            </a:r>
            <a:endParaRPr lang="en-US" sz="1800" dirty="0"/>
          </a:p>
        </p:txBody>
      </p:sp>
      <p:sp>
        <p:nvSpPr>
          <p:cNvPr id="44039" name="TextBox 10"/>
          <p:cNvSpPr txBox="1">
            <a:spLocks noChangeArrowheads="1"/>
          </p:cNvSpPr>
          <p:nvPr/>
        </p:nvSpPr>
        <p:spPr bwMode="auto">
          <a:xfrm rot="2700000">
            <a:off x="2705236" y="4569085"/>
            <a:ext cx="1339850" cy="366712"/>
          </a:xfrm>
          <a:prstGeom prst="rect">
            <a:avLst/>
          </a:prstGeom>
          <a:noFill/>
          <a:ln w="9525">
            <a:noFill/>
            <a:miter lim="800000"/>
            <a:headEnd/>
            <a:tailEnd/>
          </a:ln>
        </p:spPr>
        <p:txBody>
          <a:bodyPr wrap="none">
            <a:prstTxWarp prst="textNoShape">
              <a:avLst/>
            </a:prstTxWarp>
            <a:spAutoFit/>
          </a:bodyPr>
          <a:lstStyle/>
          <a:p>
            <a:r>
              <a:rPr lang="en-US" sz="1800" dirty="0"/>
              <a:t>Categorical</a:t>
            </a:r>
          </a:p>
        </p:txBody>
      </p:sp>
      <p:sp>
        <p:nvSpPr>
          <p:cNvPr id="44040" name="TextBox 11"/>
          <p:cNvSpPr txBox="1">
            <a:spLocks noChangeArrowheads="1"/>
          </p:cNvSpPr>
          <p:nvPr/>
        </p:nvSpPr>
        <p:spPr bwMode="auto">
          <a:xfrm rot="2700000">
            <a:off x="3425317" y="4569084"/>
            <a:ext cx="1339850" cy="366713"/>
          </a:xfrm>
          <a:prstGeom prst="rect">
            <a:avLst/>
          </a:prstGeom>
          <a:noFill/>
          <a:ln w="9525">
            <a:noFill/>
            <a:miter lim="800000"/>
            <a:headEnd/>
            <a:tailEnd/>
          </a:ln>
        </p:spPr>
        <p:txBody>
          <a:bodyPr wrap="none">
            <a:prstTxWarp prst="textNoShape">
              <a:avLst/>
            </a:prstTxWarp>
            <a:spAutoFit/>
          </a:bodyPr>
          <a:lstStyle/>
          <a:p>
            <a:r>
              <a:rPr lang="en-US" sz="1800" dirty="0"/>
              <a:t>Categorical</a:t>
            </a:r>
          </a:p>
        </p:txBody>
      </p:sp>
      <p:sp>
        <p:nvSpPr>
          <p:cNvPr id="44041" name="TextBox 12"/>
          <p:cNvSpPr txBox="1">
            <a:spLocks noChangeArrowheads="1"/>
          </p:cNvSpPr>
          <p:nvPr/>
        </p:nvSpPr>
        <p:spPr bwMode="auto">
          <a:xfrm rot="2700000">
            <a:off x="4318919" y="4362822"/>
            <a:ext cx="717550" cy="366713"/>
          </a:xfrm>
          <a:prstGeom prst="rect">
            <a:avLst/>
          </a:prstGeom>
          <a:noFill/>
          <a:ln w="9525">
            <a:noFill/>
            <a:miter lim="800000"/>
            <a:headEnd/>
            <a:tailEnd/>
          </a:ln>
        </p:spPr>
        <p:txBody>
          <a:bodyPr wrap="none">
            <a:prstTxWarp prst="textNoShape">
              <a:avLst/>
            </a:prstTxWarp>
            <a:spAutoFit/>
          </a:bodyPr>
          <a:lstStyle/>
          <a:p>
            <a:r>
              <a:rPr lang="en-US" sz="1800"/>
              <a:t>Ratio</a:t>
            </a:r>
          </a:p>
        </p:txBody>
      </p:sp>
      <p:sp>
        <p:nvSpPr>
          <p:cNvPr id="44042" name="TextBox 13"/>
          <p:cNvSpPr txBox="1">
            <a:spLocks noChangeArrowheads="1"/>
          </p:cNvSpPr>
          <p:nvPr/>
        </p:nvSpPr>
        <p:spPr bwMode="auto">
          <a:xfrm rot="2700000">
            <a:off x="851819" y="4575547"/>
            <a:ext cx="1339850" cy="366713"/>
          </a:xfrm>
          <a:prstGeom prst="rect">
            <a:avLst/>
          </a:prstGeom>
          <a:noFill/>
          <a:ln w="9525">
            <a:noFill/>
            <a:miter lim="800000"/>
            <a:headEnd/>
            <a:tailEnd/>
          </a:ln>
        </p:spPr>
        <p:txBody>
          <a:bodyPr wrap="none">
            <a:prstTxWarp prst="textNoShape">
              <a:avLst/>
            </a:prstTxWarp>
            <a:spAutoFit/>
          </a:bodyPr>
          <a:lstStyle/>
          <a:p>
            <a:r>
              <a:rPr lang="en-US" sz="1800"/>
              <a:t>Categorical</a:t>
            </a:r>
          </a:p>
        </p:txBody>
      </p:sp>
      <p:sp>
        <p:nvSpPr>
          <p:cNvPr id="44043" name="TextBox 14"/>
          <p:cNvSpPr txBox="1">
            <a:spLocks noChangeArrowheads="1"/>
          </p:cNvSpPr>
          <p:nvPr/>
        </p:nvSpPr>
        <p:spPr bwMode="auto">
          <a:xfrm rot="2700000">
            <a:off x="4857081" y="4397748"/>
            <a:ext cx="717550" cy="366712"/>
          </a:xfrm>
          <a:prstGeom prst="rect">
            <a:avLst/>
          </a:prstGeom>
          <a:noFill/>
          <a:ln w="9525">
            <a:noFill/>
            <a:miter lim="800000"/>
            <a:headEnd/>
            <a:tailEnd/>
          </a:ln>
        </p:spPr>
        <p:txBody>
          <a:bodyPr wrap="none">
            <a:prstTxWarp prst="textNoShape">
              <a:avLst/>
            </a:prstTxWarp>
            <a:spAutoFit/>
          </a:bodyPr>
          <a:lstStyle/>
          <a:p>
            <a:r>
              <a:rPr lang="en-US" sz="1800"/>
              <a:t>Ratio</a:t>
            </a:r>
          </a:p>
        </p:txBody>
      </p:sp>
      <p:sp>
        <p:nvSpPr>
          <p:cNvPr id="44044" name="TextBox 15"/>
          <p:cNvSpPr txBox="1">
            <a:spLocks noChangeArrowheads="1"/>
          </p:cNvSpPr>
          <p:nvPr/>
        </p:nvSpPr>
        <p:spPr bwMode="auto">
          <a:xfrm rot="2700000">
            <a:off x="5631781" y="4388223"/>
            <a:ext cx="717550" cy="366712"/>
          </a:xfrm>
          <a:prstGeom prst="rect">
            <a:avLst/>
          </a:prstGeom>
          <a:noFill/>
          <a:ln w="9525">
            <a:noFill/>
            <a:miter lim="800000"/>
            <a:headEnd/>
            <a:tailEnd/>
          </a:ln>
        </p:spPr>
        <p:txBody>
          <a:bodyPr wrap="none">
            <a:prstTxWarp prst="textNoShape">
              <a:avLst/>
            </a:prstTxWarp>
            <a:spAutoFit/>
          </a:bodyPr>
          <a:lstStyle/>
          <a:p>
            <a:r>
              <a:rPr lang="en-US" sz="1800"/>
              <a:t>Ratio</a:t>
            </a:r>
          </a:p>
        </p:txBody>
      </p:sp>
      <p:sp>
        <p:nvSpPr>
          <p:cNvPr id="44045" name="TextBox 16"/>
          <p:cNvSpPr txBox="1">
            <a:spLocks noChangeArrowheads="1"/>
          </p:cNvSpPr>
          <p:nvPr/>
        </p:nvSpPr>
        <p:spPr bwMode="auto">
          <a:xfrm rot="2700000">
            <a:off x="6530306" y="4377110"/>
            <a:ext cx="717550" cy="366712"/>
          </a:xfrm>
          <a:prstGeom prst="rect">
            <a:avLst/>
          </a:prstGeom>
          <a:noFill/>
          <a:ln w="9525">
            <a:noFill/>
            <a:miter lim="800000"/>
            <a:headEnd/>
            <a:tailEnd/>
          </a:ln>
        </p:spPr>
        <p:txBody>
          <a:bodyPr wrap="none">
            <a:prstTxWarp prst="textNoShape">
              <a:avLst/>
            </a:prstTxWarp>
            <a:spAutoFit/>
          </a:bodyPr>
          <a:lstStyle/>
          <a:p>
            <a:r>
              <a:rPr lang="en-US" sz="1800"/>
              <a:t>Ratio</a:t>
            </a:r>
          </a:p>
        </p:txBody>
      </p:sp>
      <p:sp>
        <p:nvSpPr>
          <p:cNvPr id="44046" name="TextBox 18"/>
          <p:cNvSpPr txBox="1">
            <a:spLocks noChangeArrowheads="1"/>
          </p:cNvSpPr>
          <p:nvPr/>
        </p:nvSpPr>
        <p:spPr bwMode="auto">
          <a:xfrm rot="2700000">
            <a:off x="7379619" y="4483472"/>
            <a:ext cx="933450" cy="366713"/>
          </a:xfrm>
          <a:prstGeom prst="rect">
            <a:avLst/>
          </a:prstGeom>
          <a:noFill/>
          <a:ln w="9525">
            <a:noFill/>
            <a:miter lim="800000"/>
            <a:headEnd/>
            <a:tailEnd/>
          </a:ln>
        </p:spPr>
        <p:txBody>
          <a:bodyPr wrap="none">
            <a:prstTxWarp prst="textNoShape">
              <a:avLst/>
            </a:prstTxWarp>
            <a:spAutoFit/>
          </a:bodyPr>
          <a:lstStyle/>
          <a:p>
            <a:r>
              <a:rPr lang="en-US" sz="1800"/>
              <a:t>Interval</a:t>
            </a:r>
          </a:p>
        </p:txBody>
      </p:sp>
      <p:sp>
        <p:nvSpPr>
          <p:cNvPr id="44047" name="TextBox 19"/>
          <p:cNvSpPr txBox="1">
            <a:spLocks noChangeArrowheads="1"/>
          </p:cNvSpPr>
          <p:nvPr/>
        </p:nvSpPr>
        <p:spPr bwMode="auto">
          <a:xfrm rot="2700000">
            <a:off x="8054306" y="4477123"/>
            <a:ext cx="933450" cy="366712"/>
          </a:xfrm>
          <a:prstGeom prst="rect">
            <a:avLst/>
          </a:prstGeom>
          <a:noFill/>
          <a:ln w="9525">
            <a:noFill/>
            <a:miter lim="800000"/>
            <a:headEnd/>
            <a:tailEnd/>
          </a:ln>
        </p:spPr>
        <p:txBody>
          <a:bodyPr wrap="none">
            <a:prstTxWarp prst="textNoShape">
              <a:avLst/>
            </a:prstTxWarp>
            <a:spAutoFit/>
          </a:bodyPr>
          <a:lstStyle/>
          <a:p>
            <a:r>
              <a:rPr lang="en-US" sz="1800"/>
              <a:t>Interval</a:t>
            </a:r>
          </a:p>
        </p:txBody>
      </p:sp>
      <p:pic>
        <p:nvPicPr>
          <p:cNvPr id="16" name="Picture 15" descr="BA2-Figure-1.3-portion-of-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060848"/>
            <a:ext cx="8576937" cy="217827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196752"/>
            <a:ext cx="8229600" cy="5112568"/>
          </a:xfrm>
        </p:spPr>
        <p:txBody>
          <a:bodyPr/>
          <a:lstStyle/>
          <a:p>
            <a:r>
              <a:rPr lang="en-US" sz="2000" b="1" dirty="0"/>
              <a:t>Reliability</a:t>
            </a:r>
            <a:r>
              <a:rPr lang="en-US" sz="2000" dirty="0"/>
              <a:t> </a:t>
            </a:r>
            <a:r>
              <a:rPr lang="en-US" sz="2000" dirty="0" smtClean="0"/>
              <a:t>- data </a:t>
            </a:r>
            <a:r>
              <a:rPr lang="en-US" sz="2000" dirty="0"/>
              <a:t>are accurate and consistent.  </a:t>
            </a:r>
            <a:endParaRPr lang="en-US" sz="2000" dirty="0" smtClean="0"/>
          </a:p>
          <a:p>
            <a:r>
              <a:rPr lang="en-US" sz="2000" b="1" dirty="0" smtClean="0"/>
              <a:t>Validity</a:t>
            </a:r>
            <a:r>
              <a:rPr lang="en-US" sz="2000" dirty="0" smtClean="0"/>
              <a:t> - data </a:t>
            </a:r>
            <a:r>
              <a:rPr lang="en-US" sz="2000" dirty="0"/>
              <a:t>correctly measures what it is supposed to measure. </a:t>
            </a:r>
            <a:endParaRPr lang="en-US" sz="2000" dirty="0" smtClean="0"/>
          </a:p>
          <a:p>
            <a:r>
              <a:rPr lang="en-US" sz="2000" dirty="0" smtClean="0"/>
              <a:t>Examples:</a:t>
            </a:r>
          </a:p>
          <a:p>
            <a:pPr lvl="1"/>
            <a:r>
              <a:rPr lang="en-US" sz="1800" dirty="0" smtClean="0"/>
              <a:t>A tire </a:t>
            </a:r>
            <a:r>
              <a:rPr lang="en-US" sz="1800" dirty="0"/>
              <a:t>pressure gage that consistently reads several pounds of pressure below the true </a:t>
            </a:r>
            <a:r>
              <a:rPr lang="en-US" sz="1800" dirty="0" smtClean="0"/>
              <a:t>value </a:t>
            </a:r>
            <a:r>
              <a:rPr lang="en-US" sz="1800" dirty="0"/>
              <a:t>is not reliable, although it is valid because it does measure tire pressure.  </a:t>
            </a:r>
            <a:endParaRPr lang="en-US" sz="1800" dirty="0" smtClean="0"/>
          </a:p>
          <a:p>
            <a:pPr lvl="1"/>
            <a:r>
              <a:rPr lang="en-US" sz="1800" dirty="0" smtClean="0"/>
              <a:t>The </a:t>
            </a:r>
            <a:r>
              <a:rPr lang="en-US" sz="1800" dirty="0"/>
              <a:t>number of calls to a customer service desk might be counted correctly each day (and thus is a reliable measure) but not valid if it is used to assess customer dissatisfaction, as many calls may be simple queries.  </a:t>
            </a:r>
            <a:endParaRPr lang="en-US" sz="1800" dirty="0" smtClean="0"/>
          </a:p>
          <a:p>
            <a:pPr lvl="1"/>
            <a:r>
              <a:rPr lang="en-US" sz="1800" dirty="0" smtClean="0"/>
              <a:t>A survey </a:t>
            </a:r>
            <a:r>
              <a:rPr lang="en-US" sz="1800" dirty="0"/>
              <a:t>question that asks a customer to rate the quality of the food in a restaurant may be neither reliable (because different customers may have conflicting perceptions) nor valid (if the intent is to measure customer satisfaction, as satisfaction generally includes other elements of service besides food). </a:t>
            </a:r>
          </a:p>
        </p:txBody>
      </p:sp>
      <p:sp>
        <p:nvSpPr>
          <p:cNvPr id="7" name="Title 6"/>
          <p:cNvSpPr>
            <a:spLocks noGrp="1"/>
          </p:cNvSpPr>
          <p:nvPr>
            <p:ph type="title"/>
          </p:nvPr>
        </p:nvSpPr>
        <p:spPr>
          <a:xfrm>
            <a:off x="457200" y="274638"/>
            <a:ext cx="8229600" cy="850106"/>
          </a:xfrm>
        </p:spPr>
        <p:txBody>
          <a:bodyPr/>
          <a:lstStyle/>
          <a:p>
            <a:r>
              <a:rPr lang="en-US" dirty="0" smtClean="0"/>
              <a:t>Data Reliability and Validity</a:t>
            </a:r>
            <a:endParaRPr lang="en-US" dirty="0"/>
          </a:p>
        </p:txBody>
      </p:sp>
    </p:spTree>
    <p:extLst>
      <p:ext uri="{BB962C8B-B14F-4D97-AF65-F5344CB8AC3E}">
        <p14:creationId xmlns:p14="http://schemas.microsoft.com/office/powerpoint/2010/main" val="3758169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b="1" dirty="0" smtClean="0">
                <a:ea typeface="+mn-ea"/>
                <a:cs typeface="+mn-cs"/>
              </a:rPr>
              <a:t>Model</a:t>
            </a:r>
            <a:r>
              <a:rPr lang="en-US" dirty="0" smtClean="0">
                <a:ea typeface="+mn-ea"/>
                <a:cs typeface="+mn-cs"/>
              </a:rPr>
              <a:t> - an abstraction or representation of a real system, idea, or object.</a:t>
            </a:r>
          </a:p>
          <a:p>
            <a:pPr marL="621348" lvl="1" indent="-256032" eaLnBrk="1" fontAlgn="auto" hangingPunct="1">
              <a:spcAft>
                <a:spcPts val="0"/>
              </a:spcAft>
              <a:buFont typeface="Wingdings 3"/>
              <a:buChar char=""/>
              <a:defRPr/>
            </a:pPr>
            <a:r>
              <a:rPr lang="en-US" dirty="0" smtClean="0">
                <a:ea typeface="+mn-ea"/>
                <a:cs typeface="+mn-cs"/>
              </a:rPr>
              <a:t>Captures the most important features</a:t>
            </a:r>
          </a:p>
          <a:p>
            <a:pPr marL="621348" lvl="1" indent="-256032" eaLnBrk="1" fontAlgn="auto" hangingPunct="1">
              <a:spcAft>
                <a:spcPts val="0"/>
              </a:spcAft>
              <a:buFont typeface="Wingdings 3"/>
              <a:buChar char=""/>
              <a:defRPr/>
            </a:pPr>
            <a:r>
              <a:rPr lang="en-US" dirty="0" smtClean="0">
                <a:ea typeface="+mn-ea"/>
                <a:cs typeface="+mn-cs"/>
              </a:rPr>
              <a:t>Can be a written or verbal description, a visual representation, a mathematical formula, or a spreadsheet.</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Models in Business Analytics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1479550" y="1230313"/>
            <a:ext cx="6673850" cy="457200"/>
          </a:xfrm>
          <a:prstGeom prst="rect">
            <a:avLst/>
          </a:prstGeom>
          <a:noFill/>
          <a:ln w="9525">
            <a:noFill/>
            <a:miter lim="800000"/>
            <a:headEnd/>
            <a:tailEnd/>
          </a:ln>
        </p:spPr>
        <p:txBody>
          <a:bodyPr>
            <a:prstTxWarp prst="textNoShape">
              <a:avLst/>
            </a:prstTxWarp>
            <a:spAutoFit/>
          </a:bodyPr>
          <a:lstStyle/>
          <a:p>
            <a:endParaRPr lang="en-US"/>
          </a:p>
        </p:txBody>
      </p:sp>
      <p:sp>
        <p:nvSpPr>
          <p:cNvPr id="97285" name="Rectangle 5"/>
          <p:cNvSpPr>
            <a:spLocks noChangeArrowheads="1"/>
          </p:cNvSpPr>
          <p:nvPr/>
        </p:nvSpPr>
        <p:spPr bwMode="auto">
          <a:xfrm>
            <a:off x="1981200" y="1447800"/>
            <a:ext cx="5565775" cy="457200"/>
          </a:xfrm>
          <a:prstGeom prst="rect">
            <a:avLst/>
          </a:prstGeom>
          <a:noFill/>
          <a:ln w="9525">
            <a:noFill/>
            <a:miter lim="800000"/>
            <a:headEnd/>
            <a:tailEnd/>
          </a:ln>
        </p:spPr>
        <p:txBody>
          <a:bodyPr>
            <a:prstTxWarp prst="textNoShape">
              <a:avLst/>
            </a:prstTxWarp>
            <a:spAutoFit/>
          </a:bodyPr>
          <a:lstStyle/>
          <a:p>
            <a:endParaRPr lang="en-US"/>
          </a:p>
        </p:txBody>
      </p:sp>
      <p:sp>
        <p:nvSpPr>
          <p:cNvPr id="97286" name="Rectangle 6"/>
          <p:cNvSpPr>
            <a:spLocks noChangeArrowheads="1"/>
          </p:cNvSpPr>
          <p:nvPr/>
        </p:nvSpPr>
        <p:spPr bwMode="auto">
          <a:xfrm>
            <a:off x="1676400" y="1447800"/>
            <a:ext cx="184150" cy="457200"/>
          </a:xfrm>
          <a:prstGeom prst="rect">
            <a:avLst/>
          </a:prstGeom>
          <a:noFill/>
          <a:ln w="9525">
            <a:noFill/>
            <a:miter lim="800000"/>
            <a:headEnd/>
            <a:tailEnd/>
          </a:ln>
        </p:spPr>
        <p:txBody>
          <a:bodyPr>
            <a:prstTxWarp prst="textNoShape">
              <a:avLst/>
            </a:prstTxWarp>
            <a:spAutoFit/>
          </a:bodyPr>
          <a:lstStyle/>
          <a:p>
            <a:endParaRPr lang="en-US"/>
          </a:p>
        </p:txBody>
      </p:sp>
      <p:sp>
        <p:nvSpPr>
          <p:cNvPr id="97287" name="Rectangle 7"/>
          <p:cNvSpPr>
            <a:spLocks noChangeArrowheads="1"/>
          </p:cNvSpPr>
          <p:nvPr/>
        </p:nvSpPr>
        <p:spPr bwMode="auto">
          <a:xfrm>
            <a:off x="395536" y="1196752"/>
            <a:ext cx="8496944" cy="3416320"/>
          </a:xfrm>
          <a:prstGeom prst="rect">
            <a:avLst/>
          </a:prstGeom>
          <a:noFill/>
          <a:ln w="9525">
            <a:noFill/>
            <a:miter lim="800000"/>
            <a:headEnd/>
            <a:tailEnd/>
          </a:ln>
        </p:spPr>
        <p:txBody>
          <a:bodyPr wrap="square">
            <a:prstTxWarp prst="textNoShape">
              <a:avLst/>
            </a:prstTxWarp>
            <a:spAutoFit/>
          </a:bodyPr>
          <a:lstStyle/>
          <a:p>
            <a:r>
              <a:rPr lang="en-US" dirty="0"/>
              <a:t>The sales of a new </a:t>
            </a:r>
            <a:r>
              <a:rPr lang="en-US" dirty="0" smtClean="0"/>
              <a:t>product, </a:t>
            </a:r>
            <a:r>
              <a:rPr lang="en-US" dirty="0"/>
              <a:t>such as a first</a:t>
            </a:r>
            <a:r>
              <a:rPr lang="en-US" dirty="0" smtClean="0"/>
              <a:t>-generation </a:t>
            </a:r>
            <a:r>
              <a:rPr lang="en-US" dirty="0" err="1"/>
              <a:t>iPad</a:t>
            </a:r>
            <a:r>
              <a:rPr lang="en-US" dirty="0"/>
              <a:t> or 3D television, often follow </a:t>
            </a:r>
            <a:r>
              <a:rPr lang="en-US" dirty="0" smtClean="0"/>
              <a:t>a common </a:t>
            </a:r>
            <a:r>
              <a:rPr lang="en-US" dirty="0"/>
              <a:t>pattern</a:t>
            </a:r>
            <a:r>
              <a:rPr lang="en-US" dirty="0" smtClean="0"/>
              <a:t>.</a:t>
            </a:r>
          </a:p>
          <a:p>
            <a:endParaRPr lang="en-US" dirty="0"/>
          </a:p>
          <a:p>
            <a:pPr marL="457200" indent="-457200">
              <a:buAutoNum type="arabicPeriod"/>
            </a:pPr>
            <a:r>
              <a:rPr lang="en-US" b="1" dirty="0" smtClean="0"/>
              <a:t>Verbal description</a:t>
            </a:r>
            <a:r>
              <a:rPr lang="en-US" dirty="0" smtClean="0"/>
              <a:t>: </a:t>
            </a:r>
            <a:r>
              <a:rPr lang="en-US" dirty="0"/>
              <a:t>The rate of sales starts small as early adopters begin to evaluate a new product and then begins to grow at an increasing rate over time as positive customer feedback spreads. Eventually, the market begins to become saturated and the rate of </a:t>
            </a:r>
            <a:r>
              <a:rPr lang="en-US" dirty="0" smtClean="0"/>
              <a:t>sales </a:t>
            </a:r>
            <a:r>
              <a:rPr lang="en-US" dirty="0"/>
              <a:t>begins to decrease</a:t>
            </a:r>
            <a:r>
              <a:rPr lang="en-US" dirty="0" smtClean="0"/>
              <a:t>.</a:t>
            </a:r>
            <a:endParaRPr lang="en-US" dirty="0"/>
          </a:p>
        </p:txBody>
      </p:sp>
      <p:sp>
        <p:nvSpPr>
          <p:cNvPr id="11" name="Title 4"/>
          <p:cNvSpPr>
            <a:spLocks noGrp="1"/>
          </p:cNvSpPr>
          <p:nvPr>
            <p:ph type="title"/>
          </p:nvPr>
        </p:nvSpPr>
        <p:spPr>
          <a:xfrm>
            <a:off x="467544" y="188640"/>
            <a:ext cx="8229600" cy="1143000"/>
          </a:xfrm>
        </p:spPr>
        <p:txBody>
          <a:bodyPr/>
          <a:lstStyle/>
          <a:p>
            <a:pPr eaLnBrk="1" fontAlgn="auto" hangingPunct="1">
              <a:spcAft>
                <a:spcPts val="0"/>
              </a:spcAft>
              <a:defRPr/>
            </a:pPr>
            <a:r>
              <a:rPr lang="en-US" sz="3200" dirty="0" smtClean="0">
                <a:ea typeface="+mj-ea"/>
                <a:cs typeface="+mj-cs"/>
              </a:rPr>
              <a:t>Example 1.4: Three Forms of a Model</a:t>
            </a:r>
            <a:endParaRPr lang="en-US" sz="3200" dirty="0">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1479550" y="1230313"/>
            <a:ext cx="6673850" cy="457200"/>
          </a:xfrm>
          <a:prstGeom prst="rect">
            <a:avLst/>
          </a:prstGeom>
          <a:noFill/>
          <a:ln w="9525">
            <a:noFill/>
            <a:miter lim="800000"/>
            <a:headEnd/>
            <a:tailEnd/>
          </a:ln>
        </p:spPr>
        <p:txBody>
          <a:bodyPr>
            <a:prstTxWarp prst="textNoShape">
              <a:avLst/>
            </a:prstTxWarp>
            <a:spAutoFit/>
          </a:bodyPr>
          <a:lstStyle/>
          <a:p>
            <a:endParaRPr lang="en-US"/>
          </a:p>
        </p:txBody>
      </p:sp>
      <p:sp>
        <p:nvSpPr>
          <p:cNvPr id="97285" name="Rectangle 5"/>
          <p:cNvSpPr>
            <a:spLocks noChangeArrowheads="1"/>
          </p:cNvSpPr>
          <p:nvPr/>
        </p:nvSpPr>
        <p:spPr bwMode="auto">
          <a:xfrm>
            <a:off x="1981200" y="1447800"/>
            <a:ext cx="5565775" cy="457200"/>
          </a:xfrm>
          <a:prstGeom prst="rect">
            <a:avLst/>
          </a:prstGeom>
          <a:noFill/>
          <a:ln w="9525">
            <a:noFill/>
            <a:miter lim="800000"/>
            <a:headEnd/>
            <a:tailEnd/>
          </a:ln>
        </p:spPr>
        <p:txBody>
          <a:bodyPr>
            <a:prstTxWarp prst="textNoShape">
              <a:avLst/>
            </a:prstTxWarp>
            <a:spAutoFit/>
          </a:bodyPr>
          <a:lstStyle/>
          <a:p>
            <a:endParaRPr lang="en-US"/>
          </a:p>
        </p:txBody>
      </p:sp>
      <p:sp>
        <p:nvSpPr>
          <p:cNvPr id="97286" name="Rectangle 6"/>
          <p:cNvSpPr>
            <a:spLocks noChangeArrowheads="1"/>
          </p:cNvSpPr>
          <p:nvPr/>
        </p:nvSpPr>
        <p:spPr bwMode="auto">
          <a:xfrm>
            <a:off x="1676400" y="1447800"/>
            <a:ext cx="184150" cy="457200"/>
          </a:xfrm>
          <a:prstGeom prst="rect">
            <a:avLst/>
          </a:prstGeom>
          <a:noFill/>
          <a:ln w="9525">
            <a:noFill/>
            <a:miter lim="800000"/>
            <a:headEnd/>
            <a:tailEnd/>
          </a:ln>
        </p:spPr>
        <p:txBody>
          <a:bodyPr>
            <a:prstTxWarp prst="textNoShape">
              <a:avLst/>
            </a:prstTxWarp>
            <a:spAutoFit/>
          </a:bodyPr>
          <a:lstStyle/>
          <a:p>
            <a:endParaRPr lang="en-US"/>
          </a:p>
        </p:txBody>
      </p:sp>
      <p:sp>
        <p:nvSpPr>
          <p:cNvPr id="97287" name="Rectangle 7"/>
          <p:cNvSpPr>
            <a:spLocks noChangeArrowheads="1"/>
          </p:cNvSpPr>
          <p:nvPr/>
        </p:nvSpPr>
        <p:spPr bwMode="auto">
          <a:xfrm>
            <a:off x="395536" y="1196752"/>
            <a:ext cx="8496944" cy="1938992"/>
          </a:xfrm>
          <a:prstGeom prst="rect">
            <a:avLst/>
          </a:prstGeom>
          <a:noFill/>
          <a:ln w="9525">
            <a:noFill/>
            <a:miter lim="800000"/>
            <a:headEnd/>
            <a:tailEnd/>
          </a:ln>
        </p:spPr>
        <p:txBody>
          <a:bodyPr wrap="square">
            <a:prstTxWarp prst="textNoShape">
              <a:avLst/>
            </a:prstTxWarp>
            <a:spAutoFit/>
          </a:bodyPr>
          <a:lstStyle/>
          <a:p>
            <a:r>
              <a:rPr lang="en-US" b="1" dirty="0" smtClean="0"/>
              <a:t>2. Visual model</a:t>
            </a:r>
            <a:r>
              <a:rPr lang="en-US" dirty="0" smtClean="0"/>
              <a:t>: A </a:t>
            </a:r>
            <a:r>
              <a:rPr lang="en-US" dirty="0"/>
              <a:t>sketch of sales as an S-shaped curve over </a:t>
            </a:r>
            <a:r>
              <a:rPr lang="en-US" dirty="0" smtClean="0"/>
              <a:t>time</a:t>
            </a:r>
            <a:endParaRPr lang="en-US" dirty="0"/>
          </a:p>
          <a:p>
            <a:endParaRPr lang="en-US" dirty="0"/>
          </a:p>
          <a:p>
            <a:endParaRPr lang="en-US" dirty="0" smtClean="0"/>
          </a:p>
          <a:p>
            <a:endParaRPr lang="en-US" dirty="0" smtClean="0"/>
          </a:p>
        </p:txBody>
      </p:sp>
      <p:sp>
        <p:nvSpPr>
          <p:cNvPr id="11" name="Title 4"/>
          <p:cNvSpPr>
            <a:spLocks noGrp="1"/>
          </p:cNvSpPr>
          <p:nvPr>
            <p:ph type="title"/>
          </p:nvPr>
        </p:nvSpPr>
        <p:spPr>
          <a:xfrm>
            <a:off x="467544" y="188640"/>
            <a:ext cx="8229600" cy="1143000"/>
          </a:xfrm>
        </p:spPr>
        <p:txBody>
          <a:bodyPr/>
          <a:lstStyle/>
          <a:p>
            <a:pPr eaLnBrk="1" fontAlgn="auto" hangingPunct="1">
              <a:spcAft>
                <a:spcPts val="0"/>
              </a:spcAft>
              <a:defRPr/>
            </a:pPr>
            <a:r>
              <a:rPr lang="en-US" sz="3200" dirty="0" smtClean="0">
                <a:ea typeface="+mj-ea"/>
                <a:cs typeface="+mj-cs"/>
              </a:rPr>
              <a:t>Example 1.4 (continued)</a:t>
            </a:r>
            <a:endParaRPr lang="en-US" sz="3200" dirty="0">
              <a:ea typeface="+mj-ea"/>
              <a:cs typeface="+mj-cs"/>
            </a:endParaRPr>
          </a:p>
        </p:txBody>
      </p:sp>
      <p:pic>
        <p:nvPicPr>
          <p:cNvPr id="2" name="Picture 1" descr="BA2-Figure-1.4-New-Produ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276872"/>
            <a:ext cx="4536504" cy="2759044"/>
          </a:xfrm>
          <a:prstGeom prst="rect">
            <a:avLst/>
          </a:prstGeom>
        </p:spPr>
      </p:pic>
    </p:spTree>
    <p:extLst>
      <p:ext uri="{BB962C8B-B14F-4D97-AF65-F5344CB8AC3E}">
        <p14:creationId xmlns:p14="http://schemas.microsoft.com/office/powerpoint/2010/main" val="2791764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1479550" y="1230313"/>
            <a:ext cx="6673850" cy="457200"/>
          </a:xfrm>
          <a:prstGeom prst="rect">
            <a:avLst/>
          </a:prstGeom>
          <a:noFill/>
          <a:ln w="9525">
            <a:noFill/>
            <a:miter lim="800000"/>
            <a:headEnd/>
            <a:tailEnd/>
          </a:ln>
        </p:spPr>
        <p:txBody>
          <a:bodyPr>
            <a:prstTxWarp prst="textNoShape">
              <a:avLst/>
            </a:prstTxWarp>
            <a:spAutoFit/>
          </a:bodyPr>
          <a:lstStyle/>
          <a:p>
            <a:endParaRPr lang="en-US"/>
          </a:p>
        </p:txBody>
      </p:sp>
      <p:sp>
        <p:nvSpPr>
          <p:cNvPr id="97285" name="Rectangle 5"/>
          <p:cNvSpPr>
            <a:spLocks noChangeArrowheads="1"/>
          </p:cNvSpPr>
          <p:nvPr/>
        </p:nvSpPr>
        <p:spPr bwMode="auto">
          <a:xfrm>
            <a:off x="1981200" y="1447800"/>
            <a:ext cx="5565775" cy="457200"/>
          </a:xfrm>
          <a:prstGeom prst="rect">
            <a:avLst/>
          </a:prstGeom>
          <a:noFill/>
          <a:ln w="9525">
            <a:noFill/>
            <a:miter lim="800000"/>
            <a:headEnd/>
            <a:tailEnd/>
          </a:ln>
        </p:spPr>
        <p:txBody>
          <a:bodyPr>
            <a:prstTxWarp prst="textNoShape">
              <a:avLst/>
            </a:prstTxWarp>
            <a:spAutoFit/>
          </a:bodyPr>
          <a:lstStyle/>
          <a:p>
            <a:endParaRPr lang="en-US"/>
          </a:p>
        </p:txBody>
      </p:sp>
      <p:sp>
        <p:nvSpPr>
          <p:cNvPr id="97286" name="Rectangle 6"/>
          <p:cNvSpPr>
            <a:spLocks noChangeArrowheads="1"/>
          </p:cNvSpPr>
          <p:nvPr/>
        </p:nvSpPr>
        <p:spPr bwMode="auto">
          <a:xfrm>
            <a:off x="1676400" y="1447800"/>
            <a:ext cx="184150" cy="457200"/>
          </a:xfrm>
          <a:prstGeom prst="rect">
            <a:avLst/>
          </a:prstGeom>
          <a:noFill/>
          <a:ln w="9525">
            <a:noFill/>
            <a:miter lim="800000"/>
            <a:headEnd/>
            <a:tailEnd/>
          </a:ln>
        </p:spPr>
        <p:txBody>
          <a:bodyPr>
            <a:prstTxWarp prst="textNoShape">
              <a:avLst/>
            </a:prstTxWarp>
            <a:spAutoFit/>
          </a:bodyPr>
          <a:lstStyle/>
          <a:p>
            <a:endParaRPr lang="en-US"/>
          </a:p>
        </p:txBody>
      </p:sp>
      <p:sp>
        <p:nvSpPr>
          <p:cNvPr id="97287" name="Rectangle 7"/>
          <p:cNvSpPr>
            <a:spLocks noChangeArrowheads="1"/>
          </p:cNvSpPr>
          <p:nvPr/>
        </p:nvSpPr>
        <p:spPr bwMode="auto">
          <a:xfrm>
            <a:off x="395536" y="1196752"/>
            <a:ext cx="8496944" cy="1569660"/>
          </a:xfrm>
          <a:prstGeom prst="rect">
            <a:avLst/>
          </a:prstGeom>
          <a:noFill/>
          <a:ln w="9525">
            <a:noFill/>
            <a:miter lim="800000"/>
            <a:headEnd/>
            <a:tailEnd/>
          </a:ln>
        </p:spPr>
        <p:txBody>
          <a:bodyPr wrap="square">
            <a:prstTxWarp prst="textNoShape">
              <a:avLst/>
            </a:prstTxWarp>
            <a:spAutoFit/>
          </a:bodyPr>
          <a:lstStyle/>
          <a:p>
            <a:endParaRPr lang="en-US" dirty="0"/>
          </a:p>
          <a:p>
            <a:r>
              <a:rPr lang="en-US" b="1" dirty="0" smtClean="0"/>
              <a:t>3. Mathematical model</a:t>
            </a:r>
            <a:r>
              <a:rPr lang="en-US" dirty="0" smtClean="0"/>
              <a:t>:</a:t>
            </a:r>
            <a:r>
              <a:rPr lang="en-US" b="1" dirty="0" smtClean="0"/>
              <a:t> </a:t>
            </a:r>
            <a:r>
              <a:rPr lang="en-US" i="1" dirty="0" smtClean="0"/>
              <a:t>S</a:t>
            </a:r>
            <a:r>
              <a:rPr lang="en-US" dirty="0" smtClean="0"/>
              <a:t> </a:t>
            </a:r>
            <a:r>
              <a:rPr lang="en-US" dirty="0"/>
              <a:t>= </a:t>
            </a:r>
            <a:r>
              <a:rPr lang="en-US" i="1" dirty="0" err="1" smtClean="0"/>
              <a:t>ae</a:t>
            </a:r>
            <a:r>
              <a:rPr lang="en-US" i="1" baseline="30000" dirty="0" err="1" smtClean="0"/>
              <a:t>be</a:t>
            </a:r>
            <a:r>
              <a:rPr lang="en-US" i="1" baseline="46000" dirty="0" err="1" smtClean="0"/>
              <a:t>ct</a:t>
            </a:r>
            <a:r>
              <a:rPr lang="en-US" dirty="0" smtClean="0"/>
              <a:t> </a:t>
            </a:r>
          </a:p>
          <a:p>
            <a:pPr marL="346075"/>
            <a:r>
              <a:rPr lang="en-US" dirty="0" smtClean="0"/>
              <a:t>where </a:t>
            </a:r>
            <a:r>
              <a:rPr lang="en-US" i="1" dirty="0"/>
              <a:t>S</a:t>
            </a:r>
            <a:r>
              <a:rPr lang="en-US" dirty="0"/>
              <a:t> </a:t>
            </a:r>
            <a:r>
              <a:rPr lang="en-US" dirty="0" smtClean="0"/>
              <a:t>is sales</a:t>
            </a:r>
            <a:r>
              <a:rPr lang="en-US" dirty="0"/>
              <a:t>, </a:t>
            </a:r>
            <a:r>
              <a:rPr lang="en-US" i="1" dirty="0"/>
              <a:t>t</a:t>
            </a:r>
            <a:r>
              <a:rPr lang="en-US" dirty="0"/>
              <a:t> is time, </a:t>
            </a:r>
            <a:r>
              <a:rPr lang="en-US" i="1" dirty="0"/>
              <a:t>e</a:t>
            </a:r>
            <a:r>
              <a:rPr lang="en-US" dirty="0"/>
              <a:t> is the base of natural logarithms</a:t>
            </a:r>
            <a:r>
              <a:rPr lang="en-US" dirty="0" smtClean="0"/>
              <a:t>, and </a:t>
            </a:r>
            <a:r>
              <a:rPr lang="en-US" i="1" dirty="0"/>
              <a:t>a</a:t>
            </a:r>
            <a:r>
              <a:rPr lang="en-US" dirty="0"/>
              <a:t>, </a:t>
            </a:r>
            <a:r>
              <a:rPr lang="en-US" i="1" dirty="0"/>
              <a:t>b</a:t>
            </a:r>
            <a:r>
              <a:rPr lang="en-US" dirty="0"/>
              <a:t> and </a:t>
            </a:r>
            <a:r>
              <a:rPr lang="en-US" i="1" dirty="0"/>
              <a:t>c</a:t>
            </a:r>
            <a:r>
              <a:rPr lang="en-US" dirty="0"/>
              <a:t> are constants.</a:t>
            </a:r>
          </a:p>
        </p:txBody>
      </p:sp>
      <p:sp>
        <p:nvSpPr>
          <p:cNvPr id="11" name="Title 4"/>
          <p:cNvSpPr>
            <a:spLocks noGrp="1"/>
          </p:cNvSpPr>
          <p:nvPr>
            <p:ph type="title"/>
          </p:nvPr>
        </p:nvSpPr>
        <p:spPr>
          <a:xfrm>
            <a:off x="467544" y="188640"/>
            <a:ext cx="8229600" cy="1143000"/>
          </a:xfrm>
        </p:spPr>
        <p:txBody>
          <a:bodyPr/>
          <a:lstStyle/>
          <a:p>
            <a:pPr eaLnBrk="1" fontAlgn="auto" hangingPunct="1">
              <a:spcAft>
                <a:spcPts val="0"/>
              </a:spcAft>
              <a:defRPr/>
            </a:pPr>
            <a:r>
              <a:rPr lang="en-US" sz="3200" dirty="0" smtClean="0">
                <a:ea typeface="+mj-ea"/>
                <a:cs typeface="+mj-cs"/>
              </a:rPr>
              <a:t>Example 1.4 (continued)</a:t>
            </a:r>
            <a:endParaRPr lang="en-US" sz="3200" dirty="0">
              <a:ea typeface="+mj-ea"/>
              <a:cs typeface="+mj-cs"/>
            </a:endParaRPr>
          </a:p>
        </p:txBody>
      </p:sp>
    </p:spTree>
    <p:extLst>
      <p:ext uri="{BB962C8B-B14F-4D97-AF65-F5344CB8AC3E}">
        <p14:creationId xmlns:p14="http://schemas.microsoft.com/office/powerpoint/2010/main" val="270386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3312368"/>
          </a:xfrm>
        </p:spPr>
        <p:txBody>
          <a:bodyPr>
            <a:normAutofit/>
          </a:bodyPr>
          <a:lstStyle/>
          <a:p>
            <a:pPr marL="365760" indent="-256032" eaLnBrk="1" fontAlgn="auto" hangingPunct="1">
              <a:spcAft>
                <a:spcPts val="0"/>
              </a:spcAft>
              <a:buFont typeface="Wingdings 3"/>
              <a:buChar char=""/>
              <a:defRPr/>
            </a:pPr>
            <a:r>
              <a:rPr lang="en-US" b="1" dirty="0" smtClean="0">
                <a:ea typeface="+mn-ea"/>
                <a:cs typeface="+mn-cs"/>
              </a:rPr>
              <a:t>Influence diagram </a:t>
            </a:r>
            <a:r>
              <a:rPr lang="en-US" dirty="0" smtClean="0">
                <a:ea typeface="+mn-ea"/>
                <a:cs typeface="+mn-cs"/>
              </a:rPr>
              <a:t>- </a:t>
            </a:r>
            <a:r>
              <a:rPr lang="en-US" dirty="0" smtClean="0"/>
              <a:t>a </a:t>
            </a:r>
            <a:r>
              <a:rPr lang="en-US" dirty="0"/>
              <a:t>visual representation </a:t>
            </a:r>
            <a:r>
              <a:rPr lang="en-US" dirty="0" smtClean="0"/>
              <a:t>of a descriptive model that shows how the elements </a:t>
            </a:r>
            <a:r>
              <a:rPr lang="en-US" dirty="0"/>
              <a:t>of the model influence, or relate to, others</a:t>
            </a:r>
            <a:r>
              <a:rPr lang="en-US" dirty="0">
                <a:solidFill>
                  <a:srgbClr val="000000"/>
                </a:solidFill>
              </a:rPr>
              <a:t>. </a:t>
            </a:r>
            <a:endParaRPr lang="en-US" dirty="0" smtClean="0">
              <a:solidFill>
                <a:srgbClr val="000000"/>
              </a:solidFill>
            </a:endParaRPr>
          </a:p>
          <a:p>
            <a:pPr marL="621348" lvl="1" indent="-256032" eaLnBrk="1" fontAlgn="auto" hangingPunct="1">
              <a:spcAft>
                <a:spcPts val="0"/>
              </a:spcAft>
              <a:buFont typeface="Wingdings 3"/>
              <a:buChar char=""/>
              <a:defRPr/>
            </a:pPr>
            <a:r>
              <a:rPr lang="en-US" dirty="0" smtClean="0">
                <a:solidFill>
                  <a:srgbClr val="000000"/>
                </a:solidFill>
              </a:rPr>
              <a:t>An </a:t>
            </a:r>
            <a:r>
              <a:rPr lang="en-US" dirty="0">
                <a:solidFill>
                  <a:srgbClr val="000000"/>
                </a:solidFill>
              </a:rPr>
              <a:t>influence diagram is a useful approach for conceptualizing the structure of a model and can assist in building a mathematical or spreadsheet </a:t>
            </a:r>
            <a:r>
              <a:rPr lang="en-US" dirty="0"/>
              <a:t>model. </a:t>
            </a:r>
            <a:r>
              <a:rPr lang="en-US" dirty="0" smtClean="0">
                <a:ea typeface="+mn-ea"/>
                <a:cs typeface="+mn-cs"/>
              </a:rPr>
              <a:t> </a:t>
            </a:r>
          </a:p>
        </p:txBody>
      </p:sp>
      <p:sp>
        <p:nvSpPr>
          <p:cNvPr id="5" name="Title 4"/>
          <p:cNvSpPr>
            <a:spLocks noGrp="1"/>
          </p:cNvSpPr>
          <p:nvPr>
            <p:ph type="title"/>
          </p:nvPr>
        </p:nvSpPr>
        <p:spPr>
          <a:xfrm>
            <a:off x="566057" y="152400"/>
            <a:ext cx="8229600" cy="900336"/>
          </a:xfrm>
        </p:spPr>
        <p:txBody>
          <a:bodyPr/>
          <a:lstStyle/>
          <a:p>
            <a:pPr eaLnBrk="1" fontAlgn="auto" hangingPunct="1">
              <a:spcAft>
                <a:spcPts val="0"/>
              </a:spcAft>
              <a:defRPr/>
            </a:pPr>
            <a:r>
              <a:rPr lang="en-US" sz="3200" dirty="0" smtClean="0">
                <a:ea typeface="+mj-ea"/>
                <a:cs typeface="+mj-cs"/>
              </a:rPr>
              <a:t>Influence Diagrams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476672"/>
            <a:ext cx="8229600" cy="900336"/>
          </a:xfrm>
        </p:spPr>
        <p:txBody>
          <a:bodyPr>
            <a:normAutofit fontScale="90000"/>
          </a:bodyPr>
          <a:lstStyle/>
          <a:p>
            <a:pPr eaLnBrk="1" fontAlgn="auto" hangingPunct="1">
              <a:spcAft>
                <a:spcPts val="0"/>
              </a:spcAft>
              <a:defRPr/>
            </a:pPr>
            <a:r>
              <a:rPr lang="en-US" sz="3200" dirty="0" smtClean="0">
                <a:ea typeface="+mj-ea"/>
                <a:cs typeface="+mj-cs"/>
              </a:rPr>
              <a:t>Example 1.5: An Influence Diagram for Total Cost </a:t>
            </a:r>
            <a:endParaRPr lang="en-US" sz="3200" dirty="0">
              <a:ea typeface="+mj-ea"/>
              <a:cs typeface="+mj-cs"/>
            </a:endParaRPr>
          </a:p>
        </p:txBody>
      </p:sp>
      <p:pic>
        <p:nvPicPr>
          <p:cNvPr id="56328" name="Picture 2"/>
          <p:cNvPicPr>
            <a:picLocks noChangeAspect="1" noChangeArrowheads="1"/>
          </p:cNvPicPr>
          <p:nvPr/>
        </p:nvPicPr>
        <p:blipFill>
          <a:blip r:embed="rId2"/>
          <a:srcRect/>
          <a:stretch>
            <a:fillRect/>
          </a:stretch>
        </p:blipFill>
        <p:spPr bwMode="auto">
          <a:xfrm>
            <a:off x="395536" y="2132856"/>
            <a:ext cx="3736975" cy="2176463"/>
          </a:xfrm>
          <a:prstGeom prst="rect">
            <a:avLst/>
          </a:prstGeom>
          <a:noFill/>
          <a:ln w="9525">
            <a:solidFill>
              <a:schemeClr val="tx1"/>
            </a:solidFill>
            <a:miter lim="800000"/>
            <a:headEnd/>
            <a:tailEnd/>
          </a:ln>
        </p:spPr>
      </p:pic>
      <p:pic>
        <p:nvPicPr>
          <p:cNvPr id="11" name="Picture 2"/>
          <p:cNvPicPr>
            <a:picLocks noChangeAspect="1" noChangeArrowheads="1"/>
          </p:cNvPicPr>
          <p:nvPr/>
        </p:nvPicPr>
        <p:blipFill>
          <a:blip r:embed="rId3"/>
          <a:srcRect/>
          <a:stretch>
            <a:fillRect/>
          </a:stretch>
        </p:blipFill>
        <p:spPr bwMode="auto">
          <a:xfrm>
            <a:off x="4572000" y="1844824"/>
            <a:ext cx="3775075" cy="2765425"/>
          </a:xfrm>
          <a:prstGeom prst="rect">
            <a:avLst/>
          </a:prstGeom>
          <a:noFill/>
          <a:ln w="9525">
            <a:solidFill>
              <a:schemeClr val="tx1"/>
            </a:solidFill>
            <a:miter lim="800000"/>
            <a:headEnd/>
            <a:tailEnd/>
          </a:ln>
        </p:spPr>
      </p:pic>
      <p:sp>
        <p:nvSpPr>
          <p:cNvPr id="4" name="TextBox 3"/>
          <p:cNvSpPr txBox="1"/>
          <p:nvPr/>
        </p:nvSpPr>
        <p:spPr>
          <a:xfrm>
            <a:off x="1115616" y="4725144"/>
            <a:ext cx="7272808" cy="461665"/>
          </a:xfrm>
          <a:prstGeom prst="rect">
            <a:avLst/>
          </a:prstGeom>
          <a:noFill/>
        </p:spPr>
        <p:txBody>
          <a:bodyPr wrap="square" rtlCol="0">
            <a:spAutoFit/>
          </a:bodyPr>
          <a:lstStyle/>
          <a:p>
            <a:r>
              <a:rPr lang="en-US" dirty="0" smtClean="0"/>
              <a:t>Basic					Expanded</a:t>
            </a:r>
            <a:endParaRPr lang="en-US" dirty="0"/>
          </a:p>
        </p:txBody>
      </p:sp>
    </p:spTree>
    <p:extLst>
      <p:ext uri="{BB962C8B-B14F-4D97-AF65-F5344CB8AC3E}">
        <p14:creationId xmlns:p14="http://schemas.microsoft.com/office/powerpoint/2010/main" val="1029530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457200" y="1481138"/>
            <a:ext cx="8363272" cy="4525962"/>
          </a:xfrm>
        </p:spPr>
        <p:txBody>
          <a:bodyPr/>
          <a:lstStyle/>
          <a:p>
            <a:pPr marL="452438" indent="-342900" eaLnBrk="1" hangingPunct="1"/>
            <a:r>
              <a:rPr lang="en-US" sz="2000" dirty="0"/>
              <a:t>total cost = fixed cost + variable cost	</a:t>
            </a:r>
            <a:r>
              <a:rPr lang="en-US" sz="2000" dirty="0" smtClean="0"/>
              <a:t>                         		(</a:t>
            </a:r>
            <a:r>
              <a:rPr lang="en-US" sz="2000" dirty="0"/>
              <a:t>1.1)</a:t>
            </a:r>
          </a:p>
          <a:p>
            <a:pPr marL="452438" indent="-342900" eaLnBrk="1" hangingPunct="1"/>
            <a:r>
              <a:rPr lang="en-US" sz="2000" dirty="0"/>
              <a:t>variable cost </a:t>
            </a:r>
            <a:r>
              <a:rPr lang="en-US" sz="2000" dirty="0" smtClean="0"/>
              <a:t>= unit variable cost × quantity produced</a:t>
            </a:r>
            <a:r>
              <a:rPr lang="en-US" sz="2000" dirty="0"/>
              <a:t>	</a:t>
            </a:r>
            <a:r>
              <a:rPr lang="en-US" sz="2000" dirty="0" smtClean="0"/>
              <a:t>  	(1.2)</a:t>
            </a:r>
            <a:endParaRPr lang="en-US" sz="2000" dirty="0"/>
          </a:p>
          <a:p>
            <a:r>
              <a:rPr lang="en-US" sz="2000" dirty="0" smtClean="0"/>
              <a:t> total </a:t>
            </a:r>
            <a:r>
              <a:rPr lang="en-US" sz="2000" dirty="0"/>
              <a:t>cost = fixed cost + variable cost</a:t>
            </a:r>
          </a:p>
          <a:p>
            <a:pPr marL="109537" indent="0">
              <a:buNone/>
            </a:pPr>
            <a:r>
              <a:rPr lang="en-US" sz="2000" dirty="0"/>
              <a:t> </a:t>
            </a:r>
            <a:r>
              <a:rPr lang="en-US" sz="2000" dirty="0" smtClean="0"/>
              <a:t>     = </a:t>
            </a:r>
            <a:r>
              <a:rPr lang="en-US" sz="2000" dirty="0"/>
              <a:t>fixed cost + </a:t>
            </a:r>
            <a:r>
              <a:rPr lang="en-US" sz="2000" dirty="0" smtClean="0"/>
              <a:t>unit variable cost × quantity produced</a:t>
            </a:r>
            <a:r>
              <a:rPr lang="en-US" sz="2000" dirty="0"/>
              <a:t>	</a:t>
            </a:r>
            <a:r>
              <a:rPr lang="en-US" sz="2000" dirty="0" smtClean="0"/>
              <a:t>  	(1.3)</a:t>
            </a:r>
            <a:endParaRPr lang="en-US" sz="2000" dirty="0"/>
          </a:p>
          <a:p>
            <a:pPr marL="109538" indent="0" eaLnBrk="1" hangingPunct="1">
              <a:buFont typeface="Wingdings 3" pitchFamily="-72" charset="2"/>
              <a:buNone/>
            </a:pPr>
            <a:endParaRPr lang="en-US" dirty="0" smtClean="0"/>
          </a:p>
          <a:p>
            <a:pPr marL="109538" indent="0" eaLnBrk="1" hangingPunct="1">
              <a:buFont typeface="Wingdings 3" pitchFamily="-72" charset="2"/>
              <a:buNone/>
            </a:pPr>
            <a:r>
              <a:rPr lang="en-US" sz="2400" dirty="0" smtClean="0"/>
              <a:t>Mathematical model:</a:t>
            </a:r>
          </a:p>
          <a:p>
            <a:pPr marL="452438" indent="-342900" eaLnBrk="1" hangingPunct="1"/>
            <a:r>
              <a:rPr lang="en-US" sz="2000" i="1" dirty="0" smtClean="0"/>
              <a:t>TC</a:t>
            </a:r>
            <a:r>
              <a:rPr lang="en-US" sz="2000" dirty="0" smtClean="0"/>
              <a:t> = Total Cost</a:t>
            </a:r>
          </a:p>
          <a:p>
            <a:pPr marL="452438" indent="-342900" eaLnBrk="1" hangingPunct="1"/>
            <a:r>
              <a:rPr lang="en-US" sz="2000" i="1" dirty="0" smtClean="0"/>
              <a:t>F</a:t>
            </a:r>
            <a:r>
              <a:rPr lang="en-US" sz="2000" dirty="0" smtClean="0"/>
              <a:t> = Fixed cost</a:t>
            </a:r>
          </a:p>
          <a:p>
            <a:pPr marL="452438" indent="-342900" eaLnBrk="1" hangingPunct="1"/>
            <a:r>
              <a:rPr lang="en-US" sz="2000" i="1" dirty="0" smtClean="0"/>
              <a:t>V</a:t>
            </a:r>
            <a:r>
              <a:rPr lang="en-US" sz="2000" dirty="0" smtClean="0"/>
              <a:t> = Variable unit cost </a:t>
            </a:r>
          </a:p>
          <a:p>
            <a:pPr marL="452438" indent="-342900" eaLnBrk="1" hangingPunct="1"/>
            <a:r>
              <a:rPr lang="en-US" sz="2000" i="1" dirty="0" smtClean="0"/>
              <a:t>Q</a:t>
            </a:r>
            <a:r>
              <a:rPr lang="en-US" sz="2000" dirty="0" smtClean="0"/>
              <a:t> = Quantity </a:t>
            </a:r>
            <a:r>
              <a:rPr lang="en-US" sz="2000" dirty="0"/>
              <a:t>produced </a:t>
            </a:r>
          </a:p>
          <a:p>
            <a:pPr marL="452438" indent="-342900" eaLnBrk="1" hangingPunct="1"/>
            <a:r>
              <a:rPr lang="en-US" sz="2000" i="1" dirty="0" smtClean="0"/>
              <a:t>TC </a:t>
            </a:r>
            <a:r>
              <a:rPr lang="en-US" sz="2000" i="1" dirty="0"/>
              <a:t>= F +</a:t>
            </a:r>
            <a:r>
              <a:rPr lang="en-US" sz="2000" i="1" dirty="0" smtClean="0"/>
              <a:t>VQ               </a:t>
            </a:r>
            <a:r>
              <a:rPr lang="en-US" sz="2000" dirty="0" smtClean="0"/>
              <a:t> 		  			(1.4)</a:t>
            </a:r>
            <a:endParaRPr lang="en-US" sz="2000" dirty="0"/>
          </a:p>
          <a:p>
            <a:pPr marL="109538" indent="0" eaLnBrk="1" hangingPunct="1">
              <a:buFont typeface="Wingdings 3" pitchFamily="-72" charset="2"/>
              <a:buNone/>
            </a:pPr>
            <a:endParaRPr lang="en-US" dirty="0" smtClean="0"/>
          </a:p>
          <a:p>
            <a:pPr marL="109538" indent="0" eaLnBrk="1" hangingPunct="1">
              <a:buFont typeface="Wingdings 3" pitchFamily="-72" charset="2"/>
              <a:buNone/>
            </a:pPr>
            <a:endParaRPr lang="en-US"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1.6: Building a Mathematical Model</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2400" b="1" dirty="0" smtClean="0"/>
              <a:t>Decision model </a:t>
            </a:r>
            <a:r>
              <a:rPr lang="en-US" sz="2400" dirty="0" smtClean="0"/>
              <a:t>- a </a:t>
            </a:r>
            <a:r>
              <a:rPr lang="en-US" sz="2400" dirty="0"/>
              <a:t>logical or mathematical representation of a problem or business situation that can be used to understand, analyze, or facilitate making a decision</a:t>
            </a:r>
            <a:r>
              <a:rPr lang="en-US" sz="2400" dirty="0" smtClean="0"/>
              <a:t>.</a:t>
            </a:r>
          </a:p>
          <a:p>
            <a:r>
              <a:rPr lang="en-US" sz="2400" dirty="0" smtClean="0"/>
              <a:t>Inputs:</a:t>
            </a:r>
            <a:endParaRPr lang="en-US" sz="2400" dirty="0"/>
          </a:p>
          <a:p>
            <a:pPr lvl="1"/>
            <a:r>
              <a:rPr lang="en-GB" sz="2000" i="1" dirty="0" smtClean="0"/>
              <a:t>Data</a:t>
            </a:r>
            <a:r>
              <a:rPr lang="en-US" sz="2000" dirty="0"/>
              <a:t>, which are assumed to be constant for purposes of the model. </a:t>
            </a:r>
            <a:endParaRPr lang="en-US" sz="2000" dirty="0" smtClean="0"/>
          </a:p>
          <a:p>
            <a:pPr lvl="1"/>
            <a:r>
              <a:rPr lang="en-GB" sz="2000" i="1" dirty="0" smtClean="0"/>
              <a:t>Uncontrollable </a:t>
            </a:r>
            <a:r>
              <a:rPr lang="en-GB" sz="2000" i="1" dirty="0"/>
              <a:t>variables</a:t>
            </a:r>
            <a:r>
              <a:rPr lang="en-US" sz="2000" dirty="0"/>
              <a:t>, which are quantities that can change but cannot be directly controlled by the decision maker. </a:t>
            </a:r>
            <a:endParaRPr lang="en-US" sz="2000" dirty="0" smtClean="0"/>
          </a:p>
          <a:p>
            <a:pPr lvl="1"/>
            <a:r>
              <a:rPr lang="en-GB" sz="2000" i="1" dirty="0" smtClean="0"/>
              <a:t>Decision </a:t>
            </a:r>
            <a:r>
              <a:rPr lang="en-GB" sz="2000" i="1" dirty="0"/>
              <a:t>variables</a:t>
            </a:r>
            <a:r>
              <a:rPr lang="en-US" sz="2000" dirty="0"/>
              <a:t>, which are controllable and can be selected at the discretion of the decision maker. </a:t>
            </a:r>
            <a:endParaRPr lang="en-US" sz="2400" dirty="0"/>
          </a:p>
        </p:txBody>
      </p:sp>
      <p:sp>
        <p:nvSpPr>
          <p:cNvPr id="7" name="Title 6"/>
          <p:cNvSpPr>
            <a:spLocks noGrp="1"/>
          </p:cNvSpPr>
          <p:nvPr>
            <p:ph type="title"/>
          </p:nvPr>
        </p:nvSpPr>
        <p:spPr/>
        <p:txBody>
          <a:bodyPr/>
          <a:lstStyle/>
          <a:p>
            <a:r>
              <a:rPr lang="en-US" dirty="0" smtClean="0"/>
              <a:t>Decision Models</a:t>
            </a:r>
            <a:endParaRPr lang="en-US" dirty="0"/>
          </a:p>
        </p:txBody>
      </p:sp>
    </p:spTree>
    <p:extLst>
      <p:ext uri="{BB962C8B-B14F-4D97-AF65-F5344CB8AC3E}">
        <p14:creationId xmlns:p14="http://schemas.microsoft.com/office/powerpoint/2010/main" val="426189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896544"/>
          </a:xfrm>
        </p:spPr>
        <p:txBody>
          <a:bodyPr>
            <a:normAutofit lnSpcReduction="10000"/>
          </a:bodyPr>
          <a:lstStyle/>
          <a:p>
            <a:r>
              <a:rPr lang="en-US" sz="2400" b="1" dirty="0" smtClean="0"/>
              <a:t>Pricing </a:t>
            </a:r>
          </a:p>
          <a:p>
            <a:pPr lvl="1"/>
            <a:r>
              <a:rPr lang="en-US" sz="2000" dirty="0" smtClean="0"/>
              <a:t>setting </a:t>
            </a:r>
            <a:r>
              <a:rPr lang="en-US" sz="2000" dirty="0"/>
              <a:t>prices for consumer and industrial goods, government contracts, and maintenance </a:t>
            </a:r>
            <a:r>
              <a:rPr lang="en-US" sz="2000" dirty="0" smtClean="0"/>
              <a:t>contracts</a:t>
            </a:r>
            <a:endParaRPr lang="en-US" sz="2000" dirty="0"/>
          </a:p>
          <a:p>
            <a:r>
              <a:rPr lang="en-US" sz="2400" b="1" dirty="0" smtClean="0"/>
              <a:t>Customer </a:t>
            </a:r>
            <a:r>
              <a:rPr lang="en-US" sz="2400" b="1" dirty="0"/>
              <a:t>segmentation </a:t>
            </a:r>
            <a:endParaRPr lang="en-US" sz="2400" b="1" dirty="0" smtClean="0"/>
          </a:p>
          <a:p>
            <a:pPr lvl="1"/>
            <a:r>
              <a:rPr lang="en-US" sz="2000" dirty="0" smtClean="0"/>
              <a:t>identifying </a:t>
            </a:r>
            <a:r>
              <a:rPr lang="en-US" sz="2000" dirty="0"/>
              <a:t>and targeting key customer groups in retail, insurance, and credit card </a:t>
            </a:r>
            <a:r>
              <a:rPr lang="en-US" sz="2000" dirty="0" smtClean="0"/>
              <a:t>industries</a:t>
            </a:r>
            <a:endParaRPr lang="en-US" sz="2000" dirty="0"/>
          </a:p>
          <a:p>
            <a:r>
              <a:rPr lang="en-US" sz="2400" b="1" dirty="0" smtClean="0"/>
              <a:t>Merchandising</a:t>
            </a:r>
          </a:p>
          <a:p>
            <a:pPr lvl="1"/>
            <a:r>
              <a:rPr lang="en-US" sz="2000" dirty="0" smtClean="0"/>
              <a:t>determining </a:t>
            </a:r>
            <a:r>
              <a:rPr lang="en-US" sz="2000" dirty="0"/>
              <a:t>brands to buy, quantities, and </a:t>
            </a:r>
            <a:r>
              <a:rPr lang="en-US" sz="2000" dirty="0" smtClean="0"/>
              <a:t>allocations </a:t>
            </a:r>
            <a:endParaRPr lang="en-US" sz="2000" dirty="0"/>
          </a:p>
          <a:p>
            <a:r>
              <a:rPr lang="en-US" sz="2400" b="1" dirty="0" smtClean="0"/>
              <a:t>Location </a:t>
            </a:r>
          </a:p>
          <a:p>
            <a:pPr lvl="1"/>
            <a:r>
              <a:rPr lang="en-US" sz="2000" dirty="0" smtClean="0"/>
              <a:t>finding </a:t>
            </a:r>
            <a:r>
              <a:rPr lang="en-US" sz="2000" dirty="0"/>
              <a:t>the best location for bank branches and ATMs, or where to service industrial </a:t>
            </a:r>
            <a:r>
              <a:rPr lang="en-US" sz="2000" dirty="0" smtClean="0"/>
              <a:t>equipment</a:t>
            </a:r>
          </a:p>
          <a:p>
            <a:r>
              <a:rPr lang="en-US" sz="2400" b="1" dirty="0" smtClean="0"/>
              <a:t>Social Media</a:t>
            </a:r>
          </a:p>
          <a:p>
            <a:pPr lvl="1"/>
            <a:r>
              <a:rPr lang="en-US" sz="2000" dirty="0" smtClean="0"/>
              <a:t>understand </a:t>
            </a:r>
            <a:r>
              <a:rPr lang="en-US" sz="2000" dirty="0"/>
              <a:t>trends and customer </a:t>
            </a:r>
            <a:r>
              <a:rPr lang="en-US" sz="2000" dirty="0" smtClean="0"/>
              <a:t>perceptions; </a:t>
            </a:r>
            <a:r>
              <a:rPr lang="en-US" sz="2000" dirty="0"/>
              <a:t>assist marketing managers and product designers </a:t>
            </a:r>
            <a:r>
              <a:rPr lang="en-US" sz="2000" dirty="0" smtClean="0"/>
              <a:t>  </a:t>
            </a:r>
            <a:endParaRPr lang="en-US" sz="2000" dirty="0"/>
          </a:p>
          <a:p>
            <a:pPr marL="109728" indent="0" eaLnBrk="1" fontAlgn="auto" hangingPunct="1">
              <a:spcAft>
                <a:spcPts val="0"/>
              </a:spcAft>
              <a:buFont typeface="Wingdings 3"/>
              <a:buNone/>
              <a:defRPr/>
            </a:pPr>
            <a:endParaRPr lang="en-US" sz="2400" dirty="0" smtClean="0">
              <a:ea typeface="+mn-ea"/>
              <a:cs typeface="+mn-cs"/>
            </a:endParaRPr>
          </a:p>
          <a:p>
            <a:pPr marL="365760" indent="-256032" eaLnBrk="1" fontAlgn="auto" hangingPunct="1">
              <a:spcAft>
                <a:spcPts val="0"/>
              </a:spcAft>
              <a:buFont typeface="Wingdings 3"/>
              <a:buChar char=""/>
              <a:defRPr/>
            </a:pPr>
            <a:endParaRPr lang="en-US" sz="2400"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Examples of Applications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Nature of Decision </a:t>
            </a:r>
            <a:r>
              <a:rPr lang="en-US" sz="3200" dirty="0">
                <a:ea typeface="+mj-ea"/>
                <a:cs typeface="+mj-cs"/>
              </a:rPr>
              <a:t>Models</a:t>
            </a:r>
          </a:p>
        </p:txBody>
      </p:sp>
      <p:pic>
        <p:nvPicPr>
          <p:cNvPr id="53251" name="Picture 2"/>
          <p:cNvPicPr>
            <a:picLocks noChangeAspect="1" noChangeArrowheads="1"/>
          </p:cNvPicPr>
          <p:nvPr/>
        </p:nvPicPr>
        <p:blipFill>
          <a:blip r:embed="rId2"/>
          <a:srcRect/>
          <a:stretch>
            <a:fillRect/>
          </a:stretch>
        </p:blipFill>
        <p:spPr bwMode="auto">
          <a:xfrm>
            <a:off x="815975" y="2362200"/>
            <a:ext cx="7667625" cy="2395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1"/>
          <p:cNvSpPr>
            <a:spLocks noGrp="1"/>
          </p:cNvSpPr>
          <p:nvPr>
            <p:ph idx="1"/>
          </p:nvPr>
        </p:nvSpPr>
        <p:spPr>
          <a:xfrm>
            <a:off x="533400" y="1484784"/>
            <a:ext cx="8229600" cy="4680520"/>
          </a:xfrm>
        </p:spPr>
        <p:txBody>
          <a:bodyPr/>
          <a:lstStyle/>
          <a:p>
            <a:pPr marL="109538" indent="0" eaLnBrk="1" hangingPunct="1">
              <a:buFont typeface="Wingdings 3" pitchFamily="-72" charset="2"/>
              <a:buNone/>
            </a:pPr>
            <a:r>
              <a:rPr lang="en-US" sz="2400" i="1" dirty="0" smtClean="0"/>
              <a:t>TC</a:t>
            </a:r>
            <a:r>
              <a:rPr lang="en-US" sz="2400" dirty="0" smtClean="0"/>
              <a:t>(manufacturing) = $50,000 + $125*</a:t>
            </a:r>
            <a:r>
              <a:rPr lang="en-US" sz="2400" i="1" dirty="0" smtClean="0"/>
              <a:t>Q</a:t>
            </a:r>
            <a:endParaRPr lang="en-US" sz="2400" dirty="0" smtClean="0"/>
          </a:p>
          <a:p>
            <a:pPr marL="109538" indent="0" eaLnBrk="1" hangingPunct="1">
              <a:buFont typeface="Wingdings 3" pitchFamily="-72" charset="2"/>
              <a:buNone/>
            </a:pPr>
            <a:r>
              <a:rPr lang="en-US" sz="2400" i="1" dirty="0" smtClean="0"/>
              <a:t>TC</a:t>
            </a:r>
            <a:r>
              <a:rPr lang="en-US" sz="2400" dirty="0" smtClean="0"/>
              <a:t>(outsourcing) = $175*</a:t>
            </a:r>
            <a:r>
              <a:rPr lang="en-US" sz="2400" i="1" dirty="0" smtClean="0"/>
              <a:t>Q</a:t>
            </a:r>
            <a:endParaRPr lang="en-US" sz="2400" dirty="0" smtClean="0"/>
          </a:p>
          <a:p>
            <a:pPr marL="109538" indent="0" eaLnBrk="1" hangingPunct="1">
              <a:spcBef>
                <a:spcPts val="1200"/>
              </a:spcBef>
              <a:buFont typeface="Wingdings 3" pitchFamily="-72" charset="2"/>
              <a:buNone/>
            </a:pPr>
            <a:r>
              <a:rPr lang="en-US" sz="2400" u="sng" dirty="0" smtClean="0"/>
              <a:t>Breakeven Point</a:t>
            </a:r>
            <a:r>
              <a:rPr lang="en-US" sz="2400" dirty="0" smtClean="0"/>
              <a:t>: </a:t>
            </a:r>
            <a:r>
              <a:rPr lang="en-US" sz="2400" i="1" dirty="0" smtClean="0"/>
              <a:t>TC</a:t>
            </a:r>
            <a:r>
              <a:rPr lang="en-US" sz="2400" dirty="0" smtClean="0"/>
              <a:t>(manufacturing) = </a:t>
            </a:r>
            <a:r>
              <a:rPr lang="en-US" sz="2400" i="1" dirty="0" smtClean="0"/>
              <a:t>TC</a:t>
            </a:r>
            <a:r>
              <a:rPr lang="en-US" sz="2400" dirty="0" smtClean="0"/>
              <a:t>(outsourcing)</a:t>
            </a:r>
          </a:p>
          <a:p>
            <a:pPr marL="109538" indent="0" eaLnBrk="1" hangingPunct="1">
              <a:spcBef>
                <a:spcPts val="1200"/>
              </a:spcBef>
              <a:buFont typeface="Wingdings 3" pitchFamily="-72" charset="2"/>
              <a:buNone/>
            </a:pPr>
            <a:endParaRPr lang="en-US" sz="2400" dirty="0" smtClean="0"/>
          </a:p>
          <a:p>
            <a:pPr marL="109537" indent="0">
              <a:buNone/>
            </a:pPr>
            <a:r>
              <a:rPr lang="en-US" sz="2000" dirty="0" smtClean="0"/>
              <a:t>$</a:t>
            </a:r>
            <a:r>
              <a:rPr lang="en-US" sz="2000" dirty="0"/>
              <a:t>50,000 + $125 × </a:t>
            </a:r>
            <a:r>
              <a:rPr lang="en-US" sz="2000" i="1" dirty="0"/>
              <a:t>Q</a:t>
            </a:r>
            <a:r>
              <a:rPr lang="en-US" sz="2000" dirty="0"/>
              <a:t> = $175 × </a:t>
            </a:r>
            <a:r>
              <a:rPr lang="en-US" sz="2000" i="1" dirty="0"/>
              <a:t>Q</a:t>
            </a:r>
            <a:endParaRPr lang="en-US" sz="2000" dirty="0"/>
          </a:p>
          <a:p>
            <a:pPr marL="109537" indent="0">
              <a:buNone/>
            </a:pPr>
            <a:r>
              <a:rPr lang="en-US" sz="2000" dirty="0"/>
              <a:t>	</a:t>
            </a:r>
            <a:r>
              <a:rPr lang="en-US" sz="2000" dirty="0" smtClean="0"/>
              <a:t>        $</a:t>
            </a:r>
            <a:r>
              <a:rPr lang="en-US" sz="2000" dirty="0"/>
              <a:t>50,000 = 50 × </a:t>
            </a:r>
            <a:r>
              <a:rPr lang="en-US" sz="2000" i="1" dirty="0"/>
              <a:t>Q</a:t>
            </a:r>
            <a:endParaRPr lang="en-US" sz="2000" dirty="0"/>
          </a:p>
          <a:p>
            <a:pPr marL="109537" indent="0">
              <a:buNone/>
            </a:pPr>
            <a:r>
              <a:rPr lang="en-US" sz="2000" dirty="0"/>
              <a:t>	</a:t>
            </a:r>
            <a:r>
              <a:rPr lang="en-US" sz="2000" dirty="0" smtClean="0"/>
              <a:t>                  </a:t>
            </a:r>
            <a:r>
              <a:rPr lang="en-US" sz="2000" i="1" dirty="0" smtClean="0"/>
              <a:t>Q</a:t>
            </a:r>
            <a:r>
              <a:rPr lang="en-US" sz="2000" dirty="0" smtClean="0"/>
              <a:t> </a:t>
            </a:r>
            <a:r>
              <a:rPr lang="en-US" sz="2000" dirty="0"/>
              <a:t>= </a:t>
            </a:r>
            <a:r>
              <a:rPr lang="en-US" sz="2000" dirty="0" smtClean="0"/>
              <a:t>1,000</a:t>
            </a:r>
          </a:p>
          <a:p>
            <a:pPr marL="109537" indent="0">
              <a:buNone/>
            </a:pPr>
            <a:endParaRPr lang="en-US" sz="2000" dirty="0"/>
          </a:p>
          <a:p>
            <a:r>
              <a:rPr lang="en-US" sz="2000" b="1" dirty="0" smtClean="0"/>
              <a:t>General Formula</a:t>
            </a:r>
          </a:p>
          <a:p>
            <a:pPr marL="109537" indent="0">
              <a:buNone/>
            </a:pPr>
            <a:r>
              <a:rPr lang="en-US" sz="2000" i="1" dirty="0" smtClean="0"/>
              <a:t>F </a:t>
            </a:r>
            <a:r>
              <a:rPr lang="en-US" sz="2000" dirty="0"/>
              <a:t>+</a:t>
            </a:r>
            <a:r>
              <a:rPr lang="en-US" sz="2000" i="1" dirty="0"/>
              <a:t> VQ </a:t>
            </a:r>
            <a:r>
              <a:rPr lang="en-US" sz="2000" dirty="0"/>
              <a:t>=</a:t>
            </a:r>
            <a:r>
              <a:rPr lang="en-US" sz="2000" i="1" dirty="0"/>
              <a:t> CQ</a:t>
            </a:r>
            <a:endParaRPr lang="en-US" sz="2000" dirty="0"/>
          </a:p>
          <a:p>
            <a:pPr marL="109537" indent="0">
              <a:buNone/>
            </a:pPr>
            <a:r>
              <a:rPr lang="en-US" sz="2000" dirty="0"/>
              <a:t>         </a:t>
            </a:r>
            <a:r>
              <a:rPr lang="en-US" sz="2000" i="1" dirty="0" smtClean="0"/>
              <a:t>Q </a:t>
            </a:r>
            <a:r>
              <a:rPr lang="en-US" sz="2000" dirty="0"/>
              <a:t>=</a:t>
            </a:r>
            <a:r>
              <a:rPr lang="en-US" sz="2000" i="1" dirty="0"/>
              <a:t> F/(C </a:t>
            </a:r>
            <a:r>
              <a:rPr lang="en-US" sz="2000" dirty="0"/>
              <a:t>-</a:t>
            </a:r>
            <a:r>
              <a:rPr lang="en-US" sz="2000" i="1" dirty="0"/>
              <a:t> V)</a:t>
            </a:r>
            <a:r>
              <a:rPr lang="en-US" sz="2000" dirty="0"/>
              <a:t>	(</a:t>
            </a:r>
            <a:r>
              <a:rPr lang="en-US" sz="2000" dirty="0" smtClean="0"/>
              <a:t>1.5)</a:t>
            </a:r>
            <a:endParaRPr lang="en-US" sz="2000" dirty="0"/>
          </a:p>
          <a:p>
            <a:pPr marL="109537" indent="0">
              <a:buNone/>
            </a:pPr>
            <a:endParaRPr lang="en-US" sz="2000" dirty="0"/>
          </a:p>
          <a:p>
            <a:pPr marL="109538" indent="0" eaLnBrk="1" hangingPunct="1">
              <a:buFont typeface="Wingdings 3" pitchFamily="-72" charset="2"/>
              <a:buNone/>
            </a:pPr>
            <a:endParaRPr lang="en-US" sz="2400" dirty="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1.7 A Break-Even Decision Model</a:t>
            </a:r>
            <a:endParaRPr lang="en-US" sz="3200" dirty="0">
              <a:ea typeface="+mj-ea"/>
              <a:cs typeface="+mj-cs"/>
            </a:endParaRPr>
          </a:p>
        </p:txBody>
      </p:sp>
      <p:pic>
        <p:nvPicPr>
          <p:cNvPr id="2" name="Picture 1"/>
          <p:cNvPicPr>
            <a:picLocks noChangeAspect="1"/>
          </p:cNvPicPr>
          <p:nvPr/>
        </p:nvPicPr>
        <p:blipFill>
          <a:blip r:embed="rId2" cstate="print"/>
          <a:stretch>
            <a:fillRect/>
          </a:stretch>
        </p:blipFill>
        <p:spPr>
          <a:xfrm>
            <a:off x="4499992" y="3429000"/>
            <a:ext cx="4388414" cy="266429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1"/>
          </p:nvPr>
        </p:nvSpPr>
        <p:spPr>
          <a:xfrm>
            <a:off x="457200" y="1371600"/>
            <a:ext cx="8229600" cy="4254500"/>
          </a:xfrm>
        </p:spPr>
        <p:txBody>
          <a:bodyPr/>
          <a:lstStyle/>
          <a:p>
            <a:pPr marL="109538" indent="0" eaLnBrk="1" hangingPunct="1">
              <a:buNone/>
            </a:pPr>
            <a:r>
              <a:rPr lang="en-US" sz="2400" dirty="0" smtClean="0"/>
              <a:t>In the grocery industry, managers typically need to know how best to use pricing, coupons and advertising strategies to influence sales. </a:t>
            </a:r>
            <a:r>
              <a:rPr lang="en-US" sz="2400" dirty="0"/>
              <a:t>Grocers often study the relationship of sales volume to these strategies by conducting controlled experiments to identify the relationship between them and sales volumes</a:t>
            </a:r>
            <a:r>
              <a:rPr lang="en-US" sz="2400" dirty="0" smtClean="0"/>
              <a:t>. </a:t>
            </a:r>
            <a:r>
              <a:rPr lang="en-US" sz="2400" dirty="0"/>
              <a:t>That is, they implement different combinations of pricing, coupons, and advertising, observe the sales that result, and use analytics to develop a predictive model of sales as a function of these decision strategies.</a:t>
            </a:r>
          </a:p>
          <a:p>
            <a:pPr marL="109538" indent="0" eaLnBrk="1" hangingPunct="1">
              <a:buFont typeface="Wingdings 3" pitchFamily="-72" charset="2"/>
              <a:buNone/>
            </a:pPr>
            <a:endParaRPr lang="en-US" sz="2400"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1.8: A Sales-Promotion Decision Model</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260648"/>
            <a:ext cx="2530624" cy="1656184"/>
          </a:xfrm>
        </p:spPr>
        <p:txBody>
          <a:bodyPr/>
          <a:lstStyle/>
          <a:p>
            <a:pPr eaLnBrk="1" fontAlgn="auto" hangingPunct="1">
              <a:spcAft>
                <a:spcPts val="0"/>
              </a:spcAft>
              <a:defRPr/>
            </a:pPr>
            <a:r>
              <a:rPr lang="en-US" sz="3200" dirty="0" smtClean="0">
                <a:ea typeface="+mj-ea"/>
                <a:cs typeface="+mj-cs"/>
              </a:rPr>
              <a:t>Example Model</a:t>
            </a:r>
            <a:endParaRPr lang="en-US" sz="3200" dirty="0">
              <a:ea typeface="+mj-ea"/>
              <a:cs typeface="+mj-cs"/>
            </a:endParaRPr>
          </a:p>
        </p:txBody>
      </p:sp>
      <p:pic>
        <p:nvPicPr>
          <p:cNvPr id="55300" name="Picture 2"/>
          <p:cNvPicPr>
            <a:picLocks noChangeAspect="1" noChangeArrowheads="1"/>
          </p:cNvPicPr>
          <p:nvPr/>
        </p:nvPicPr>
        <p:blipFill>
          <a:blip r:embed="rId2"/>
          <a:srcRect/>
          <a:stretch>
            <a:fillRect/>
          </a:stretch>
        </p:blipFill>
        <p:spPr bwMode="auto">
          <a:xfrm>
            <a:off x="2627783" y="188640"/>
            <a:ext cx="5884879" cy="3096344"/>
          </a:xfrm>
          <a:prstGeom prst="rect">
            <a:avLst/>
          </a:prstGeom>
          <a:noFill/>
          <a:ln w="9525">
            <a:noFill/>
            <a:miter lim="800000"/>
            <a:headEnd/>
            <a:tailEnd/>
          </a:ln>
        </p:spPr>
      </p:pic>
      <p:sp>
        <p:nvSpPr>
          <p:cNvPr id="2" name="TextBox 1"/>
          <p:cNvSpPr txBox="1"/>
          <p:nvPr/>
        </p:nvSpPr>
        <p:spPr>
          <a:xfrm>
            <a:off x="395536" y="3356992"/>
            <a:ext cx="8424936" cy="3108543"/>
          </a:xfrm>
          <a:prstGeom prst="rect">
            <a:avLst/>
          </a:prstGeom>
          <a:noFill/>
        </p:spPr>
        <p:txBody>
          <a:bodyPr wrap="square">
            <a:spAutoFit/>
          </a:bodyPr>
          <a:lstStyle/>
          <a:p>
            <a:pPr marL="3175" fontAlgn="auto">
              <a:spcBef>
                <a:spcPts val="0"/>
              </a:spcBef>
              <a:spcAft>
                <a:spcPts val="0"/>
              </a:spcAft>
              <a:defRPr/>
            </a:pPr>
            <a:r>
              <a:rPr lang="en-US" sz="2000" dirty="0">
                <a:latin typeface="+mn-lt"/>
                <a:ea typeface="+mn-ea"/>
                <a:cs typeface="+mn-cs"/>
              </a:rPr>
              <a:t>Sales = 500 – 0.05(price) + 30(coupons</a:t>
            </a:r>
            <a:r>
              <a:rPr lang="en-US" sz="2000" dirty="0" smtClean="0">
                <a:latin typeface="+mn-lt"/>
                <a:ea typeface="+mn-ea"/>
                <a:cs typeface="+mn-cs"/>
              </a:rPr>
              <a:t>) + 0.08</a:t>
            </a:r>
            <a:r>
              <a:rPr lang="en-US" sz="2000" dirty="0">
                <a:latin typeface="+mn-lt"/>
                <a:ea typeface="+mn-ea"/>
                <a:cs typeface="+mn-cs"/>
              </a:rPr>
              <a:t>(advertising) + 0.25(price)(advertising</a:t>
            </a:r>
            <a:r>
              <a:rPr lang="en-US" sz="2000" dirty="0" smtClean="0">
                <a:latin typeface="+mn-lt"/>
                <a:ea typeface="+mn-ea"/>
                <a:cs typeface="+mn-cs"/>
              </a:rPr>
              <a:t>)</a:t>
            </a:r>
          </a:p>
          <a:p>
            <a:pPr marL="109728" fontAlgn="auto">
              <a:spcBef>
                <a:spcPts val="0"/>
              </a:spcBef>
              <a:spcAft>
                <a:spcPts val="0"/>
              </a:spcAft>
              <a:defRPr/>
            </a:pPr>
            <a:endParaRPr lang="en-US" sz="2000" dirty="0" smtClean="0">
              <a:latin typeface="+mn-lt"/>
              <a:ea typeface="+mn-ea"/>
              <a:cs typeface="+mn-cs"/>
            </a:endParaRPr>
          </a:p>
          <a:p>
            <a:r>
              <a:rPr lang="en-US" sz="2000" dirty="0" smtClean="0"/>
              <a:t>If </a:t>
            </a:r>
            <a:r>
              <a:rPr lang="en-US" sz="2000" dirty="0"/>
              <a:t>the price is $6.99, no coupons are </a:t>
            </a:r>
            <a:r>
              <a:rPr lang="en-US" sz="2000" dirty="0" smtClean="0"/>
              <a:t>offered, </a:t>
            </a:r>
            <a:r>
              <a:rPr lang="en-US" sz="2000" dirty="0"/>
              <a:t>and no advertising is done (the experiment corresponding to week 1), the model estimates sales as</a:t>
            </a:r>
          </a:p>
          <a:p>
            <a:endParaRPr lang="en-US" sz="2000" dirty="0"/>
          </a:p>
          <a:p>
            <a:r>
              <a:rPr lang="en-US" sz="2000" dirty="0" smtClean="0"/>
              <a:t>Sales </a:t>
            </a:r>
            <a:r>
              <a:rPr lang="en-US" sz="2000" dirty="0"/>
              <a:t>= 500 - 0.05 × $6.99 + 30 × 0 + 0.08 × 0 + 0.25 </a:t>
            </a:r>
            <a:r>
              <a:rPr lang="en-US" sz="2000" dirty="0" smtClean="0"/>
              <a:t>× $</a:t>
            </a:r>
            <a:r>
              <a:rPr lang="en-US" sz="2000" dirty="0"/>
              <a:t>6.99 × 0 = 500 units</a:t>
            </a:r>
          </a:p>
          <a:p>
            <a:pPr marL="109728" fontAlgn="auto">
              <a:spcBef>
                <a:spcPts val="0"/>
              </a:spcBef>
              <a:spcAft>
                <a:spcPts val="0"/>
              </a:spcAft>
              <a:defRPr/>
            </a:pPr>
            <a:endParaRPr lang="en-US" sz="2000" dirty="0">
              <a:latin typeface="+mn-lt"/>
              <a:ea typeface="+mn-ea"/>
              <a:cs typeface="+mn-cs"/>
            </a:endParaRPr>
          </a:p>
          <a:p>
            <a:pPr fontAlgn="auto">
              <a:spcBef>
                <a:spcPts val="0"/>
              </a:spcBef>
              <a:spcAft>
                <a:spcPts val="0"/>
              </a:spcAft>
              <a:defRPr/>
            </a:pPr>
            <a:endParaRPr lang="en-US" sz="1600" dirty="0">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68760"/>
            <a:ext cx="8229600" cy="4738340"/>
          </a:xfrm>
        </p:spPr>
        <p:txBody>
          <a:bodyPr/>
          <a:lstStyle/>
          <a:p>
            <a:r>
              <a:rPr lang="en-US" sz="2400" dirty="0" smtClean="0"/>
              <a:t>Assumptions </a:t>
            </a:r>
            <a:r>
              <a:rPr lang="en-US" sz="2400" dirty="0"/>
              <a:t>are made to </a:t>
            </a:r>
            <a:endParaRPr lang="en-US" sz="2400" dirty="0" smtClean="0"/>
          </a:p>
          <a:p>
            <a:pPr lvl="1"/>
            <a:r>
              <a:rPr lang="en-US" sz="2000" dirty="0" smtClean="0"/>
              <a:t>simplify a model </a:t>
            </a:r>
            <a:r>
              <a:rPr lang="en-US" sz="2000" dirty="0"/>
              <a:t>and make it more tractable; that is, able to be easily analyzed or solved. </a:t>
            </a:r>
            <a:endParaRPr lang="en-US" sz="2000" dirty="0" smtClean="0"/>
          </a:p>
          <a:p>
            <a:pPr lvl="1"/>
            <a:r>
              <a:rPr lang="en-US" sz="2000" dirty="0" smtClean="0"/>
              <a:t>better </a:t>
            </a:r>
            <a:r>
              <a:rPr lang="en-US" sz="2000" dirty="0"/>
              <a:t>characterize historical data or past observations.  </a:t>
            </a:r>
            <a:endParaRPr lang="en-US" sz="2000" dirty="0" smtClean="0"/>
          </a:p>
          <a:p>
            <a:r>
              <a:rPr lang="en-US" sz="2400" dirty="0" smtClean="0"/>
              <a:t>The </a:t>
            </a:r>
            <a:r>
              <a:rPr lang="en-US" sz="2400" dirty="0"/>
              <a:t>task of the modeler is to select or build an appropriate model that best represents the behavior of the real situation. </a:t>
            </a:r>
            <a:endParaRPr lang="en-US" sz="2400" dirty="0" smtClean="0"/>
          </a:p>
          <a:p>
            <a:r>
              <a:rPr lang="en-US" sz="2400" u="sng" dirty="0" smtClean="0"/>
              <a:t>Example</a:t>
            </a:r>
            <a:r>
              <a:rPr lang="en-US" sz="2400" dirty="0" smtClean="0"/>
              <a:t>: </a:t>
            </a:r>
            <a:r>
              <a:rPr lang="en-US" sz="2400" dirty="0"/>
              <a:t>economic theory tells us that demand for a product is negatively related to its price. Thus, as prices increase, demand falls, and vice versa </a:t>
            </a:r>
            <a:r>
              <a:rPr lang="en-US" sz="2400" dirty="0" smtClean="0"/>
              <a:t>(modeled by </a:t>
            </a:r>
            <a:r>
              <a:rPr lang="en-US" sz="2400" b="1" dirty="0" smtClean="0"/>
              <a:t>price </a:t>
            </a:r>
            <a:r>
              <a:rPr lang="en-US" sz="2400" b="1" dirty="0"/>
              <a:t>elasticity </a:t>
            </a:r>
            <a:r>
              <a:rPr lang="en-US" sz="2400" dirty="0" smtClean="0"/>
              <a:t>— the </a:t>
            </a:r>
            <a:r>
              <a:rPr lang="en-US" sz="2400" dirty="0"/>
              <a:t>ratio of the percentage change in demand to the percentage change in price). </a:t>
            </a:r>
          </a:p>
        </p:txBody>
      </p:sp>
      <p:sp>
        <p:nvSpPr>
          <p:cNvPr id="7" name="Title 6"/>
          <p:cNvSpPr>
            <a:spLocks noGrp="1"/>
          </p:cNvSpPr>
          <p:nvPr>
            <p:ph type="title"/>
          </p:nvPr>
        </p:nvSpPr>
        <p:spPr/>
        <p:txBody>
          <a:bodyPr/>
          <a:lstStyle/>
          <a:p>
            <a:r>
              <a:rPr lang="en-US" dirty="0" smtClean="0"/>
              <a:t>Model Assumptions</a:t>
            </a:r>
            <a:endParaRPr lang="en-US" dirty="0"/>
          </a:p>
        </p:txBody>
      </p:sp>
    </p:spTree>
    <p:extLst>
      <p:ext uri="{BB962C8B-B14F-4D97-AF65-F5344CB8AC3E}">
        <p14:creationId xmlns:p14="http://schemas.microsoft.com/office/powerpoint/2010/main" val="112021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idx="1"/>
          </p:nvPr>
        </p:nvSpPr>
        <p:spPr>
          <a:xfrm>
            <a:off x="533400" y="1556792"/>
            <a:ext cx="8229600" cy="4188371"/>
          </a:xfrm>
        </p:spPr>
        <p:txBody>
          <a:bodyPr/>
          <a:lstStyle/>
          <a:p>
            <a:pPr marL="109538" indent="0" eaLnBrk="1" hangingPunct="1">
              <a:buFont typeface="Wingdings 3" pitchFamily="-72" charset="2"/>
              <a:buNone/>
            </a:pPr>
            <a:r>
              <a:rPr lang="en-US" dirty="0" smtClean="0"/>
              <a:t>As price increases, demand falls.</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1.9:  A Linear Demand Prediction Model </a:t>
            </a:r>
            <a:endParaRPr lang="en-US" sz="3200" dirty="0">
              <a:ea typeface="+mj-ea"/>
              <a:cs typeface="+mj-cs"/>
            </a:endParaRPr>
          </a:p>
        </p:txBody>
      </p:sp>
      <p:pic>
        <p:nvPicPr>
          <p:cNvPr id="2" name="Picture 1" descr="BA2-Figure-1.9-Graph-of-L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1" y="2276873"/>
            <a:ext cx="5173394" cy="309634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1"/>
          <p:cNvSpPr>
            <a:spLocks noGrp="1"/>
          </p:cNvSpPr>
          <p:nvPr>
            <p:ph idx="1"/>
          </p:nvPr>
        </p:nvSpPr>
        <p:spPr>
          <a:xfrm>
            <a:off x="533400" y="1340768"/>
            <a:ext cx="8229600" cy="4404395"/>
          </a:xfrm>
        </p:spPr>
        <p:txBody>
          <a:bodyPr/>
          <a:lstStyle/>
          <a:p>
            <a:pPr marL="109538" indent="0" eaLnBrk="1" hangingPunct="1">
              <a:buFont typeface="Wingdings 3" pitchFamily="-72" charset="2"/>
              <a:buNone/>
            </a:pPr>
            <a:r>
              <a:rPr lang="en-US" sz="2600" dirty="0" smtClean="0"/>
              <a:t>Assumes price elasticity is constant (constant ratio of % change in demand to % change in price)</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1.10 A Nonlinear Demand Prediction Model</a:t>
            </a:r>
            <a:endParaRPr lang="en-US" sz="3200" dirty="0">
              <a:ea typeface="+mj-ea"/>
              <a:cs typeface="+mj-cs"/>
            </a:endParaRPr>
          </a:p>
        </p:txBody>
      </p:sp>
      <p:pic>
        <p:nvPicPr>
          <p:cNvPr id="3" name="Picture 2" descr="BA2-Figure-1.10-REVISION2-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348880"/>
            <a:ext cx="4824536" cy="333261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a:xfrm>
            <a:off x="457200" y="1268760"/>
            <a:ext cx="8229600" cy="4738340"/>
          </a:xfrm>
        </p:spPr>
        <p:txBody>
          <a:bodyPr/>
          <a:lstStyle/>
          <a:p>
            <a:pPr eaLnBrk="1" hangingPunct="1"/>
            <a:r>
              <a:rPr lang="en-US" sz="2400" b="1" dirty="0" smtClean="0"/>
              <a:t>Uncertainty</a:t>
            </a:r>
            <a:r>
              <a:rPr lang="en-US" sz="2400" dirty="0" smtClean="0"/>
              <a:t> is imperfect knowledge of what will happen in the future.</a:t>
            </a:r>
          </a:p>
          <a:p>
            <a:pPr eaLnBrk="1" hangingPunct="1"/>
            <a:r>
              <a:rPr lang="en-US" sz="2400" b="1" dirty="0" smtClean="0"/>
              <a:t>Risk</a:t>
            </a:r>
            <a:r>
              <a:rPr lang="en-US" sz="2400" dirty="0" smtClean="0"/>
              <a:t> is associated with the consequences of what actually happens.</a:t>
            </a:r>
          </a:p>
          <a:p>
            <a:pPr eaLnBrk="1" hangingPunct="1"/>
            <a:r>
              <a:rPr lang="en-US" sz="2400" i="1" dirty="0" smtClean="0"/>
              <a:t>“To </a:t>
            </a:r>
            <a:r>
              <a:rPr lang="en-US" sz="2400" i="1" dirty="0"/>
              <a:t>try to eliminate risk in business enterprise is futile. Risk is inherent in the commitment of present resources to future expectations. Indeed, economic progress can be defined as the ability to take greater risks. The attempt to eliminate risks, even the attempt to minimize them, can only make them irrational and unbearable. It can only result in the greatest risk of all: </a:t>
            </a:r>
            <a:r>
              <a:rPr lang="en-US" sz="2400" i="1" dirty="0" smtClean="0"/>
              <a:t>rigidity.” </a:t>
            </a:r>
          </a:p>
          <a:p>
            <a:pPr marL="109537" indent="0" eaLnBrk="1" hangingPunct="1">
              <a:buNone/>
            </a:pPr>
            <a:r>
              <a:rPr lang="en-US" sz="2400" i="1" dirty="0"/>
              <a:t>	</a:t>
            </a:r>
            <a:r>
              <a:rPr lang="en-US" sz="2400" dirty="0" smtClean="0"/>
              <a:t>– Peter </a:t>
            </a:r>
            <a:r>
              <a:rPr lang="en-US" sz="2400" dirty="0" err="1" smtClean="0"/>
              <a:t>Drucker</a:t>
            </a:r>
            <a:endParaRPr lang="en-US" sz="2400" i="1"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Uncertainty and Risk</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4488" indent="-230188" eaLnBrk="1" fontAlgn="auto" hangingPunct="1">
              <a:spcAft>
                <a:spcPts val="0"/>
              </a:spcAft>
              <a:defRPr/>
            </a:pPr>
            <a:r>
              <a:rPr lang="en-US" b="1" dirty="0" smtClean="0">
                <a:ea typeface="+mn-ea"/>
                <a:cs typeface="+mn-cs"/>
              </a:rPr>
              <a:t>Prescriptive decision models </a:t>
            </a:r>
            <a:r>
              <a:rPr lang="en-US" dirty="0" smtClean="0">
                <a:ea typeface="+mn-ea"/>
                <a:cs typeface="+mn-cs"/>
              </a:rPr>
              <a:t>help decision makers identify the best solution.</a:t>
            </a:r>
          </a:p>
          <a:p>
            <a:pPr marL="365760" indent="-256032" eaLnBrk="1" fontAlgn="auto" hangingPunct="1">
              <a:spcAft>
                <a:spcPts val="0"/>
              </a:spcAft>
              <a:buFont typeface="Wingdings 3"/>
              <a:buChar char=""/>
              <a:defRPr/>
            </a:pPr>
            <a:r>
              <a:rPr lang="en-US" b="1" dirty="0" smtClean="0">
                <a:ea typeface="+mn-ea"/>
                <a:cs typeface="+mn-cs"/>
              </a:rPr>
              <a:t>Optimization</a:t>
            </a:r>
            <a:r>
              <a:rPr lang="en-US" dirty="0" smtClean="0">
                <a:ea typeface="+mn-ea"/>
                <a:cs typeface="+mn-cs"/>
              </a:rPr>
              <a:t> - finding values of decision variables that minimize (or maximize) something such as cost (or profit).</a:t>
            </a:r>
          </a:p>
          <a:p>
            <a:pPr marL="621348" lvl="1" indent="-256032" eaLnBrk="1" fontAlgn="auto" hangingPunct="1">
              <a:spcAft>
                <a:spcPts val="0"/>
              </a:spcAft>
              <a:buFont typeface="Wingdings 3"/>
              <a:buChar char=""/>
              <a:defRPr/>
            </a:pPr>
            <a:r>
              <a:rPr lang="en-US" b="1" dirty="0" smtClean="0">
                <a:ea typeface="+mn-ea"/>
                <a:cs typeface="+mn-cs"/>
              </a:rPr>
              <a:t>Objective function</a:t>
            </a:r>
            <a:r>
              <a:rPr lang="en-US" b="1" dirty="0">
                <a:ea typeface="+mn-ea"/>
                <a:cs typeface="+mn-cs"/>
              </a:rPr>
              <a:t> </a:t>
            </a:r>
            <a:r>
              <a:rPr lang="en-US" dirty="0" smtClean="0">
                <a:ea typeface="+mn-ea"/>
                <a:cs typeface="+mn-cs"/>
              </a:rPr>
              <a:t>- the equation that minimizes (or maximizes) the quantity of interest.</a:t>
            </a:r>
          </a:p>
          <a:p>
            <a:pPr marL="621348" lvl="1" indent="-256032" eaLnBrk="1" fontAlgn="auto" hangingPunct="1">
              <a:spcAft>
                <a:spcPts val="0"/>
              </a:spcAft>
              <a:buFont typeface="Wingdings 3"/>
              <a:buChar char=""/>
              <a:defRPr/>
            </a:pPr>
            <a:r>
              <a:rPr lang="en-US" b="1" dirty="0" smtClean="0">
                <a:ea typeface="+mn-ea"/>
                <a:cs typeface="+mn-cs"/>
              </a:rPr>
              <a:t>Constraints</a:t>
            </a:r>
            <a:r>
              <a:rPr lang="en-US" dirty="0" smtClean="0">
                <a:ea typeface="+mn-ea"/>
                <a:cs typeface="+mn-cs"/>
              </a:rPr>
              <a:t> - limitations or restrictions.</a:t>
            </a:r>
          </a:p>
          <a:p>
            <a:pPr marL="621348" lvl="1" indent="-256032" eaLnBrk="1" fontAlgn="auto" hangingPunct="1">
              <a:spcAft>
                <a:spcPts val="0"/>
              </a:spcAft>
              <a:buFont typeface="Wingdings 3"/>
              <a:buChar char=""/>
              <a:defRPr/>
            </a:pPr>
            <a:r>
              <a:rPr lang="en-US" b="1" dirty="0" smtClean="0">
                <a:ea typeface="+mn-ea"/>
                <a:cs typeface="+mn-cs"/>
              </a:rPr>
              <a:t>Optimal solution </a:t>
            </a:r>
            <a:r>
              <a:rPr lang="en-US" dirty="0" smtClean="0">
                <a:ea typeface="+mn-ea"/>
                <a:cs typeface="+mn-cs"/>
              </a:rPr>
              <a:t>- values of the decision variables at the minimum (or maximum) point.</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Prescriptive Decision </a:t>
            </a:r>
            <a:r>
              <a:rPr lang="en-US" sz="3200" dirty="0">
                <a:ea typeface="+mj-ea"/>
                <a:cs typeface="+mj-cs"/>
              </a:rPr>
              <a:t>Models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ea typeface="+mn-ea"/>
                <a:cs typeface="+mn-cs"/>
              </a:rPr>
              <a:t>A firm wishes to determine the best pricing for one of its products in order to maximize revenue.</a:t>
            </a:r>
          </a:p>
          <a:p>
            <a:pPr marL="365760" indent="-256032" eaLnBrk="1" fontAlgn="auto" hangingPunct="1">
              <a:spcAft>
                <a:spcPts val="0"/>
              </a:spcAft>
              <a:buFont typeface="Wingdings 3"/>
              <a:buChar char=""/>
              <a:defRPr/>
            </a:pPr>
            <a:r>
              <a:rPr lang="en-US" dirty="0" smtClean="0">
                <a:ea typeface="+mn-ea"/>
                <a:cs typeface="+mn-cs"/>
              </a:rPr>
              <a:t>Analysts determined the following model:</a:t>
            </a:r>
          </a:p>
          <a:p>
            <a:pPr marL="109728" indent="0" eaLnBrk="1" fontAlgn="auto" hangingPunct="1">
              <a:spcAft>
                <a:spcPts val="0"/>
              </a:spcAft>
              <a:buFont typeface="Wingdings 3"/>
              <a:buNone/>
              <a:defRPr/>
            </a:pPr>
            <a:r>
              <a:rPr lang="en-US" dirty="0" smtClean="0">
                <a:ea typeface="+mn-ea"/>
                <a:cs typeface="+mn-cs"/>
              </a:rPr>
              <a:t>   Sales = -2.9485(price) + 3240.9</a:t>
            </a:r>
          </a:p>
          <a:p>
            <a:pPr marL="109537" indent="0">
              <a:buNone/>
            </a:pPr>
            <a:r>
              <a:rPr lang="en-US" dirty="0">
                <a:ea typeface="+mn-ea"/>
                <a:cs typeface="+mn-cs"/>
              </a:rPr>
              <a:t> </a:t>
            </a:r>
            <a:r>
              <a:rPr lang="en-US" dirty="0" smtClean="0">
                <a:ea typeface="+mn-ea"/>
                <a:cs typeface="+mn-cs"/>
              </a:rPr>
              <a:t>  Total revenue = (price)(sales) </a:t>
            </a:r>
          </a:p>
          <a:p>
            <a:pPr marL="109537" indent="0">
              <a:buNone/>
            </a:pPr>
            <a:r>
              <a:rPr lang="en-US" dirty="0">
                <a:ea typeface="+mn-ea"/>
                <a:cs typeface="+mn-cs"/>
              </a:rPr>
              <a:t>	</a:t>
            </a:r>
            <a:r>
              <a:rPr lang="en-US" dirty="0" smtClean="0">
                <a:ea typeface="+mn-ea"/>
                <a:cs typeface="+mn-cs"/>
              </a:rPr>
              <a:t>= </a:t>
            </a:r>
            <a:r>
              <a:rPr lang="en-US" dirty="0" smtClean="0"/>
              <a:t>price </a:t>
            </a:r>
            <a:r>
              <a:rPr lang="en-US" dirty="0"/>
              <a:t>× (-2.9485 × price + 3240.9)</a:t>
            </a:r>
          </a:p>
          <a:p>
            <a:pPr marL="109537" indent="0">
              <a:buNone/>
            </a:pPr>
            <a:r>
              <a:rPr lang="en-US" dirty="0"/>
              <a:t>	= 22.9485 × price</a:t>
            </a:r>
            <a:r>
              <a:rPr lang="en-US" baseline="30000" dirty="0"/>
              <a:t>2</a:t>
            </a:r>
            <a:r>
              <a:rPr lang="en-US" dirty="0"/>
              <a:t> + 3240.9 × price</a:t>
            </a:r>
          </a:p>
          <a:p>
            <a:pPr marL="109728" indent="0" eaLnBrk="1" fontAlgn="auto" hangingPunct="1">
              <a:spcAft>
                <a:spcPts val="0"/>
              </a:spcAft>
              <a:buFont typeface="Wingdings 3"/>
              <a:buNone/>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Identify the price that maximizes total revenue, subject to any constraints that might exist. </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1.11: A Prescriptive Pricing Model</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idx="1"/>
          </p:nvPr>
        </p:nvSpPr>
        <p:spPr/>
        <p:txBody>
          <a:bodyPr/>
          <a:lstStyle/>
          <a:p>
            <a:pPr eaLnBrk="1" hangingPunct="1"/>
            <a:r>
              <a:rPr lang="en-US" sz="2800" dirty="0"/>
              <a:t>Business </a:t>
            </a:r>
            <a:r>
              <a:rPr lang="en-US" sz="2800" dirty="0" smtClean="0"/>
              <a:t>intelligence (1960s)</a:t>
            </a:r>
          </a:p>
          <a:p>
            <a:pPr lvl="1" eaLnBrk="1" hangingPunct="1"/>
            <a:r>
              <a:rPr lang="en-US" sz="2400" dirty="0" smtClean="0"/>
              <a:t>Ability to store and analyse data</a:t>
            </a:r>
            <a:endParaRPr lang="en-US" sz="2400" dirty="0" smtClean="0"/>
          </a:p>
          <a:p>
            <a:pPr lvl="2" eaLnBrk="1" hangingPunct="1"/>
            <a:r>
              <a:rPr lang="en-US" sz="2200" dirty="0" smtClean="0"/>
              <a:t>“How many units did we sell last month?”</a:t>
            </a:r>
          </a:p>
          <a:p>
            <a:pPr lvl="2" eaLnBrk="1" hangingPunct="1"/>
            <a:r>
              <a:rPr lang="en-US" sz="2200" dirty="0" smtClean="0"/>
              <a:t>“What products did customers buy and how much?”</a:t>
            </a:r>
          </a:p>
          <a:p>
            <a:pPr lvl="2" eaLnBrk="1" hangingPunct="1"/>
            <a:r>
              <a:rPr lang="en-US" sz="2200" dirty="0" smtClean="0"/>
              <a:t>“How many credit transactions are completed today?”</a:t>
            </a:r>
            <a:endParaRPr lang="en-US" sz="2200" dirty="0" smtClean="0"/>
          </a:p>
          <a:p>
            <a:pPr eaLnBrk="1" hangingPunct="1"/>
            <a:r>
              <a:rPr lang="en-US" sz="2800" dirty="0" smtClean="0"/>
              <a:t>Information </a:t>
            </a:r>
            <a:r>
              <a:rPr lang="en-US" sz="2800" dirty="0" smtClean="0"/>
              <a:t>Systems (a modern discipline of BI)</a:t>
            </a:r>
            <a:endParaRPr lang="en-US" sz="2800" dirty="0" smtClean="0"/>
          </a:p>
          <a:p>
            <a:pPr eaLnBrk="1" hangingPunct="1"/>
            <a:r>
              <a:rPr lang="en-US" sz="2800" dirty="0" smtClean="0"/>
              <a:t>Statistics (Regression, Forecast, Data Mining)</a:t>
            </a:r>
            <a:endParaRPr lang="en-US" sz="2800" dirty="0"/>
          </a:p>
          <a:p>
            <a:pPr eaLnBrk="1" hangingPunct="1"/>
            <a:r>
              <a:rPr lang="en-US" sz="2800" dirty="0" smtClean="0"/>
              <a:t>Operations research/Management </a:t>
            </a:r>
            <a:r>
              <a:rPr lang="en-US" sz="2800" dirty="0" smtClean="0"/>
              <a:t>science</a:t>
            </a:r>
          </a:p>
          <a:p>
            <a:pPr lvl="1" eaLnBrk="1" hangingPunct="1"/>
            <a:r>
              <a:rPr lang="en-US" sz="1800" dirty="0" smtClean="0"/>
              <a:t>Using </a:t>
            </a:r>
            <a:r>
              <a:rPr lang="en-US" sz="1800" dirty="0"/>
              <a:t>math/computer </a:t>
            </a:r>
            <a:r>
              <a:rPr lang="en-US" sz="1800" dirty="0" smtClean="0"/>
              <a:t>“model” to analyse and find solution of complex decision problems</a:t>
            </a:r>
            <a:endParaRPr lang="en-US" sz="1800" dirty="0" smtClean="0"/>
          </a:p>
          <a:p>
            <a:pPr eaLnBrk="1" hangingPunct="1"/>
            <a:r>
              <a:rPr lang="en-US" sz="2800" dirty="0" smtClean="0"/>
              <a:t>Decision support </a:t>
            </a:r>
            <a:r>
              <a:rPr lang="en-US" sz="2800" dirty="0" smtClean="0"/>
              <a:t>systems (</a:t>
            </a:r>
            <a:r>
              <a:rPr lang="en-US" sz="2400" dirty="0" smtClean="0"/>
              <a:t>BI + ORMS)</a:t>
            </a:r>
            <a:endParaRPr lang="en-US" sz="2400"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Evolution of Business Analytics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p:cNvSpPr>
            <a:spLocks noGrp="1"/>
          </p:cNvSpPr>
          <p:nvPr>
            <p:ph idx="1"/>
          </p:nvPr>
        </p:nvSpPr>
        <p:spPr>
          <a:xfrm>
            <a:off x="457200" y="1340768"/>
            <a:ext cx="8229600" cy="4666332"/>
          </a:xfrm>
        </p:spPr>
        <p:txBody>
          <a:bodyPr/>
          <a:lstStyle/>
          <a:p>
            <a:pPr eaLnBrk="1" hangingPunct="1"/>
            <a:r>
              <a:rPr lang="en-US" b="1" dirty="0" smtClean="0"/>
              <a:t>Deterministic model </a:t>
            </a:r>
            <a:r>
              <a:rPr lang="en-US" dirty="0" smtClean="0"/>
              <a:t>– all model input information is known with certainty.</a:t>
            </a:r>
          </a:p>
          <a:p>
            <a:pPr eaLnBrk="1" hangingPunct="1"/>
            <a:r>
              <a:rPr lang="en-US" b="1" dirty="0" smtClean="0"/>
              <a:t>Stochastic</a:t>
            </a:r>
            <a:r>
              <a:rPr lang="en-US" dirty="0" smtClean="0"/>
              <a:t> </a:t>
            </a:r>
            <a:r>
              <a:rPr lang="en-US" b="1" dirty="0" smtClean="0"/>
              <a:t>model</a:t>
            </a:r>
            <a:r>
              <a:rPr lang="en-US" dirty="0" smtClean="0"/>
              <a:t> – some model input information is uncertain.</a:t>
            </a:r>
          </a:p>
          <a:p>
            <a:pPr lvl="1" eaLnBrk="1" hangingPunct="1"/>
            <a:r>
              <a:rPr lang="en-US" dirty="0"/>
              <a:t>For instance, suppose that customer demand is an important element of some model. We can make the assumption that the demand is known with certainty; say, 5,000 units per </a:t>
            </a:r>
            <a:r>
              <a:rPr lang="en-US" dirty="0" smtClean="0"/>
              <a:t>month (deterministic). </a:t>
            </a:r>
            <a:r>
              <a:rPr lang="en-US" dirty="0"/>
              <a:t>On the other hand, suppose we have evidence to indicate that demand is uncertain, with an average value of 5,000 units per month, but which typically varies between 3,200 and 6,800 </a:t>
            </a:r>
            <a:r>
              <a:rPr lang="en-US" dirty="0" smtClean="0"/>
              <a:t>units (stochastic). </a:t>
            </a:r>
          </a:p>
          <a:p>
            <a:pPr eaLnBrk="1" hangingPunct="1"/>
            <a:endParaRPr lang="en-US" dirty="0" smtClean="0"/>
          </a:p>
          <a:p>
            <a:pPr eaLnBrk="1" hangingPunct="1"/>
            <a:endParaRPr lang="en-US"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Types of Prescriptive Models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eaLnBrk="1" fontAlgn="auto" hangingPunct="1">
              <a:spcAft>
                <a:spcPts val="0"/>
              </a:spcAft>
              <a:buNone/>
              <a:defRPr/>
            </a:pPr>
            <a:r>
              <a:rPr lang="en-US" dirty="0" smtClean="0">
                <a:ea typeface="+mn-ea"/>
                <a:cs typeface="+mn-cs"/>
              </a:rPr>
              <a:t>   1. Recognizing a problem</a:t>
            </a:r>
          </a:p>
          <a:p>
            <a:pPr marL="109728" indent="0" eaLnBrk="1" fontAlgn="auto" hangingPunct="1">
              <a:spcAft>
                <a:spcPts val="0"/>
              </a:spcAft>
              <a:buFont typeface="Wingdings 3"/>
              <a:buNone/>
              <a:defRPr/>
            </a:pPr>
            <a:r>
              <a:rPr lang="en-US" dirty="0" smtClean="0">
                <a:ea typeface="+mn-ea"/>
                <a:cs typeface="+mn-cs"/>
              </a:rPr>
              <a:t>   2. Defining the problem</a:t>
            </a:r>
          </a:p>
          <a:p>
            <a:pPr marL="109728" indent="0" eaLnBrk="1" fontAlgn="auto" hangingPunct="1">
              <a:spcAft>
                <a:spcPts val="0"/>
              </a:spcAft>
              <a:buFont typeface="Wingdings 3"/>
              <a:buNone/>
              <a:defRPr/>
            </a:pPr>
            <a:r>
              <a:rPr lang="en-US" dirty="0">
                <a:ea typeface="+mn-ea"/>
                <a:cs typeface="+mn-cs"/>
              </a:rPr>
              <a:t> </a:t>
            </a:r>
            <a:r>
              <a:rPr lang="en-US" dirty="0" smtClean="0">
                <a:ea typeface="+mn-ea"/>
                <a:cs typeface="+mn-cs"/>
              </a:rPr>
              <a:t>  3. Structuring the problem</a:t>
            </a:r>
          </a:p>
          <a:p>
            <a:pPr marL="109728" indent="0" eaLnBrk="1" fontAlgn="auto" hangingPunct="1">
              <a:spcAft>
                <a:spcPts val="0"/>
              </a:spcAft>
              <a:buFont typeface="Wingdings 3"/>
              <a:buNone/>
              <a:defRPr/>
            </a:pPr>
            <a:r>
              <a:rPr lang="en-US" dirty="0" smtClean="0">
                <a:ea typeface="+mn-ea"/>
                <a:cs typeface="+mn-cs"/>
              </a:rPr>
              <a:t>   4. Analyzing the problem</a:t>
            </a:r>
          </a:p>
          <a:p>
            <a:pPr marL="109728" indent="0" eaLnBrk="1" fontAlgn="auto" hangingPunct="1">
              <a:spcAft>
                <a:spcPts val="0"/>
              </a:spcAft>
              <a:buFont typeface="Wingdings 3"/>
              <a:buNone/>
              <a:defRPr/>
            </a:pPr>
            <a:r>
              <a:rPr lang="en-US" dirty="0" smtClean="0">
                <a:ea typeface="+mn-ea"/>
                <a:cs typeface="+mn-cs"/>
              </a:rPr>
              <a:t>   5. Interpreting results and making a decision</a:t>
            </a:r>
          </a:p>
          <a:p>
            <a:pPr marL="109728" indent="0" eaLnBrk="1" fontAlgn="auto" hangingPunct="1">
              <a:spcAft>
                <a:spcPts val="0"/>
              </a:spcAft>
              <a:buFont typeface="Wingdings 3"/>
              <a:buNone/>
              <a:defRPr/>
            </a:pPr>
            <a:r>
              <a:rPr lang="en-US" dirty="0" smtClean="0">
                <a:ea typeface="+mn-ea"/>
                <a:cs typeface="+mn-cs"/>
              </a:rPr>
              <a:t>   6. Implementing the solution </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Problem Solving </a:t>
            </a:r>
            <a:r>
              <a:rPr lang="en-US" sz="3200" dirty="0" smtClean="0">
                <a:ea typeface="+mj-ea"/>
                <a:cs typeface="+mj-cs"/>
              </a:rPr>
              <a:t>With Analytics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eaLnBrk="1" fontAlgn="auto" hangingPunct="1">
              <a:spcAft>
                <a:spcPts val="0"/>
              </a:spcAft>
              <a:buFont typeface="Wingdings 3"/>
              <a:buNone/>
              <a:defRPr/>
            </a:pPr>
            <a:r>
              <a:rPr lang="en-US" dirty="0" smtClean="0">
                <a:ea typeface="+mn-ea"/>
                <a:cs typeface="+mn-cs"/>
              </a:rPr>
              <a:t>Problems exist when there is a gap between what is happening and what we think should be happening.</a:t>
            </a:r>
          </a:p>
          <a:p>
            <a:pPr marL="365760" indent="-256032" eaLnBrk="1" fontAlgn="auto" hangingPunct="1">
              <a:spcAft>
                <a:spcPts val="0"/>
              </a:spcAft>
              <a:buFont typeface="Wingdings 3"/>
              <a:buChar char=""/>
              <a:defRPr/>
            </a:pPr>
            <a:r>
              <a:rPr lang="en-US" dirty="0" smtClean="0">
                <a:ea typeface="+mn-ea"/>
                <a:cs typeface="+mn-cs"/>
              </a:rPr>
              <a:t>For example, costs are too high compared with competitors.</a:t>
            </a:r>
          </a:p>
          <a:p>
            <a:pPr marL="365760" indent="-256032" eaLnBrk="1" fontAlgn="auto" hangingPunct="1">
              <a:spcAft>
                <a:spcPts val="0"/>
              </a:spcAft>
              <a:buFont typeface="Wingdings 3"/>
              <a:buChar char=""/>
              <a:defRPr/>
            </a:pP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Recognizing a Problem</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ea typeface="+mn-ea"/>
                <a:cs typeface="+mn-cs"/>
              </a:rPr>
              <a:t>Clearly defining the problem is not a trivial task.</a:t>
            </a:r>
          </a:p>
          <a:p>
            <a:pPr marL="365760" indent="-256032" eaLnBrk="1" fontAlgn="auto" hangingPunct="1">
              <a:spcAft>
                <a:spcPts val="0"/>
              </a:spcAft>
              <a:buFont typeface="Wingdings 3"/>
              <a:buChar char=""/>
              <a:defRPr/>
            </a:pPr>
            <a:r>
              <a:rPr lang="en-US" dirty="0" smtClean="0">
                <a:ea typeface="+mn-ea"/>
                <a:cs typeface="+mn-cs"/>
              </a:rPr>
              <a:t>Complexity increases when the following occur:</a:t>
            </a:r>
          </a:p>
          <a:p>
            <a:pPr marL="109728" indent="0" eaLnBrk="1" fontAlgn="auto" hangingPunct="1">
              <a:spcAft>
                <a:spcPts val="0"/>
              </a:spcAft>
              <a:buFont typeface="Wingdings 3"/>
              <a:buNone/>
              <a:defRPr/>
            </a:pPr>
            <a:r>
              <a:rPr lang="en-US" dirty="0" smtClean="0">
                <a:ea typeface="+mn-ea"/>
                <a:cs typeface="+mn-cs"/>
              </a:rPr>
              <a:t>   - large number of courses of action</a:t>
            </a:r>
          </a:p>
          <a:p>
            <a:pPr marL="630238" indent="-520700" eaLnBrk="1" fontAlgn="auto" hangingPunct="1">
              <a:spcAft>
                <a:spcPts val="0"/>
              </a:spcAft>
              <a:buFont typeface="Wingdings 3"/>
              <a:buNone/>
              <a:defRPr/>
            </a:pPr>
            <a:r>
              <a:rPr lang="en-US" dirty="0">
                <a:ea typeface="+mn-ea"/>
                <a:cs typeface="+mn-cs"/>
              </a:rPr>
              <a:t> </a:t>
            </a:r>
            <a:r>
              <a:rPr lang="en-US" dirty="0" smtClean="0">
                <a:ea typeface="+mn-ea"/>
                <a:cs typeface="+mn-cs"/>
              </a:rPr>
              <a:t>  - the problem belongs to a group and not an   individual</a:t>
            </a:r>
          </a:p>
          <a:p>
            <a:pPr marL="109728" indent="0" eaLnBrk="1" fontAlgn="auto" hangingPunct="1">
              <a:spcAft>
                <a:spcPts val="0"/>
              </a:spcAft>
              <a:buFont typeface="Wingdings 3"/>
              <a:buNone/>
              <a:defRPr/>
            </a:pPr>
            <a:r>
              <a:rPr lang="en-US" dirty="0" smtClean="0">
                <a:ea typeface="+mn-ea"/>
                <a:cs typeface="+mn-cs"/>
              </a:rPr>
              <a:t>   - competing objectives</a:t>
            </a:r>
          </a:p>
          <a:p>
            <a:pPr marL="109728" indent="0" eaLnBrk="1" fontAlgn="auto" hangingPunct="1">
              <a:spcAft>
                <a:spcPts val="0"/>
              </a:spcAft>
              <a:buFont typeface="Wingdings 3"/>
              <a:buNone/>
              <a:defRPr/>
            </a:pPr>
            <a:r>
              <a:rPr lang="en-US" dirty="0" smtClean="0">
                <a:ea typeface="+mn-ea"/>
                <a:cs typeface="+mn-cs"/>
              </a:rPr>
              <a:t>   - external groups are affected</a:t>
            </a:r>
          </a:p>
          <a:p>
            <a:pPr marL="109728" indent="0" eaLnBrk="1" fontAlgn="auto" hangingPunct="1">
              <a:spcAft>
                <a:spcPts val="0"/>
              </a:spcAft>
              <a:buFont typeface="Wingdings 3"/>
              <a:buNone/>
              <a:defRPr/>
            </a:pPr>
            <a:r>
              <a:rPr lang="en-US" dirty="0" smtClean="0">
                <a:ea typeface="+mn-ea"/>
                <a:cs typeface="+mn-cs"/>
              </a:rPr>
              <a:t>   - problem owner and problem solver are not the </a:t>
            </a:r>
          </a:p>
          <a:p>
            <a:pPr marL="109728" indent="0" eaLnBrk="1" fontAlgn="auto" hangingPunct="1">
              <a:spcAft>
                <a:spcPts val="0"/>
              </a:spcAft>
              <a:buFont typeface="Wingdings 3"/>
              <a:buNone/>
              <a:defRPr/>
            </a:pPr>
            <a:r>
              <a:rPr lang="en-US" dirty="0">
                <a:ea typeface="+mn-ea"/>
                <a:cs typeface="+mn-cs"/>
              </a:rPr>
              <a:t> </a:t>
            </a:r>
            <a:r>
              <a:rPr lang="en-US" dirty="0" smtClean="0">
                <a:ea typeface="+mn-ea"/>
                <a:cs typeface="+mn-cs"/>
              </a:rPr>
              <a:t>    same person</a:t>
            </a:r>
          </a:p>
          <a:p>
            <a:pPr marL="109728" indent="0" eaLnBrk="1" fontAlgn="auto" hangingPunct="1">
              <a:spcAft>
                <a:spcPts val="0"/>
              </a:spcAft>
              <a:buFont typeface="Wingdings 3"/>
              <a:buNone/>
              <a:defRPr/>
            </a:pPr>
            <a:r>
              <a:rPr lang="en-US" dirty="0" smtClean="0">
                <a:ea typeface="+mn-ea"/>
                <a:cs typeface="+mn-cs"/>
              </a:rPr>
              <a:t>   - time limitations exist</a:t>
            </a:r>
          </a:p>
          <a:p>
            <a:pPr marL="365760" indent="-256032" eaLnBrk="1" fontAlgn="auto" hangingPunct="1">
              <a:spcAft>
                <a:spcPts val="0"/>
              </a:spcAft>
              <a:buFont typeface="Wingdings 3"/>
              <a:buChar char=""/>
              <a:defRPr/>
            </a:pP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Defining the Problem</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smtClean="0">
                <a:ea typeface="+mn-ea"/>
                <a:cs typeface="+mn-cs"/>
              </a:rPr>
              <a:t>Stating goals and objectives</a:t>
            </a:r>
          </a:p>
          <a:p>
            <a:pPr marL="365760" indent="-256032" eaLnBrk="1" fontAlgn="auto" hangingPunct="1">
              <a:spcAft>
                <a:spcPts val="0"/>
              </a:spcAft>
              <a:buFont typeface="Wingdings 3"/>
              <a:buChar char=""/>
              <a:defRPr/>
            </a:pPr>
            <a:r>
              <a:rPr lang="en-US" dirty="0" smtClean="0">
                <a:ea typeface="+mn-ea"/>
                <a:cs typeface="+mn-cs"/>
              </a:rPr>
              <a:t>Characterizing the possible decisions</a:t>
            </a:r>
          </a:p>
          <a:p>
            <a:pPr marL="365760" indent="-256032" eaLnBrk="1" fontAlgn="auto" hangingPunct="1">
              <a:spcAft>
                <a:spcPts val="0"/>
              </a:spcAft>
              <a:buFont typeface="Wingdings 3"/>
              <a:buChar char=""/>
              <a:defRPr/>
            </a:pPr>
            <a:r>
              <a:rPr lang="en-US" dirty="0" smtClean="0">
                <a:ea typeface="+mn-ea"/>
                <a:cs typeface="+mn-cs"/>
              </a:rPr>
              <a:t>Identifying any constraints or restrictions</a:t>
            </a:r>
          </a:p>
          <a:p>
            <a:pPr marL="365760" indent="-256032" eaLnBrk="1" fontAlgn="auto" hangingPunct="1">
              <a:spcAft>
                <a:spcPts val="0"/>
              </a:spcAft>
              <a:buFont typeface="Wingdings 3"/>
              <a:buChar char=""/>
              <a:defRPr/>
            </a:pP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Structuring the Problem </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smtClean="0">
                <a:ea typeface="+mn-ea"/>
                <a:cs typeface="+mn-cs"/>
              </a:rPr>
              <a:t>Analytics plays a major role.</a:t>
            </a:r>
          </a:p>
          <a:p>
            <a:pPr marL="365760" indent="-256032" eaLnBrk="1" fontAlgn="auto" hangingPunct="1">
              <a:spcAft>
                <a:spcPts val="0"/>
              </a:spcAft>
              <a:buFont typeface="Wingdings 3"/>
              <a:buChar char=""/>
              <a:defRPr/>
            </a:pPr>
            <a:r>
              <a:rPr lang="en-US" dirty="0"/>
              <a:t>Analysis involves some sort of experimentation or solution process, such as evaluating different scenarios, analyzing risks associated with various decision alternatives, finding a solution that meets certain goals, or determining an optimal solution. </a:t>
            </a:r>
            <a:endParaRPr lang="en-US" dirty="0">
              <a:ea typeface="+mn-ea"/>
              <a:cs typeface="+mn-cs"/>
            </a:endParaRPr>
          </a:p>
          <a:p>
            <a:pPr marL="365760" indent="-256032" eaLnBrk="1" fontAlgn="auto" hangingPunct="1">
              <a:spcAft>
                <a:spcPts val="0"/>
              </a:spcAft>
              <a:buFont typeface="Wingdings 3"/>
              <a:buChar char=""/>
              <a:defRPr/>
            </a:pP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Analyzing the Problem</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a:t>Models cannot capture every detail of the real </a:t>
            </a:r>
            <a:r>
              <a:rPr lang="en-US" dirty="0" smtClean="0"/>
              <a:t>problem</a:t>
            </a:r>
          </a:p>
          <a:p>
            <a:pPr marL="365760" indent="-256032" eaLnBrk="1" fontAlgn="auto" hangingPunct="1">
              <a:spcAft>
                <a:spcPts val="0"/>
              </a:spcAft>
              <a:buFont typeface="Wingdings 3"/>
              <a:buChar char=""/>
              <a:defRPr/>
            </a:pPr>
            <a:r>
              <a:rPr lang="en-US" dirty="0" smtClean="0"/>
              <a:t>Managers </a:t>
            </a:r>
            <a:r>
              <a:rPr lang="en-US" dirty="0"/>
              <a:t>must understand the limitations of models and their underlying assumptions and often incorporate judgment into making a decision. </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Interpreting Results and Making a Decision</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smtClean="0">
                <a:ea typeface="+mn-ea"/>
                <a:cs typeface="+mn-cs"/>
              </a:rPr>
              <a:t>Translate the results of the model back to the real world.</a:t>
            </a:r>
          </a:p>
          <a:p>
            <a:pPr marL="365760" indent="-256032" eaLnBrk="1" fontAlgn="auto" hangingPunct="1">
              <a:spcAft>
                <a:spcPts val="0"/>
              </a:spcAft>
              <a:buFont typeface="Wingdings 3"/>
              <a:buChar char=""/>
              <a:defRPr/>
            </a:pPr>
            <a:r>
              <a:rPr lang="en-US" dirty="0" smtClean="0"/>
              <a:t>Requires </a:t>
            </a:r>
            <a:r>
              <a:rPr lang="en-US" dirty="0"/>
              <a:t>providing adequate resources, motivating employees, eliminating resistance to change, modifying organizational policies, and developing trust. </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Implementing the Solution</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57200" y="1481138"/>
            <a:ext cx="8305800" cy="4525962"/>
          </a:xfrm>
        </p:spPr>
        <p:txBody>
          <a:bodyPr>
            <a:normAutofit/>
          </a:bodyPr>
          <a:lstStyle/>
          <a:p>
            <a:pPr marL="109728" indent="0" eaLnBrk="1" fontAlgn="auto" hangingPunct="1">
              <a:spcAft>
                <a:spcPts val="0"/>
              </a:spcAft>
              <a:buFont typeface="Wingdings 3"/>
              <a:buNone/>
              <a:defRPr/>
            </a:pPr>
            <a:r>
              <a:rPr lang="en-US" u="sng" dirty="0" smtClean="0">
                <a:ea typeface="+mn-ea"/>
                <a:cs typeface="+mn-cs"/>
              </a:rPr>
              <a:t>www.puzzlOR.com</a:t>
            </a:r>
          </a:p>
          <a:p>
            <a:pPr marL="365760" indent="-256032" eaLnBrk="1" fontAlgn="auto" hangingPunct="1">
              <a:spcAft>
                <a:spcPts val="0"/>
              </a:spcAft>
              <a:buFont typeface="Wingdings 3"/>
              <a:buChar char=""/>
              <a:defRPr/>
            </a:pPr>
            <a:r>
              <a:rPr lang="en-US" dirty="0" smtClean="0">
                <a:ea typeface="+mn-ea"/>
                <a:cs typeface="+mn-cs"/>
              </a:rPr>
              <a:t>Maintained by an analytics manager at ARAMARK.</a:t>
            </a:r>
          </a:p>
          <a:p>
            <a:pPr marL="365760" indent="-256032" eaLnBrk="1" fontAlgn="auto" hangingPunct="1">
              <a:spcAft>
                <a:spcPts val="0"/>
              </a:spcAft>
              <a:buFont typeface="Wingdings 3"/>
              <a:buChar char=""/>
              <a:defRPr/>
            </a:pPr>
            <a:r>
              <a:rPr lang="en-US" dirty="0" smtClean="0">
                <a:ea typeface="+mn-ea"/>
                <a:cs typeface="+mn-cs"/>
              </a:rPr>
              <a:t>Each month a new puzzle is posted.</a:t>
            </a:r>
          </a:p>
          <a:p>
            <a:pPr marL="365760" indent="-256032" eaLnBrk="1" fontAlgn="auto" hangingPunct="1">
              <a:spcAft>
                <a:spcPts val="0"/>
              </a:spcAft>
              <a:buFont typeface="Wingdings 3"/>
              <a:buChar char=""/>
              <a:defRPr/>
            </a:pPr>
            <a:r>
              <a:rPr lang="en-US" dirty="0" smtClean="0">
                <a:ea typeface="+mn-ea"/>
                <a:cs typeface="+mn-cs"/>
              </a:rPr>
              <a:t>Many puzzles can be solved using techniques you will learn in </a:t>
            </a:r>
            <a:r>
              <a:rPr lang="en-US" smtClean="0">
                <a:ea typeface="+mn-ea"/>
                <a:cs typeface="+mn-cs"/>
              </a:rPr>
              <a:t>this book.</a:t>
            </a: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The puzzles are fun challenges.</a:t>
            </a:r>
          </a:p>
          <a:p>
            <a:pPr marL="365760" indent="-256032" eaLnBrk="1" fontAlgn="auto" hangingPunct="1">
              <a:spcAft>
                <a:spcPts val="0"/>
              </a:spcAft>
              <a:buFont typeface="Wingdings 3"/>
              <a:buChar char=""/>
              <a:defRPr/>
            </a:pPr>
            <a:r>
              <a:rPr lang="en-US" dirty="0" smtClean="0">
                <a:ea typeface="+mn-ea"/>
                <a:cs typeface="+mn-cs"/>
              </a:rPr>
              <a:t>A good one to start with is </a:t>
            </a:r>
            <a:r>
              <a:rPr lang="en-US" dirty="0" err="1" smtClean="0">
                <a:ea typeface="+mn-ea"/>
                <a:cs typeface="+mn-cs"/>
              </a:rPr>
              <a:t>SurvivOR</a:t>
            </a:r>
            <a:r>
              <a:rPr lang="en-US" dirty="0" smtClean="0">
                <a:ea typeface="+mn-ea"/>
                <a:cs typeface="+mn-cs"/>
              </a:rPr>
              <a:t> (June 2010).</a:t>
            </a:r>
          </a:p>
          <a:p>
            <a:pPr marL="365760" indent="-256032" eaLnBrk="1" fontAlgn="auto" hangingPunct="1">
              <a:spcAft>
                <a:spcPts val="0"/>
              </a:spcAft>
              <a:buFont typeface="Wingdings 3"/>
              <a:buChar char=""/>
              <a:defRPr/>
            </a:pPr>
            <a:r>
              <a:rPr lang="en-US" dirty="0" smtClean="0">
                <a:ea typeface="+mn-ea"/>
                <a:cs typeface="+mn-cs"/>
              </a:rPr>
              <a:t>Have fun!</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Fun with Analytics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idx="1"/>
          </p:nvPr>
        </p:nvSpPr>
        <p:spPr/>
        <p:txBody>
          <a:bodyPr/>
          <a:lstStyle/>
          <a:p>
            <a:pPr eaLnBrk="1" hangingPunct="1"/>
            <a:r>
              <a:rPr lang="en-US" sz="3600" dirty="0" smtClean="0"/>
              <a:t>Data management</a:t>
            </a:r>
          </a:p>
          <a:p>
            <a:pPr lvl="1" eaLnBrk="1" hangingPunct="1"/>
            <a:r>
              <a:rPr lang="en-US" sz="3200" dirty="0" smtClean="0"/>
              <a:t>Data storage</a:t>
            </a:r>
            <a:endParaRPr lang="en-US" sz="3200" dirty="0" smtClean="0"/>
          </a:p>
          <a:p>
            <a:pPr eaLnBrk="1" hangingPunct="1"/>
            <a:r>
              <a:rPr lang="en-US" sz="3600" dirty="0" smtClean="0"/>
              <a:t>Model management</a:t>
            </a:r>
          </a:p>
          <a:p>
            <a:pPr lvl="1" eaLnBrk="1" hangingPunct="1"/>
            <a:r>
              <a:rPr lang="en-US" sz="3200" dirty="0" smtClean="0"/>
              <a:t>Stat tools for building, manipulate, solve models</a:t>
            </a:r>
            <a:endParaRPr lang="en-US" sz="3200" dirty="0" smtClean="0"/>
          </a:p>
          <a:p>
            <a:pPr eaLnBrk="1" hangingPunct="1"/>
            <a:r>
              <a:rPr lang="en-US" sz="3600" dirty="0" smtClean="0"/>
              <a:t>Communication management</a:t>
            </a:r>
          </a:p>
          <a:p>
            <a:pPr lvl="1" eaLnBrk="1" hangingPunct="1"/>
            <a:r>
              <a:rPr lang="en-US" sz="3200" dirty="0" smtClean="0"/>
              <a:t>Interface for user to interact with data</a:t>
            </a:r>
            <a:endParaRPr lang="en-US" sz="3200" dirty="0"/>
          </a:p>
        </p:txBody>
      </p:sp>
      <p:sp>
        <p:nvSpPr>
          <p:cNvPr id="5" name="Title 4"/>
          <p:cNvSpPr>
            <a:spLocks noGrp="1"/>
          </p:cNvSpPr>
          <p:nvPr>
            <p:ph type="title"/>
          </p:nvPr>
        </p:nvSpPr>
        <p:spPr/>
        <p:txBody>
          <a:bodyPr/>
          <a:lstStyle/>
          <a:p>
            <a:pPr eaLnBrk="1" fontAlgn="auto" hangingPunct="1">
              <a:spcAft>
                <a:spcPts val="0"/>
              </a:spcAft>
              <a:defRPr/>
            </a:pPr>
            <a:r>
              <a:rPr lang="en-US" sz="3200" dirty="0"/>
              <a:t>Decision support systems</a:t>
            </a:r>
            <a:endParaRPr lang="en-US" sz="3200" dirty="0">
              <a:ea typeface="+mj-ea"/>
              <a:cs typeface="+mj-cs"/>
            </a:endParaRPr>
          </a:p>
        </p:txBody>
      </p:sp>
    </p:spTree>
    <p:extLst>
      <p:ext uri="{BB962C8B-B14F-4D97-AF65-F5344CB8AC3E}">
        <p14:creationId xmlns:p14="http://schemas.microsoft.com/office/powerpoint/2010/main" val="1676894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 Visual Perspective of Business Analytics</a:t>
            </a:r>
            <a:endParaRPr lang="en-US" dirty="0"/>
          </a:p>
        </p:txBody>
      </p:sp>
      <p:pic>
        <p:nvPicPr>
          <p:cNvPr id="8" name="Picture 7"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700808"/>
            <a:ext cx="6949440" cy="4187952"/>
          </a:xfrm>
          <a:prstGeom prst="rect">
            <a:avLst/>
          </a:prstGeom>
        </p:spPr>
      </p:pic>
    </p:spTree>
    <p:extLst>
      <p:ext uri="{BB962C8B-B14F-4D97-AF65-F5344CB8AC3E}">
        <p14:creationId xmlns:p14="http://schemas.microsoft.com/office/powerpoint/2010/main" val="245837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smtClean="0"/>
              <a:t>Benefits</a:t>
            </a:r>
          </a:p>
          <a:p>
            <a:pPr lvl="1"/>
            <a:r>
              <a:rPr lang="en-US" dirty="0" smtClean="0"/>
              <a:t>…reduced </a:t>
            </a:r>
            <a:r>
              <a:rPr lang="en-US" dirty="0"/>
              <a:t>costs, better risk management, faster decisions, better productivity and enhanced bottom-line performance such as profitability and customer satisfaction. </a:t>
            </a:r>
            <a:endParaRPr lang="en-US" dirty="0" smtClean="0"/>
          </a:p>
          <a:p>
            <a:r>
              <a:rPr lang="en-US" b="1" dirty="0" smtClean="0"/>
              <a:t>Challenges</a:t>
            </a:r>
          </a:p>
          <a:p>
            <a:pPr lvl="1"/>
            <a:r>
              <a:rPr lang="en-US" dirty="0" smtClean="0"/>
              <a:t>…lack </a:t>
            </a:r>
            <a:r>
              <a:rPr lang="en-US" dirty="0"/>
              <a:t>of understanding of how to use analytics, competing business priorities, insufficient analytical skills, difficulty in getting good data and sharing information, and not understanding the benefits versus perceived costs of analytics studies. </a:t>
            </a:r>
          </a:p>
        </p:txBody>
      </p:sp>
      <p:sp>
        <p:nvSpPr>
          <p:cNvPr id="7" name="Title 6"/>
          <p:cNvSpPr>
            <a:spLocks noGrp="1"/>
          </p:cNvSpPr>
          <p:nvPr>
            <p:ph type="title"/>
          </p:nvPr>
        </p:nvSpPr>
        <p:spPr/>
        <p:txBody>
          <a:bodyPr/>
          <a:lstStyle/>
          <a:p>
            <a:r>
              <a:rPr lang="en-US" dirty="0" smtClean="0"/>
              <a:t>Impacts and Challenges</a:t>
            </a:r>
            <a:endParaRPr lang="en-US" dirty="0"/>
          </a:p>
        </p:txBody>
      </p:sp>
    </p:spTree>
    <p:extLst>
      <p:ext uri="{BB962C8B-B14F-4D97-AF65-F5344CB8AC3E}">
        <p14:creationId xmlns:p14="http://schemas.microsoft.com/office/powerpoint/2010/main" val="319329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b="1" dirty="0" smtClean="0">
                <a:ea typeface="+mn-ea"/>
                <a:cs typeface="+mn-cs"/>
              </a:rPr>
              <a:t>Descriptive analytics</a:t>
            </a:r>
            <a:r>
              <a:rPr lang="en-US" dirty="0" smtClean="0">
                <a:ea typeface="+mn-ea"/>
                <a:cs typeface="+mn-cs"/>
              </a:rPr>
              <a:t>: </a:t>
            </a:r>
            <a:r>
              <a:rPr lang="en-US" dirty="0" smtClean="0"/>
              <a:t>the </a:t>
            </a:r>
            <a:r>
              <a:rPr lang="en-US" dirty="0"/>
              <a:t>use of data to understand past and current business performance and make informed decisions </a:t>
            </a:r>
            <a:endParaRPr lang="en-US" dirty="0" smtClean="0"/>
          </a:p>
          <a:p>
            <a:pPr marL="344488" indent="-234950" eaLnBrk="1" fontAlgn="auto" hangingPunct="1">
              <a:spcAft>
                <a:spcPts val="0"/>
              </a:spcAft>
              <a:defRPr/>
            </a:pPr>
            <a:r>
              <a:rPr lang="en-US" b="1" dirty="0" smtClean="0">
                <a:ea typeface="+mn-ea"/>
                <a:cs typeface="+mn-cs"/>
              </a:rPr>
              <a:t>Predictive analytics</a:t>
            </a:r>
            <a:r>
              <a:rPr lang="en-US" dirty="0" smtClean="0">
                <a:ea typeface="+mn-ea"/>
                <a:cs typeface="+mn-cs"/>
              </a:rPr>
              <a:t>: </a:t>
            </a:r>
            <a:r>
              <a:rPr lang="en-US" dirty="0"/>
              <a:t>predict the future by examining historical data, detecting patterns or relationships in these data, and then extrapolating these relationships forward in time. </a:t>
            </a:r>
            <a:endParaRPr lang="en-US" dirty="0" smtClean="0">
              <a:ea typeface="+mn-ea"/>
              <a:cs typeface="+mn-cs"/>
            </a:endParaRPr>
          </a:p>
          <a:p>
            <a:pPr marL="344488" indent="-234950" eaLnBrk="1" fontAlgn="auto" hangingPunct="1">
              <a:spcAft>
                <a:spcPts val="0"/>
              </a:spcAft>
              <a:defRPr/>
            </a:pPr>
            <a:r>
              <a:rPr lang="en-US" b="1" dirty="0" smtClean="0">
                <a:ea typeface="+mn-ea"/>
                <a:cs typeface="+mn-cs"/>
              </a:rPr>
              <a:t>Prescriptive analytics</a:t>
            </a:r>
            <a:r>
              <a:rPr lang="en-US" dirty="0" smtClean="0">
                <a:ea typeface="+mn-ea"/>
                <a:cs typeface="+mn-cs"/>
              </a:rPr>
              <a:t>: </a:t>
            </a:r>
            <a:r>
              <a:rPr lang="en-US" dirty="0"/>
              <a:t>identify the best alternatives to minimize or maximize some objective </a:t>
            </a:r>
            <a:endParaRPr lang="en-US" dirty="0" smtClean="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Scope of Business Analytics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340768"/>
            <a:ext cx="8229600" cy="4666332"/>
          </a:xfrm>
        </p:spPr>
        <p:txBody>
          <a:bodyPr/>
          <a:lstStyle/>
          <a:p>
            <a:pPr lvl="0"/>
            <a:r>
              <a:rPr lang="en-US" sz="2400" dirty="0"/>
              <a:t>Database queries and analysis</a:t>
            </a:r>
          </a:p>
          <a:p>
            <a:pPr lvl="0"/>
            <a:r>
              <a:rPr lang="en-US" sz="2400" dirty="0" smtClean="0"/>
              <a:t>Dashboards </a:t>
            </a:r>
            <a:r>
              <a:rPr lang="en-US" sz="2400" dirty="0"/>
              <a:t>to report key performance measures</a:t>
            </a:r>
          </a:p>
          <a:p>
            <a:pPr lvl="0"/>
            <a:r>
              <a:rPr lang="en-US" sz="2400" dirty="0"/>
              <a:t>Data visualization</a:t>
            </a:r>
          </a:p>
          <a:p>
            <a:pPr lvl="0"/>
            <a:r>
              <a:rPr lang="en-US" sz="2400" dirty="0"/>
              <a:t>Statistical methods</a:t>
            </a:r>
          </a:p>
          <a:p>
            <a:pPr lvl="0"/>
            <a:r>
              <a:rPr lang="en-US" sz="2400" dirty="0"/>
              <a:t>Spreadsheets and predictive models</a:t>
            </a:r>
          </a:p>
          <a:p>
            <a:pPr lvl="0"/>
            <a:r>
              <a:rPr lang="en-US" sz="2400" dirty="0"/>
              <a:t>Scenario and “what-if” analyses</a:t>
            </a:r>
          </a:p>
          <a:p>
            <a:pPr lvl="0"/>
            <a:r>
              <a:rPr lang="en-US" sz="2400" dirty="0"/>
              <a:t>Simulation </a:t>
            </a:r>
          </a:p>
          <a:p>
            <a:pPr lvl="0"/>
            <a:r>
              <a:rPr lang="en-US" sz="2400" dirty="0"/>
              <a:t>Forecasting</a:t>
            </a:r>
          </a:p>
          <a:p>
            <a:pPr lvl="0"/>
            <a:r>
              <a:rPr lang="en-US" sz="2400" dirty="0"/>
              <a:t>Data and text mining</a:t>
            </a:r>
          </a:p>
          <a:p>
            <a:pPr lvl="0"/>
            <a:r>
              <a:rPr lang="en-US" sz="2400" dirty="0"/>
              <a:t>Optimization</a:t>
            </a:r>
          </a:p>
          <a:p>
            <a:pPr lvl="0"/>
            <a:r>
              <a:rPr lang="en-US" sz="2400" dirty="0"/>
              <a:t>Social media, web, and text analytics</a:t>
            </a:r>
          </a:p>
          <a:p>
            <a:endParaRPr lang="en-US" sz="2400" dirty="0"/>
          </a:p>
        </p:txBody>
      </p:sp>
      <p:sp>
        <p:nvSpPr>
          <p:cNvPr id="7" name="Title 6"/>
          <p:cNvSpPr>
            <a:spLocks noGrp="1"/>
          </p:cNvSpPr>
          <p:nvPr>
            <p:ph type="title"/>
          </p:nvPr>
        </p:nvSpPr>
        <p:spPr/>
        <p:txBody>
          <a:bodyPr/>
          <a:lstStyle/>
          <a:p>
            <a:r>
              <a:rPr lang="en-US" dirty="0" smtClean="0"/>
              <a:t>Tools</a:t>
            </a:r>
            <a:endParaRPr lang="en-US" dirty="0"/>
          </a:p>
        </p:txBody>
      </p:sp>
    </p:spTree>
    <p:extLst>
      <p:ext uri="{BB962C8B-B14F-4D97-AF65-F5344CB8AC3E}">
        <p14:creationId xmlns:p14="http://schemas.microsoft.com/office/powerpoint/2010/main" val="826939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2111</TotalTime>
  <Words>2716</Words>
  <Application>Microsoft Office PowerPoint</Application>
  <PresentationFormat>On-screen Show (4:3)</PresentationFormat>
  <Paragraphs>270</Paragraphs>
  <Slides>48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Arial</vt:lpstr>
      <vt:lpstr>Calibri</vt:lpstr>
      <vt:lpstr>Cordia New</vt:lpstr>
      <vt:lpstr>Verdana</vt:lpstr>
      <vt:lpstr>Wingdings</vt:lpstr>
      <vt:lpstr>Wingdings 2</vt:lpstr>
      <vt:lpstr>Wingdings 3</vt:lpstr>
      <vt:lpstr>Concourse</vt:lpstr>
      <vt:lpstr>Chapter 1 Introduction to Business Analytics</vt:lpstr>
      <vt:lpstr>Business Analytics</vt:lpstr>
      <vt:lpstr>Examples of Applications</vt:lpstr>
      <vt:lpstr>Evolution of Business Analytics</vt:lpstr>
      <vt:lpstr>Decision support systems</vt:lpstr>
      <vt:lpstr>A Visual Perspective of Business Analytics</vt:lpstr>
      <vt:lpstr>Impacts and Challenges</vt:lpstr>
      <vt:lpstr>Scope of Business Analytics</vt:lpstr>
      <vt:lpstr>Tools</vt:lpstr>
      <vt:lpstr>Example 1.1: Retail Markdown Decisions</vt:lpstr>
      <vt:lpstr>Software Support</vt:lpstr>
      <vt:lpstr>Data for Business Analytics</vt:lpstr>
      <vt:lpstr>Examples of Data Sources and Uses</vt:lpstr>
      <vt:lpstr>Data Sets and Databases</vt:lpstr>
      <vt:lpstr>Example 1.2: A Sales Transaction Database File</vt:lpstr>
      <vt:lpstr>Big Data</vt:lpstr>
      <vt:lpstr>Metrics and Data Classification</vt:lpstr>
      <vt:lpstr>Types of Metrics</vt:lpstr>
      <vt:lpstr>Measurement Scales</vt:lpstr>
      <vt:lpstr>Example 1.3: Classifying Data Elements</vt:lpstr>
      <vt:lpstr>Data Reliability and Validity</vt:lpstr>
      <vt:lpstr>Models in Business Analytics</vt:lpstr>
      <vt:lpstr>Example 1.4: Three Forms of a Model</vt:lpstr>
      <vt:lpstr>Example 1.4 (continued)</vt:lpstr>
      <vt:lpstr>Example 1.4 (continued)</vt:lpstr>
      <vt:lpstr>Influence Diagrams</vt:lpstr>
      <vt:lpstr>Example 1.5: An Influence Diagram for Total Cost </vt:lpstr>
      <vt:lpstr>Example 1.6: Building a Mathematical Model</vt:lpstr>
      <vt:lpstr>Decision Models</vt:lpstr>
      <vt:lpstr>Nature of Decision Models</vt:lpstr>
      <vt:lpstr>Example 1.7 A Break-Even Decision Model</vt:lpstr>
      <vt:lpstr>Example 1.8: A Sales-Promotion Decision Model</vt:lpstr>
      <vt:lpstr>Example Model</vt:lpstr>
      <vt:lpstr>Model Assumptions</vt:lpstr>
      <vt:lpstr>Example 1.9:  A Linear Demand Prediction Model </vt:lpstr>
      <vt:lpstr>Example 1.10 A Nonlinear Demand Prediction Model</vt:lpstr>
      <vt:lpstr>Uncertainty and Risk</vt:lpstr>
      <vt:lpstr>Prescriptive Decision Models</vt:lpstr>
      <vt:lpstr>Example 1.11: A Prescriptive Pricing Model</vt:lpstr>
      <vt:lpstr>Types of Prescriptive Models</vt:lpstr>
      <vt:lpstr>Problem Solving With Analytics</vt:lpstr>
      <vt:lpstr>Recognizing a Problem</vt:lpstr>
      <vt:lpstr>Defining the Problem</vt:lpstr>
      <vt:lpstr>Structuring the Problem </vt:lpstr>
      <vt:lpstr>Analyzing the Problem</vt:lpstr>
      <vt:lpstr>Interpreting Results and Making a Decision</vt:lpstr>
      <vt:lpstr>Implementing the Solution</vt:lpstr>
      <vt:lpstr>Fun with Analytics</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Business Analytics</dc:title>
  <dc:creator>Joan Donohue</dc:creator>
  <cp:lastModifiedBy>Nutthanon Leelathakul</cp:lastModifiedBy>
  <cp:revision>113</cp:revision>
  <dcterms:created xsi:type="dcterms:W3CDTF">2011-11-27T17:51:45Z</dcterms:created>
  <dcterms:modified xsi:type="dcterms:W3CDTF">2017-08-08T16:54:45Z</dcterms:modified>
</cp:coreProperties>
</file>