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62" r:id="rId3"/>
    <p:sldId id="257" r:id="rId4"/>
    <p:sldId id="263" r:id="rId5"/>
    <p:sldId id="261" r:id="rId6"/>
    <p:sldId id="268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58" r:id="rId21"/>
    <p:sldId id="276" r:id="rId22"/>
    <p:sldId id="279" r:id="rId23"/>
    <p:sldId id="280" r:id="rId24"/>
    <p:sldId id="281" r:id="rId25"/>
    <p:sldId id="282" r:id="rId26"/>
    <p:sldId id="283" r:id="rId27"/>
    <p:sldId id="259" r:id="rId28"/>
    <p:sldId id="284" r:id="rId29"/>
    <p:sldId id="291" r:id="rId30"/>
    <p:sldId id="292" r:id="rId31"/>
    <p:sldId id="293" r:id="rId32"/>
    <p:sldId id="294" r:id="rId33"/>
    <p:sldId id="295" r:id="rId34"/>
    <p:sldId id="260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7854" autoAdjust="0"/>
  </p:normalViewPr>
  <p:slideViewPr>
    <p:cSldViewPr snapToGrid="0">
      <p:cViewPr varScale="1">
        <p:scale>
          <a:sx n="58" d="100"/>
          <a:sy n="58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2CEC-5DDC-4EE9-8B9C-66322DAF793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FA74-5DF5-4345-A49F-01112A36D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6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3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3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3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1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3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4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2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2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2057-99AB-48EF-ADE9-66E385D802D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2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2057-99AB-48EF-ADE9-66E385D802DA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23B8-DEC7-4F8B-8B6E-863498553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9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Tableau: </a:t>
            </a:r>
            <a:r>
              <a:rPr lang="en-US" smtClean="0"/>
              <a:t>Chapter </a:t>
            </a:r>
            <a:r>
              <a:rPr lang="en-US" smtClean="0"/>
              <a:t>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แนวโน้ม การจัดกลุ่ม และ การทำนาย</a:t>
            </a:r>
            <a:br>
              <a:rPr lang="th-TH" sz="2800" dirty="0" smtClean="0"/>
            </a:br>
            <a:r>
              <a:rPr lang="en-US" dirty="0"/>
              <a:t>(Deeper Analysis – </a:t>
            </a:r>
            <a:r>
              <a:rPr lang="en-US" dirty="0" smtClean="0"/>
              <a:t>Trends,</a:t>
            </a:r>
            <a:r>
              <a:rPr lang="th-TH" dirty="0" smtClean="0"/>
              <a:t> </a:t>
            </a:r>
            <a:r>
              <a:rPr lang="en-US" dirty="0" smtClean="0"/>
              <a:t>Clustering</a:t>
            </a:r>
            <a:r>
              <a:rPr lang="en-US" dirty="0"/>
              <a:t>,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en-US" dirty="0" smtClean="0"/>
              <a:t>Distributions,</a:t>
            </a:r>
            <a:r>
              <a:rPr lang="th-TH" dirty="0" smtClean="0"/>
              <a:t> </a:t>
            </a:r>
            <a:r>
              <a:rPr lang="en-US" dirty="0" smtClean="0"/>
              <a:t>and</a:t>
            </a:r>
            <a:r>
              <a:rPr lang="th-TH" dirty="0" smtClean="0"/>
              <a:t> </a:t>
            </a:r>
            <a:r>
              <a:rPr lang="en-US" dirty="0" smtClean="0"/>
              <a:t>Forecasting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02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574" y="36719"/>
            <a:ext cx="6254851" cy="67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71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หากเราจะโมเดลว่า ราคาจะขึ้นตามขนาดเป็น</a:t>
            </a:r>
            <a:r>
              <a:rPr lang="th-TH" b="1" i="1" u="sng" dirty="0" smtClean="0"/>
              <a:t>อัตราคงที่</a:t>
            </a:r>
            <a:endParaRPr lang="en-US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362" y="2323880"/>
            <a:ext cx="4167275" cy="429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7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เราจะ </a:t>
            </a:r>
            <a:r>
              <a:rPr lang="en-US" dirty="0" smtClean="0"/>
              <a:t>model </a:t>
            </a:r>
            <a:r>
              <a:rPr lang="th-TH" dirty="0" smtClean="0"/>
              <a:t>ว่า ราคาเป็นไปตาม </a:t>
            </a:r>
            <a:r>
              <a:rPr lang="en-US" dirty="0" smtClean="0"/>
              <a:t>law of diminishing return (</a:t>
            </a:r>
            <a:r>
              <a:rPr lang="th-TH" dirty="0" smtClean="0"/>
              <a:t>ราคาไม่ได้เพิ่มขึ้นมากตามขนาดที่เพิ่มขึ้น)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703604"/>
            <a:ext cx="3798975" cy="38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0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เราจะ </a:t>
            </a:r>
            <a:r>
              <a:rPr lang="en-US" dirty="0" smtClean="0"/>
              <a:t>model </a:t>
            </a:r>
            <a:r>
              <a:rPr lang="th-TH" dirty="0" smtClean="0"/>
              <a:t>ว่า การที่เพิ่มขนาดขึ้นนิดเดียว ทำให้ราคาเปลี่ยนไปอย่างมาก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25" y="2297031"/>
            <a:ext cx="4179976" cy="423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0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เราอยาก </a:t>
            </a:r>
            <a:r>
              <a:rPr lang="en-US" dirty="0" smtClean="0"/>
              <a:t>Model </a:t>
            </a:r>
            <a:r>
              <a:rPr lang="th-TH" dirty="0" smtClean="0"/>
              <a:t>ให้มัน </a:t>
            </a:r>
            <a:r>
              <a:rPr lang="en-US" dirty="0" smtClean="0"/>
              <a:t>fit </a:t>
            </a:r>
            <a:r>
              <a:rPr lang="th-TH" dirty="0" smtClean="0"/>
              <a:t>กับข้อมูลที่ซับซ้อน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825" y="2418420"/>
            <a:ext cx="4027576" cy="407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26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วิเคราะห์ </a:t>
            </a:r>
            <a:r>
              <a:rPr lang="en-US" dirty="0" smtClean="0"/>
              <a:t>Model </a:t>
            </a:r>
            <a:r>
              <a:rPr lang="th-TH" dirty="0" smtClean="0"/>
              <a:t>ต่าง 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th-TH" dirty="0" smtClean="0"/>
              <a:t>ข้างต้นบางอันอาจจำลองแนวโน้ม (</a:t>
            </a:r>
            <a:r>
              <a:rPr lang="en-US" dirty="0" smtClean="0"/>
              <a:t>Trend</a:t>
            </a:r>
            <a:r>
              <a:rPr lang="th-TH" dirty="0" smtClean="0"/>
              <a:t>) ได้ไม่ดีเท่าที่ควร</a:t>
            </a:r>
          </a:p>
          <a:p>
            <a:r>
              <a:rPr lang="th-TH" dirty="0" smtClean="0"/>
              <a:t>ใช้ </a:t>
            </a:r>
            <a:r>
              <a:rPr lang="en-US" dirty="0" smtClean="0"/>
              <a:t>R-Squ</a:t>
            </a:r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th-TH" dirty="0" smtClean="0"/>
              <a:t>กับ </a:t>
            </a:r>
            <a:r>
              <a:rPr lang="en-US" dirty="0" smtClean="0"/>
              <a:t>P-value </a:t>
            </a:r>
            <a:r>
              <a:rPr lang="th-TH" dirty="0" smtClean="0"/>
              <a:t>วัด</a:t>
            </a:r>
            <a:endParaRPr lang="en-US" dirty="0" smtClean="0"/>
          </a:p>
          <a:p>
            <a:r>
              <a:rPr lang="th-TH" dirty="0" smtClean="0"/>
              <a:t>หาก </a:t>
            </a:r>
            <a:r>
              <a:rPr lang="en-US" dirty="0" smtClean="0"/>
              <a:t>P-value &gt; 0.05 </a:t>
            </a:r>
            <a:r>
              <a:rPr lang="th-TH" dirty="0" smtClean="0"/>
              <a:t>หมายถึง </a:t>
            </a:r>
            <a:r>
              <a:rPr lang="en-US" dirty="0" smtClean="0"/>
              <a:t>Model </a:t>
            </a:r>
            <a:r>
              <a:rPr lang="th-TH" dirty="0" smtClean="0"/>
              <a:t>ที่เราเลือกไม่ดีพอ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4" y="3680599"/>
            <a:ext cx="5857126" cy="25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98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2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detail:</a:t>
            </a:r>
            <a:br>
              <a:rPr lang="en-US" dirty="0" smtClean="0"/>
            </a:br>
            <a:r>
              <a:rPr lang="en-US" sz="3600" dirty="0" smtClean="0"/>
              <a:t>Analysis | </a:t>
            </a:r>
            <a:r>
              <a:rPr lang="en-US" sz="3600" dirty="0" err="1" smtClean="0"/>
              <a:t>Trendlines</a:t>
            </a:r>
            <a:r>
              <a:rPr lang="en-US" sz="3600" dirty="0" smtClean="0"/>
              <a:t> | Describe Trend Model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74" y="1533000"/>
            <a:ext cx="8119651" cy="52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56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 | Show 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575" y="1514019"/>
            <a:ext cx="2342850" cy="50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3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Worksheet | Export | Data</a:t>
            </a:r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th-TH" dirty="0" smtClean="0"/>
              <a:t>ใส่ชื่อ </a:t>
            </a:r>
            <a:r>
              <a:rPr lang="en-US" dirty="0" smtClean="0"/>
              <a:t>File </a:t>
            </a:r>
            <a:r>
              <a:rPr lang="en-US" dirty="0" err="1" smtClean="0"/>
              <a:t>acess</a:t>
            </a:r>
            <a:endParaRPr lang="en-US" dirty="0" smtClean="0"/>
          </a:p>
          <a:p>
            <a:r>
              <a:rPr lang="th-TH" dirty="0" smtClean="0"/>
              <a:t>จากนั้น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224" y="2421153"/>
            <a:ext cx="6117076" cy="427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91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Prediction / Residual </a:t>
            </a:r>
            <a:r>
              <a:rPr lang="th-TH" dirty="0" smtClean="0"/>
              <a:t>จาก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24" y="1690689"/>
            <a:ext cx="5866351" cy="506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6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การวิเคราะห์ที่ลึกขึ้น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Scatter plot -&gt; </a:t>
            </a:r>
            <a:r>
              <a:rPr lang="th-TH" sz="3200" dirty="0" smtClean="0"/>
              <a:t>แสดงให้เห็นถึง </a:t>
            </a:r>
            <a:r>
              <a:rPr lang="en-US" sz="3200" dirty="0" smtClean="0"/>
              <a:t>Outlier </a:t>
            </a:r>
            <a:r>
              <a:rPr lang="th-TH" sz="3200" dirty="0" smtClean="0"/>
              <a:t>และ </a:t>
            </a:r>
            <a:r>
              <a:rPr lang="en-US" sz="3200" dirty="0" smtClean="0"/>
              <a:t>X-Y correlation </a:t>
            </a:r>
          </a:p>
          <a:p>
            <a:pPr lvl="1"/>
            <a:r>
              <a:rPr lang="th-TH" sz="2800" dirty="0" smtClean="0"/>
              <a:t>แต่ไม่ได้แสดง </a:t>
            </a:r>
            <a:r>
              <a:rPr lang="en-US" sz="2800" dirty="0" smtClean="0"/>
              <a:t>Distribution</a:t>
            </a:r>
          </a:p>
          <a:p>
            <a:r>
              <a:rPr lang="en-US" sz="3200" dirty="0" smtClean="0"/>
              <a:t>Time Series -&gt; </a:t>
            </a:r>
            <a:r>
              <a:rPr lang="th-TH" sz="3200" dirty="0" smtClean="0"/>
              <a:t>แสดงให้เห็นถึงค่าที่ขึ้นลง เมื่อเวลาเปลี่ยนไป</a:t>
            </a:r>
          </a:p>
          <a:p>
            <a:pPr lvl="1"/>
            <a:r>
              <a:rPr lang="th-TH" sz="2800" dirty="0" smtClean="0"/>
              <a:t>แต่ไม่ได้ช่วยทำนายค่าในอนาคตได้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828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Trending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Clustering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Distributions</a:t>
            </a:r>
            <a:endParaRPr lang="en-US" dirty="0"/>
          </a:p>
          <a:p>
            <a:r>
              <a:rPr lang="en-US" dirty="0" smtClean="0"/>
              <a:t>Forecasting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ตัวอย่างประโยชน์ของการจัดกลุ่ม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Marketing </a:t>
            </a:r>
            <a:r>
              <a:rPr lang="th-TH" dirty="0" smtClean="0"/>
              <a:t>อาจจะอยากจัดกลุ่มลูกค้าที่มียอดการใช้จ่าย </a:t>
            </a:r>
            <a:r>
              <a:rPr lang="en-US" dirty="0" smtClean="0"/>
              <a:t>/ </a:t>
            </a:r>
            <a:r>
              <a:rPr lang="th-TH" dirty="0" smtClean="0"/>
              <a:t>ความถี่การซื้อ ที่ใกล้เคียงกัน</a:t>
            </a:r>
          </a:p>
          <a:p>
            <a:r>
              <a:rPr lang="th-TH" dirty="0" smtClean="0"/>
              <a:t>ผู้อำนวยการโรงพยาบาลอาจต้องการจัดกลุ่มคนไข้ที่มีผลวินิจฉัย </a:t>
            </a:r>
            <a:r>
              <a:rPr lang="en-US" dirty="0" smtClean="0"/>
              <a:t>/ </a:t>
            </a:r>
            <a:r>
              <a:rPr lang="th-TH" dirty="0" smtClean="0"/>
              <a:t>การใช้ยา</a:t>
            </a:r>
            <a:r>
              <a:rPr lang="en-US" dirty="0" smtClean="0"/>
              <a:t> / </a:t>
            </a:r>
            <a:r>
              <a:rPr lang="th-TH" dirty="0" smtClean="0"/>
              <a:t>จำนวนวันที่รักษา ที่ใกล้เคียงกัน</a:t>
            </a:r>
          </a:p>
          <a:p>
            <a:r>
              <a:rPr lang="th-TH" dirty="0" smtClean="0"/>
              <a:t>เภสัขอาจต้องการจัดกลุ่ม </a:t>
            </a:r>
            <a:r>
              <a:rPr lang="en-US" dirty="0" smtClean="0"/>
              <a:t>Bacteria </a:t>
            </a:r>
            <a:r>
              <a:rPr lang="th-TH" dirty="0" smtClean="0"/>
              <a:t>ที่สามารถต้านกทานต่อยาบางอย่างได้ หรือ มีลักษณะทาง </a:t>
            </a:r>
            <a:r>
              <a:rPr lang="en-US" dirty="0" smtClean="0"/>
              <a:t>Genetic </a:t>
            </a:r>
            <a:r>
              <a:rPr lang="th-TH" dirty="0" smtClean="0"/>
              <a:t>เหมือนกัน</a:t>
            </a:r>
          </a:p>
          <a:p>
            <a:r>
              <a:rPr lang="th-TH" dirty="0" smtClean="0"/>
              <a:t>นักอนุรักษ์พลังงานอาจต้องการจัดกลุ่มกังหันลมที่มีอัตราผลิตพลังงาน และ ตั้งอยู่ในที่ ๆ ใกล้เคียงกัน</a:t>
            </a:r>
          </a:p>
          <a:p>
            <a:r>
              <a:rPr lang="en-US" dirty="0" smtClean="0"/>
              <a:t>Tableau </a:t>
            </a:r>
            <a:r>
              <a:rPr lang="th-TH" dirty="0" smtClean="0"/>
              <a:t>จะจัดกลุ่มโดยใช้ </a:t>
            </a:r>
            <a:r>
              <a:rPr lang="en-US" dirty="0" smtClean="0"/>
              <a:t>K-mean clustering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94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ตัวอย่างจัดกลุ่ม </a:t>
            </a:r>
            <a:r>
              <a:rPr lang="en-US" dirty="0" smtClean="0"/>
              <a:t>Real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แม้ว่าเราจะเพิ่ม </a:t>
            </a:r>
            <a:r>
              <a:rPr lang="en-US" dirty="0" smtClean="0"/>
              <a:t>Cluster </a:t>
            </a:r>
            <a:r>
              <a:rPr lang="th-TH" dirty="0" smtClean="0"/>
              <a:t>ในการแสดงผลใด ๆ </a:t>
            </a:r>
            <a:r>
              <a:rPr lang="en-US" dirty="0" smtClean="0"/>
              <a:t>Tableau </a:t>
            </a:r>
            <a:r>
              <a:rPr lang="th-TH" dirty="0" smtClean="0"/>
              <a:t>ได้</a:t>
            </a:r>
          </a:p>
          <a:p>
            <a:r>
              <a:rPr lang="th-TH" dirty="0" smtClean="0"/>
              <a:t>ตัวอย่างนี้ เราจะเริ่มทำ </a:t>
            </a:r>
            <a:r>
              <a:rPr lang="en-US" dirty="0" smtClean="0"/>
              <a:t>Cluster </a:t>
            </a:r>
            <a:r>
              <a:rPr lang="th-TH" dirty="0" smtClean="0"/>
              <a:t>จาก </a:t>
            </a:r>
            <a:r>
              <a:rPr lang="en-US" dirty="0" smtClean="0"/>
              <a:t>Scatter plot </a:t>
            </a:r>
            <a:r>
              <a:rPr lang="th-TH" dirty="0" smtClean="0"/>
              <a:t>จะได้เห็นภาพชัด ๆ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1" y="2990796"/>
            <a:ext cx="5397500" cy="350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45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9" y="916380"/>
            <a:ext cx="8624701" cy="50252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257300" y="4546600"/>
            <a:ext cx="952500" cy="19558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78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ลองเปลี่ยนค่าต่าง ๆ เล่นดู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ลองใส่ </a:t>
            </a:r>
            <a:r>
              <a:rPr lang="en-US" dirty="0" smtClean="0"/>
              <a:t>Bedrooms </a:t>
            </a:r>
            <a:r>
              <a:rPr lang="th-TH" dirty="0" smtClean="0"/>
              <a:t>เข้าไปใน </a:t>
            </a:r>
            <a:r>
              <a:rPr lang="en-US" dirty="0" smtClean="0"/>
              <a:t>Variables </a:t>
            </a:r>
            <a:r>
              <a:rPr lang="th-TH" dirty="0" smtClean="0"/>
              <a:t>ของ </a:t>
            </a:r>
            <a:r>
              <a:rPr lang="en-US" dirty="0" smtClean="0"/>
              <a:t>Dialog Clusters</a:t>
            </a:r>
          </a:p>
          <a:p>
            <a:pPr lvl="1"/>
            <a:r>
              <a:rPr lang="th-TH" dirty="0" smtClean="0"/>
              <a:t>จะมีการแบ่ง </a:t>
            </a:r>
            <a:r>
              <a:rPr lang="en-US" dirty="0" smtClean="0"/>
              <a:t>Cluster </a:t>
            </a:r>
            <a:r>
              <a:rPr lang="th-TH" dirty="0" smtClean="0"/>
              <a:t>ใหม่โดยใช้ </a:t>
            </a:r>
            <a:r>
              <a:rPr lang="en-US" dirty="0" smtClean="0"/>
              <a:t>Bedrooms </a:t>
            </a:r>
            <a:r>
              <a:rPr lang="th-TH" dirty="0" smtClean="0"/>
              <a:t>เข้ามาเกี่ยวข้องด้วย</a:t>
            </a:r>
          </a:p>
          <a:p>
            <a:pPr lvl="1"/>
            <a:r>
              <a:rPr lang="en-US" dirty="0" smtClean="0"/>
              <a:t>Cluster </a:t>
            </a:r>
            <a:r>
              <a:rPr lang="th-TH" dirty="0" smtClean="0"/>
              <a:t>จะไม่แยกจากกันซะทีเดียวเพราะ ตอนนี้เราแสดงผลแค่ </a:t>
            </a:r>
            <a:r>
              <a:rPr lang="en-US" dirty="0" smtClean="0"/>
              <a:t>2 </a:t>
            </a:r>
            <a:r>
              <a:rPr lang="th-TH" dirty="0" smtClean="0"/>
              <a:t>มิติ</a:t>
            </a:r>
          </a:p>
          <a:p>
            <a:pPr lvl="2"/>
            <a:r>
              <a:rPr lang="th-TH" dirty="0" smtClean="0"/>
              <a:t>บ้านใหญ่บางบ้านก็มีแค่ </a:t>
            </a:r>
            <a:r>
              <a:rPr lang="en-US" dirty="0" smtClean="0"/>
              <a:t>2-3 </a:t>
            </a:r>
            <a:r>
              <a:rPr lang="th-TH" dirty="0" smtClean="0"/>
              <a:t>ห้องนอน แต่บ้านเล็กบางบ้านมีถึง </a:t>
            </a:r>
            <a:r>
              <a:rPr lang="en-US" dirty="0" smtClean="0"/>
              <a:t>4-5 </a:t>
            </a:r>
            <a:r>
              <a:rPr lang="th-TH" dirty="0" smtClean="0"/>
              <a:t>ห้องนอน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01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การใช้ข้อมูล </a:t>
            </a:r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นอกจากการแสดงผล บางครั้งเราต้องการนำผลจากการจัดกลุ่มมาใช้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900" y="2414179"/>
            <a:ext cx="3574200" cy="38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4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49" y="921240"/>
            <a:ext cx="7536901" cy="501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77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Trending</a:t>
            </a:r>
            <a:endParaRPr lang="en-US" dirty="0"/>
          </a:p>
          <a:p>
            <a:r>
              <a:rPr lang="en-US" dirty="0" smtClean="0"/>
              <a:t>Clustering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Distributions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Forecasting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r>
              <a:rPr lang="th-TH" dirty="0" smtClean="0"/>
              <a:t>เกี่ยวกับ การกระจายตัว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fr-FR" dirty="0" err="1" smtClean="0"/>
              <a:t>onfidences</a:t>
            </a:r>
            <a:r>
              <a:rPr lang="fr-FR" dirty="0" smtClean="0"/>
              <a:t> </a:t>
            </a:r>
            <a:r>
              <a:rPr lang="fr-FR" dirty="0" err="1" smtClean="0"/>
              <a:t>intervals</a:t>
            </a:r>
            <a:endParaRPr lang="th-TH" dirty="0" smtClean="0"/>
          </a:p>
          <a:p>
            <a:r>
              <a:rPr lang="fr-FR" dirty="0" err="1" smtClean="0"/>
              <a:t>Percentages</a:t>
            </a:r>
            <a:endParaRPr lang="th-TH" dirty="0" smtClean="0"/>
          </a:p>
          <a:p>
            <a:r>
              <a:rPr lang="fr-FR" dirty="0" smtClean="0"/>
              <a:t>Percentiles</a:t>
            </a:r>
            <a:endParaRPr lang="th-TH" dirty="0" smtClean="0"/>
          </a:p>
          <a:p>
            <a:r>
              <a:rPr lang="fr-FR" dirty="0" smtClean="0"/>
              <a:t>Quantiles</a:t>
            </a:r>
            <a:endParaRPr lang="th-TH" dirty="0" smtClean="0"/>
          </a:p>
          <a:p>
            <a:r>
              <a:rPr lang="fr-FR" dirty="0"/>
              <a:t>S</a:t>
            </a:r>
            <a:r>
              <a:rPr lang="fr-FR" dirty="0" smtClean="0"/>
              <a:t>tandard </a:t>
            </a:r>
            <a:r>
              <a:rPr lang="fr-FR" dirty="0" err="1" smtClean="0"/>
              <a:t>deviations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03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ใช้ </a:t>
            </a:r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Analytics pane, </a:t>
            </a:r>
            <a:r>
              <a:rPr lang="th-TH" dirty="0" smtClean="0"/>
              <a:t>หรือ</a:t>
            </a:r>
            <a:endParaRPr lang="en-US" dirty="0" smtClean="0"/>
          </a:p>
          <a:p>
            <a:r>
              <a:rPr lang="en-US" dirty="0" smtClean="0"/>
              <a:t>Right click </a:t>
            </a:r>
            <a:r>
              <a:rPr lang="th-TH" dirty="0" smtClean="0"/>
              <a:t>ที่แกน เลือก </a:t>
            </a:r>
            <a:r>
              <a:rPr lang="en-US" dirty="0" smtClean="0"/>
              <a:t>Add Reference Line</a:t>
            </a:r>
            <a:endParaRPr lang="th-TH" dirty="0" smtClean="0"/>
          </a:p>
          <a:p>
            <a:r>
              <a:rPr lang="th-TH" dirty="0" smtClean="0"/>
              <a:t>เลือก </a:t>
            </a:r>
            <a:r>
              <a:rPr lang="en-US" dirty="0" smtClean="0"/>
              <a:t>Scope (Table / Pane </a:t>
            </a:r>
            <a:r>
              <a:rPr lang="en-US" dirty="0"/>
              <a:t>/</a:t>
            </a:r>
            <a:r>
              <a:rPr lang="en-US" dirty="0" smtClean="0"/>
              <a:t> Cell)</a:t>
            </a:r>
            <a:endParaRPr lang="th-TH" dirty="0" smtClean="0"/>
          </a:p>
          <a:p>
            <a:r>
              <a:rPr lang="en-US" dirty="0"/>
              <a:t>Edit </a:t>
            </a:r>
            <a:r>
              <a:rPr lang="en-US" dirty="0" smtClean="0"/>
              <a:t>Distribution</a:t>
            </a:r>
            <a:r>
              <a:rPr lang="th-TH" dirty="0" smtClean="0"/>
              <a:t> </a:t>
            </a:r>
            <a:r>
              <a:rPr lang="en-US" dirty="0" smtClean="0"/>
              <a:t>: </a:t>
            </a:r>
            <a:r>
              <a:rPr lang="en-US" dirty="0"/>
              <a:t>Right click </a:t>
            </a:r>
            <a:r>
              <a:rPr lang="th-TH" dirty="0"/>
              <a:t>ที่ แกน หรือที่ </a:t>
            </a:r>
            <a:r>
              <a:rPr lang="en-US" dirty="0"/>
              <a:t>reference </a:t>
            </a:r>
            <a:r>
              <a:rPr lang="en-US" dirty="0" smtClean="0"/>
              <a:t>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4138284"/>
            <a:ext cx="6305550" cy="257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4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Trending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Clustering</a:t>
            </a:r>
            <a:endParaRPr lang="en-US" dirty="0"/>
          </a:p>
          <a:p>
            <a:r>
              <a:rPr lang="en-US" dirty="0" smtClean="0"/>
              <a:t>Distributions</a:t>
            </a:r>
            <a:endParaRPr lang="en-US" dirty="0"/>
          </a:p>
          <a:p>
            <a:r>
              <a:rPr lang="en-US" dirty="0" smtClean="0"/>
              <a:t>Forecasting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7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74" y="1114300"/>
            <a:ext cx="8455619" cy="4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0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ลาก </a:t>
            </a:r>
            <a:r>
              <a:rPr lang="en-US" dirty="0" smtClean="0"/>
              <a:t>Distribution Band </a:t>
            </a:r>
            <a:r>
              <a:rPr lang="th-TH" dirty="0" smtClean="0"/>
              <a:t>จาก </a:t>
            </a:r>
            <a:r>
              <a:rPr lang="en-US" dirty="0" smtClean="0"/>
              <a:t>Analytics pane </a:t>
            </a:r>
            <a:r>
              <a:rPr lang="th-TH" dirty="0" smtClean="0"/>
              <a:t>ไปวางที่แกน </a:t>
            </a:r>
            <a:r>
              <a:rPr lang="en-US" dirty="0" smtClean="0"/>
              <a:t>Price </a:t>
            </a:r>
            <a:r>
              <a:rPr lang="th-TH" dirty="0" smtClean="0"/>
              <a:t>ของ </a:t>
            </a:r>
            <a:r>
              <a:rPr lang="en-US" dirty="0" smtClean="0"/>
              <a:t>Pane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418" y="1690689"/>
            <a:ext cx="3941163" cy="48421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571999" y="3133839"/>
            <a:ext cx="2480716" cy="49836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12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7" y="1726800"/>
            <a:ext cx="8686146" cy="41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57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ใช้ </a:t>
            </a:r>
            <a:r>
              <a:rPr lang="en-US" dirty="0" smtClean="0"/>
              <a:t>standard dev </a:t>
            </a:r>
            <a:r>
              <a:rPr lang="th-TH" dirty="0" smtClean="0"/>
              <a:t>หา </a:t>
            </a:r>
            <a:r>
              <a:rPr lang="en-US" dirty="0" smtClean="0"/>
              <a:t>outliers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00" y="1563689"/>
            <a:ext cx="5089600" cy="500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08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Trending</a:t>
            </a:r>
            <a:endParaRPr lang="en-US" dirty="0"/>
          </a:p>
          <a:p>
            <a:r>
              <a:rPr lang="en-US" dirty="0" smtClean="0"/>
              <a:t>Clustering</a:t>
            </a:r>
            <a:endParaRPr lang="en-US" dirty="0"/>
          </a:p>
          <a:p>
            <a:r>
              <a:rPr lang="en-US" dirty="0" smtClean="0"/>
              <a:t>Distributions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Forecasting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vs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 </a:t>
            </a:r>
            <a:r>
              <a:rPr lang="th-TH" dirty="0" smtClean="0"/>
              <a:t>จะทำให้เราเห็นแนวโน้ม แต่ไม่ได้ทำนายค่าในอนาคต</a:t>
            </a:r>
          </a:p>
          <a:p>
            <a:r>
              <a:rPr lang="th-TH" dirty="0" smtClean="0"/>
              <a:t>บางครั้งข้อมูลจะขึ้นลงตามฤดูกาล </a:t>
            </a:r>
            <a:r>
              <a:rPr lang="en-US" dirty="0" smtClean="0"/>
              <a:t>(Seasonal) Trend </a:t>
            </a:r>
            <a:r>
              <a:rPr lang="th-TH" dirty="0" smtClean="0"/>
              <a:t>จะไม่สามารถจับข้อมูลลักษณะนี้ได้ ต้องใช้ </a:t>
            </a:r>
            <a:r>
              <a:rPr lang="en-US" dirty="0" smtClean="0"/>
              <a:t>Forecast Model</a:t>
            </a:r>
          </a:p>
          <a:p>
            <a:r>
              <a:rPr lang="th-TH" dirty="0" smtClean="0"/>
              <a:t>เวลาจะ </a:t>
            </a:r>
            <a:r>
              <a:rPr lang="en-US" dirty="0" smtClean="0"/>
              <a:t>Forecast, Tableau </a:t>
            </a:r>
            <a:r>
              <a:rPr lang="th-TH" dirty="0" smtClean="0"/>
              <a:t>ต้องการ </a:t>
            </a:r>
            <a:r>
              <a:rPr lang="en-US" dirty="0" smtClean="0"/>
              <a:t>Field </a:t>
            </a:r>
            <a:r>
              <a:rPr lang="th-TH" dirty="0" smtClean="0"/>
              <a:t>ที่เป็น </a:t>
            </a:r>
            <a:r>
              <a:rPr lang="en-US" dirty="0" err="1" smtClean="0"/>
              <a:t>dat</a:t>
            </a:r>
            <a:endParaRPr lang="en-US" dirty="0" smtClean="0"/>
          </a:p>
          <a:p>
            <a:pPr lvl="1"/>
            <a:r>
              <a:rPr lang="en-US" dirty="0" smtClean="0"/>
              <a:t>Tableau 10 </a:t>
            </a:r>
            <a:r>
              <a:rPr lang="th-TH" dirty="0" smtClean="0"/>
              <a:t>ที่ไม่ต้องเป็น </a:t>
            </a:r>
            <a:r>
              <a:rPr lang="en-US" dirty="0" smtClean="0"/>
              <a:t>date </a:t>
            </a:r>
            <a:r>
              <a:rPr lang="th-TH" dirty="0" smtClean="0"/>
              <a:t>ก็ได้ แต่ต้อง </a:t>
            </a:r>
            <a:r>
              <a:rPr lang="en-US" dirty="0" smtClean="0"/>
              <a:t>Forecast </a:t>
            </a:r>
            <a:r>
              <a:rPr lang="th-TH" dirty="0" smtClean="0"/>
              <a:t>บน </a:t>
            </a:r>
            <a:r>
              <a:rPr lang="en-US" dirty="0" smtClean="0"/>
              <a:t>Field </a:t>
            </a:r>
            <a:r>
              <a:rPr lang="th-TH" dirty="0" smtClean="0"/>
              <a:t>ที่เป็น </a:t>
            </a:r>
            <a:r>
              <a:rPr lang="en-US" dirty="0" smtClean="0"/>
              <a:t>integer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16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แสดง </a:t>
            </a:r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 and drop Forecast </a:t>
            </a:r>
            <a:r>
              <a:rPr lang="th-TH" dirty="0" smtClean="0"/>
              <a:t>ไปวางจาก </a:t>
            </a:r>
            <a:r>
              <a:rPr lang="en-US" dirty="0" smtClean="0"/>
              <a:t>Analytics pane</a:t>
            </a:r>
          </a:p>
          <a:p>
            <a:r>
              <a:rPr lang="en-US" dirty="0" smtClean="0"/>
              <a:t>Analysis | Forecast | Show Forecast </a:t>
            </a:r>
            <a:r>
              <a:rPr lang="th-TH" dirty="0" smtClean="0"/>
              <a:t>จาก </a:t>
            </a:r>
            <a:r>
              <a:rPr lang="en-US" dirty="0" smtClean="0"/>
              <a:t>menu</a:t>
            </a:r>
          </a:p>
          <a:p>
            <a:r>
              <a:rPr lang="en-US" dirty="0" smtClean="0"/>
              <a:t>Right click </a:t>
            </a:r>
            <a:r>
              <a:rPr lang="th-TH" dirty="0" smtClean="0"/>
              <a:t>ที่ </a:t>
            </a:r>
            <a:r>
              <a:rPr lang="en-US" dirty="0" smtClean="0"/>
              <a:t>view pane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150" y="2910500"/>
            <a:ext cx="4203828" cy="36681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420131" y="2743200"/>
            <a:ext cx="652072" cy="51716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755036" y="5570420"/>
            <a:ext cx="1209207" cy="741479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67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|Forecast | </a:t>
            </a:r>
            <a:r>
              <a:rPr lang="en-US" dirty="0" smtClean="0"/>
              <a:t>Forecast Options </a:t>
            </a:r>
            <a:r>
              <a:rPr lang="th-TH" dirty="0" smtClean="0"/>
              <a:t>จาก </a:t>
            </a:r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212" y="2376200"/>
            <a:ext cx="3007388" cy="417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44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25" y="1512889"/>
            <a:ext cx="5645150" cy="482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17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11" y="1332800"/>
            <a:ext cx="8150193" cy="49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9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| Trend Lines | Show Trend </a:t>
            </a:r>
            <a:r>
              <a:rPr lang="en-US" dirty="0" smtClean="0"/>
              <a:t>Lines </a:t>
            </a:r>
            <a:r>
              <a:rPr lang="th-TH" dirty="0" smtClean="0"/>
              <a:t>หรือ</a:t>
            </a:r>
          </a:p>
          <a:p>
            <a:r>
              <a:rPr lang="th-TH" dirty="0" smtClean="0"/>
              <a:t>คลิกขวาแล้วเลือก </a:t>
            </a:r>
            <a:r>
              <a:rPr lang="en-US" dirty="0"/>
              <a:t>Show Trend </a:t>
            </a:r>
            <a:r>
              <a:rPr lang="en-US" dirty="0" smtClean="0"/>
              <a:t>Lines</a:t>
            </a:r>
            <a:r>
              <a:rPr lang="th-TH" dirty="0" smtClean="0"/>
              <a:t> หรือ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41" y="3215323"/>
            <a:ext cx="7669918" cy="29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40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รายละเอียดและสรุป </a:t>
            </a:r>
            <a:r>
              <a:rPr lang="en-US" dirty="0" smtClean="0"/>
              <a:t>Forecast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| Forecast | Describe Forecast </a:t>
            </a:r>
            <a:r>
              <a:rPr lang="th-TH" dirty="0" smtClean="0"/>
              <a:t>จาก </a:t>
            </a:r>
            <a:r>
              <a:rPr lang="en-US" dirty="0" smtClean="0"/>
              <a:t>Menu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2470953"/>
            <a:ext cx="7156450" cy="384094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503743" y="6080717"/>
            <a:ext cx="1715957" cy="462364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99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3400"/>
            <a:ext cx="7886700" cy="5643563"/>
          </a:xfrm>
        </p:spPr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Timer series </a:t>
            </a:r>
            <a:r>
              <a:rPr lang="th-TH" dirty="0" smtClean="0"/>
              <a:t>แบบด้านล่าง</a:t>
            </a:r>
          </a:p>
          <a:p>
            <a:r>
              <a:rPr lang="en-US" dirty="0" smtClean="0"/>
              <a:t>Filter </a:t>
            </a:r>
            <a:r>
              <a:rPr lang="th-TH" dirty="0" smtClean="0"/>
              <a:t>ให้เหลือแต่ </a:t>
            </a:r>
            <a:r>
              <a:rPr lang="en-US" dirty="0" smtClean="0"/>
              <a:t>Afghanistan </a:t>
            </a:r>
            <a:r>
              <a:rPr lang="th-TH" dirty="0" smtClean="0"/>
              <a:t>กับ </a:t>
            </a:r>
            <a:r>
              <a:rPr lang="en-US" dirty="0" smtClean="0"/>
              <a:t>Australia</a:t>
            </a:r>
          </a:p>
          <a:p>
            <a:pPr marL="0" indent="0">
              <a:buNone/>
            </a:pPr>
            <a:endParaRPr lang="th-TH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00" y="1700358"/>
            <a:ext cx="6168000" cy="472602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394200" y="4902200"/>
            <a:ext cx="50800" cy="10033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588000" y="4826000"/>
            <a:ext cx="50800" cy="10033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124700" y="3848100"/>
            <a:ext cx="50800" cy="10033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4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645921"/>
            <a:ext cx="4283775" cy="52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0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แสดง </a:t>
            </a:r>
            <a:r>
              <a:rPr lang="en-US" dirty="0" smtClean="0"/>
              <a:t>confidence band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25" y="1993383"/>
            <a:ext cx="6044081" cy="47692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50" y="1506023"/>
            <a:ext cx="3259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เลือก </a:t>
            </a:r>
            <a:r>
              <a:rPr lang="en-US" dirty="0"/>
              <a:t>Trend lines | Edit Trend Lines</a:t>
            </a:r>
          </a:p>
        </p:txBody>
      </p:sp>
    </p:spTree>
    <p:extLst>
      <p:ext uri="{BB962C8B-B14F-4D97-AF65-F5344CB8AC3E}">
        <p14:creationId xmlns:p14="http://schemas.microsoft.com/office/powerpoint/2010/main" val="154082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หากเราอยากแสดง </a:t>
            </a:r>
            <a:r>
              <a:rPr lang="en-US" dirty="0" smtClean="0"/>
              <a:t>Trend </a:t>
            </a:r>
            <a:r>
              <a:rPr lang="th-TH" dirty="0" smtClean="0"/>
              <a:t>แค่ช่วงใดช่วงหนึ่ง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ลองเลือกข้อมูลเฉพาะ </a:t>
            </a:r>
            <a:r>
              <a:rPr lang="en-US" dirty="0" smtClean="0"/>
              <a:t>1980-1988 (drag / ctrl-click)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199" y="2387385"/>
            <a:ext cx="5173601" cy="438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trend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1925"/>
            <a:ext cx="7886700" cy="4351338"/>
          </a:xfrm>
        </p:spPr>
        <p:txBody>
          <a:bodyPr/>
          <a:lstStyle/>
          <a:p>
            <a:r>
              <a:rPr lang="en-US" dirty="0" smtClean="0"/>
              <a:t>Trend line </a:t>
            </a:r>
            <a:r>
              <a:rPr lang="th-TH" dirty="0" smtClean="0"/>
              <a:t>จะบอกว่าราคาจะเพิ่มขึ้น ด้วยความเร็วเท่าไรหากขนาดเพิ่มขึ้น (สำหรับแต่ละชนิดการขาย)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609" y="2006600"/>
            <a:ext cx="5063891" cy="45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83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3024</TotalTime>
  <Words>676</Words>
  <Application>Microsoft Office PowerPoint</Application>
  <PresentationFormat>On-screen Show (4:3)</PresentationFormat>
  <Paragraphs>99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Angsana New</vt:lpstr>
      <vt:lpstr>Arial</vt:lpstr>
      <vt:lpstr>Calibri</vt:lpstr>
      <vt:lpstr>Calibri Light</vt:lpstr>
      <vt:lpstr>Cordia New</vt:lpstr>
      <vt:lpstr>Office Theme</vt:lpstr>
      <vt:lpstr>Learning Tableau: Chapter 8</vt:lpstr>
      <vt:lpstr>การวิเคราะห์ที่ลึกขึ้น</vt:lpstr>
      <vt:lpstr>Topics</vt:lpstr>
      <vt:lpstr>Trend lines</vt:lpstr>
      <vt:lpstr>PowerPoint Presentation</vt:lpstr>
      <vt:lpstr>PowerPoint Presentation</vt:lpstr>
      <vt:lpstr>แสดง confidence band</vt:lpstr>
      <vt:lpstr>หากเราอยากแสดง Trend แค่ช่วงใดช่วงหนึ่ง</vt:lpstr>
      <vt:lpstr>Customizing trend lines</vt:lpstr>
      <vt:lpstr>PowerPoint Presentation</vt:lpstr>
      <vt:lpstr>Linear models</vt:lpstr>
      <vt:lpstr>Log models</vt:lpstr>
      <vt:lpstr>Exponential models</vt:lpstr>
      <vt:lpstr>Polynomial models</vt:lpstr>
      <vt:lpstr>วิเคราะห์ Model ต่าง ๆ</vt:lpstr>
      <vt:lpstr>More detail: Analysis | Trendlines | Describe Trend Model …</vt:lpstr>
      <vt:lpstr>Worksheet | Show Summary</vt:lpstr>
      <vt:lpstr>Export Data</vt:lpstr>
      <vt:lpstr>Plot Prediction / Residual จาก data</vt:lpstr>
      <vt:lpstr>Topics</vt:lpstr>
      <vt:lpstr>ตัวอย่างประโยชน์ของการจัดกลุ่ม</vt:lpstr>
      <vt:lpstr>ตัวอย่างจัดกลุ่ม Real Estate</vt:lpstr>
      <vt:lpstr>PowerPoint Presentation</vt:lpstr>
      <vt:lpstr>ลองเปลี่ยนค่าต่าง ๆ เล่นดู</vt:lpstr>
      <vt:lpstr>การใช้ข้อมูล Cluster</vt:lpstr>
      <vt:lpstr>PowerPoint Presentation</vt:lpstr>
      <vt:lpstr>Topics</vt:lpstr>
      <vt:lpstr>Features เกี่ยวกับ การกระจายตัว</vt:lpstr>
      <vt:lpstr>ใช้ Distribution</vt:lpstr>
      <vt:lpstr>PowerPoint Presentation</vt:lpstr>
      <vt:lpstr>ลาก Distribution Band จาก Analytics pane ไปวางที่แกน Price ของ Pane</vt:lpstr>
      <vt:lpstr>PowerPoint Presentation</vt:lpstr>
      <vt:lpstr>ใช้ standard dev หา outliers</vt:lpstr>
      <vt:lpstr>Topics</vt:lpstr>
      <vt:lpstr>Forecast vs Trend</vt:lpstr>
      <vt:lpstr>แสดง Forecast</vt:lpstr>
      <vt:lpstr>Edit forecast</vt:lpstr>
      <vt:lpstr>Seasonality</vt:lpstr>
      <vt:lpstr>PowerPoint Presentation</vt:lpstr>
      <vt:lpstr>รายละเอียดและสรุป Forecast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Tableau: Chapter 3</dc:title>
  <dc:creator>Nutthanon Leelathakul</dc:creator>
  <cp:lastModifiedBy>Nutthanon Leelathakul</cp:lastModifiedBy>
  <cp:revision>195</cp:revision>
  <dcterms:created xsi:type="dcterms:W3CDTF">2018-11-05T12:15:34Z</dcterms:created>
  <dcterms:modified xsi:type="dcterms:W3CDTF">2018-11-27T05:58:29Z</dcterms:modified>
</cp:coreProperties>
</file>