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67" r:id="rId5"/>
    <p:sldId id="266" r:id="rId6"/>
    <p:sldId id="268" r:id="rId7"/>
    <p:sldId id="269" r:id="rId8"/>
    <p:sldId id="259" r:id="rId9"/>
    <p:sldId id="270" r:id="rId10"/>
    <p:sldId id="271" r:id="rId11"/>
    <p:sldId id="272" r:id="rId12"/>
    <p:sldId id="260" r:id="rId13"/>
    <p:sldId id="273" r:id="rId14"/>
    <p:sldId id="26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2" r:id="rId26"/>
    <p:sldId id="284" r:id="rId27"/>
    <p:sldId id="285" r:id="rId28"/>
    <p:sldId id="286" r:id="rId29"/>
    <p:sldId id="287" r:id="rId30"/>
    <p:sldId id="288" r:id="rId31"/>
    <p:sldId id="289" r:id="rId32"/>
    <p:sldId id="263" r:id="rId33"/>
    <p:sldId id="290" r:id="rId34"/>
    <p:sldId id="291" r:id="rId35"/>
    <p:sldId id="292" r:id="rId36"/>
    <p:sldId id="296" r:id="rId37"/>
    <p:sldId id="293" r:id="rId38"/>
    <p:sldId id="297" r:id="rId39"/>
    <p:sldId id="294" r:id="rId40"/>
    <p:sldId id="298" r:id="rId41"/>
    <p:sldId id="295" r:id="rId42"/>
    <p:sldId id="299" r:id="rId43"/>
    <p:sldId id="264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7854" autoAdjust="0"/>
  </p:normalViewPr>
  <p:slideViewPr>
    <p:cSldViewPr snapToGrid="0">
      <p:cViewPr varScale="1">
        <p:scale>
          <a:sx n="75" d="100"/>
          <a:sy n="75" d="100"/>
        </p:scale>
        <p:origin x="7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2CEC-5DDC-4EE9-8B9C-66322DAF7937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A74-5DF5-4345-A49F-01112A36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FA74-5DF5-4345-A49F-01112A36DF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1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2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2057-99AB-48EF-ADE9-66E385D802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Tableau: 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2800" dirty="0" smtClean="0"/>
              <a:t>การคำนวณระดับตาราง</a:t>
            </a:r>
            <a:r>
              <a:rPr lang="th-TH" dirty="0" smtClean="0"/>
              <a:t> </a:t>
            </a:r>
            <a:r>
              <a:rPr lang="en-US" dirty="0" smtClean="0"/>
              <a:t>(Table Calculations)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ลองทำดู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6757" y="1335293"/>
            <a:ext cx="4650486" cy="52855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574155" y="871997"/>
            <a:ext cx="646176" cy="8128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43099" y="480878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Double click </a:t>
            </a:r>
            <a:r>
              <a:rPr lang="th-TH" dirty="0" smtClean="0"/>
              <a:t>เพื่อดูสูตร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8274" y="1920886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ลากไปที่ </a:t>
            </a:r>
            <a:r>
              <a:rPr lang="en-US" dirty="0" smtClean="0"/>
              <a:t>Data pane</a:t>
            </a:r>
            <a:br>
              <a:rPr lang="en-US" dirty="0" smtClean="0"/>
            </a:br>
            <a:r>
              <a:rPr lang="th-TH" dirty="0" smtClean="0"/>
              <a:t>จะกลายเป็น </a:t>
            </a:r>
            <a:r>
              <a:rPr lang="en-US" dirty="0" smtClean="0"/>
              <a:t>field </a:t>
            </a:r>
            <a:r>
              <a:rPr lang="th-TH" dirty="0" smtClean="0"/>
              <a:t>ที่ใช้</a:t>
            </a:r>
            <a:br>
              <a:rPr lang="th-TH" dirty="0" smtClean="0"/>
            </a:br>
            <a:r>
              <a:rPr lang="th-TH" dirty="0" smtClean="0"/>
              <a:t>ต่อใน </a:t>
            </a:r>
            <a:r>
              <a:rPr lang="en-US" dirty="0" smtClean="0"/>
              <a:t>view </a:t>
            </a:r>
            <a:r>
              <a:rPr lang="th-TH" dirty="0" smtClean="0"/>
              <a:t>อื่น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16658" y="1920886"/>
            <a:ext cx="501616" cy="3291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3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ตัวอย่าง </a:t>
            </a:r>
            <a:r>
              <a:rPr lang="en-US" sz="4000" dirty="0" smtClean="0"/>
              <a:t>Quick table calculation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21" y="2211388"/>
            <a:ext cx="8506757" cy="30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Quick table </a:t>
            </a:r>
            <a:r>
              <a:rPr lang="en-US" dirty="0"/>
              <a:t>calculations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Relative vs Fixed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Scope and Direction</a:t>
            </a:r>
            <a:endParaRPr lang="en-US" dirty="0"/>
          </a:p>
          <a:p>
            <a:r>
              <a:rPr lang="en-US" dirty="0" smtClean="0"/>
              <a:t>Addressing and Partitioning</a:t>
            </a:r>
          </a:p>
          <a:p>
            <a:r>
              <a:rPr lang="en-US" dirty="0" smtClean="0"/>
              <a:t>Custom table calculations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Data densification</a:t>
            </a:r>
          </a:p>
        </p:txBody>
      </p:sp>
    </p:spTree>
    <p:extLst>
      <p:ext uri="{BB962C8B-B14F-4D97-AF65-F5344CB8AC3E}">
        <p14:creationId xmlns:p14="http://schemas.microsoft.com/office/powerpoint/2010/main" val="2298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vs Fixed</a:t>
            </a:r>
            <a:r>
              <a:rPr lang="th-TH" dirty="0" smtClean="0"/>
              <a:t> </a:t>
            </a:r>
            <a:r>
              <a:rPr lang="en-US" dirty="0" smtClean="0"/>
              <a:t>computation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51686"/>
              </p:ext>
            </p:extLst>
          </p:nvPr>
        </p:nvGraphicFramePr>
        <p:xfrm>
          <a:off x="628650" y="1825625"/>
          <a:ext cx="78867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74968284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580946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Relative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Fixed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7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การคำนวณสัมพันธ์กับ</a:t>
                      </a:r>
                      <a:r>
                        <a:rPr lang="th-TH" sz="3200" baseline="0" dirty="0" smtClean="0"/>
                        <a:t> </a:t>
                      </a:r>
                      <a:r>
                        <a:rPr lang="en-US" sz="3200" baseline="0" dirty="0" smtClean="0"/>
                        <a:t>layout </a:t>
                      </a:r>
                      <a:r>
                        <a:rPr lang="th-TH" sz="3200" baseline="0" dirty="0" smtClean="0"/>
                        <a:t>ของตาราง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การคำนวณใช้</a:t>
                      </a:r>
                      <a:r>
                        <a:rPr lang="th-TH" sz="3200" baseline="0" dirty="0" smtClean="0"/>
                        <a:t> </a:t>
                      </a:r>
                      <a:r>
                        <a:rPr lang="en-US" sz="3200" baseline="0" dirty="0" smtClean="0"/>
                        <a:t>data </a:t>
                      </a:r>
                      <a:r>
                        <a:rPr lang="th-TH" sz="3200" baseline="0" dirty="0" smtClean="0"/>
                        <a:t>อย่างน้อย </a:t>
                      </a:r>
                      <a:r>
                        <a:rPr lang="en-US" sz="3200" baseline="0" dirty="0" smtClean="0"/>
                        <a:t>1</a:t>
                      </a:r>
                      <a:r>
                        <a:rPr lang="th-TH" sz="3200" baseline="0" dirty="0" smtClean="0"/>
                        <a:t> </a:t>
                      </a:r>
                      <a:r>
                        <a:rPr lang="en-US" sz="3200" baseline="0" dirty="0" smtClean="0"/>
                        <a:t>dimension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aseline="0" dirty="0" smtClean="0"/>
                        <a:t>แม้ </a:t>
                      </a:r>
                      <a:r>
                        <a:rPr lang="en-US" sz="3200" baseline="0" dirty="0" smtClean="0"/>
                        <a:t>layout </a:t>
                      </a:r>
                      <a:r>
                        <a:rPr lang="th-TH" sz="3200" baseline="0" dirty="0" smtClean="0"/>
                        <a:t>ของ </a:t>
                      </a:r>
                      <a:r>
                        <a:rPr lang="en-US" sz="3200" baseline="0" dirty="0" smtClean="0"/>
                        <a:t>view </a:t>
                      </a:r>
                      <a:r>
                        <a:rPr lang="th-TH" sz="3200" baseline="0" dirty="0" smtClean="0"/>
                        <a:t>จะเปลี่ยนไป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dirty="0" smtClean="0"/>
                        <a:t>Scope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th-TH" sz="3200" baseline="0" dirty="0" smtClean="0"/>
                        <a:t>กับ </a:t>
                      </a:r>
                      <a:r>
                        <a:rPr lang="en-US" sz="3200" baseline="0" dirty="0" smtClean="0"/>
                        <a:t>Direction </a:t>
                      </a:r>
                      <a:r>
                        <a:rPr lang="th-TH" sz="3200" baseline="0" dirty="0" smtClean="0"/>
                        <a:t>ก็ยังสัมพันธ์กับตารางแบบเดิม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Scope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th-TH" sz="3200" baseline="0" dirty="0" smtClean="0"/>
                        <a:t>กับ</a:t>
                      </a:r>
                      <a:r>
                        <a:rPr lang="en-US" sz="3200" baseline="0" dirty="0" smtClean="0"/>
                        <a:t> Dimension </a:t>
                      </a:r>
                      <a:r>
                        <a:rPr lang="th-TH" sz="3200" baseline="0" dirty="0" smtClean="0"/>
                        <a:t>จะคงที่กับ</a:t>
                      </a:r>
                      <a:r>
                        <a:rPr lang="en-US" sz="3200" baseline="0" dirty="0" smtClean="0"/>
                        <a:t> dimension </a:t>
                      </a:r>
                      <a:r>
                        <a:rPr lang="th-TH" sz="3200" baseline="0" dirty="0" smtClean="0"/>
                        <a:t>นั้น ๆ ไม่ว่า </a:t>
                      </a:r>
                      <a:r>
                        <a:rPr lang="en-US" sz="3200" baseline="0" dirty="0" smtClean="0"/>
                        <a:t>dimension </a:t>
                      </a:r>
                      <a:r>
                        <a:rPr lang="th-TH" sz="3200" baseline="0" dirty="0" smtClean="0"/>
                        <a:t>จะถูกย้ายไปไหน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4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87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Quick table </a:t>
            </a:r>
            <a:r>
              <a:rPr lang="en-US" dirty="0"/>
              <a:t>calculations</a:t>
            </a:r>
          </a:p>
          <a:p>
            <a:r>
              <a:rPr lang="en-US" dirty="0" smtClean="0"/>
              <a:t>Relative vs Fixed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Scope and Direction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Addressing and Partitioning</a:t>
            </a:r>
          </a:p>
          <a:p>
            <a:r>
              <a:rPr lang="en-US" dirty="0" smtClean="0"/>
              <a:t>Custom table calculations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Data densification</a:t>
            </a:r>
          </a:p>
        </p:txBody>
      </p:sp>
    </p:spTree>
    <p:extLst>
      <p:ext uri="{BB962C8B-B14F-4D97-AF65-F5344CB8AC3E}">
        <p14:creationId xmlns:p14="http://schemas.microsoft.com/office/powerpoint/2010/main" val="66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ใช้อธิบายวิธีการคำนวณระดับตารางว่ามีความสัมพันธ์กับตารางอย่างไร</a:t>
            </a:r>
          </a:p>
          <a:p>
            <a:r>
              <a:rPr lang="th-TH" dirty="0" smtClean="0"/>
              <a:t>เมื่อการคำนวณระดับตารางของเราขึ้นกับ </a:t>
            </a:r>
            <a:r>
              <a:rPr lang="en-US" dirty="0" smtClean="0"/>
              <a:t>layout </a:t>
            </a:r>
            <a:r>
              <a:rPr lang="th-TH" dirty="0" smtClean="0"/>
              <a:t>ของตาราง</a:t>
            </a:r>
            <a:r>
              <a:rPr lang="en-US" dirty="0" smtClean="0"/>
              <a:t>, </a:t>
            </a:r>
            <a:r>
              <a:rPr lang="th-TH" dirty="0" smtClean="0"/>
              <a:t>การเปลี่ยน </a:t>
            </a:r>
            <a:r>
              <a:rPr lang="en-US" dirty="0" smtClean="0"/>
              <a:t>view </a:t>
            </a:r>
            <a:r>
              <a:rPr lang="th-TH" dirty="0" smtClean="0"/>
              <a:t>จะไม่เปลี่ยน </a:t>
            </a:r>
            <a:r>
              <a:rPr lang="en-US" dirty="0" smtClean="0"/>
              <a:t>scope </a:t>
            </a:r>
            <a:r>
              <a:rPr lang="th-TH" dirty="0" smtClean="0"/>
              <a:t>และ </a:t>
            </a:r>
            <a:r>
              <a:rPr lang="en-US" dirty="0" smtClean="0"/>
              <a:t>direction</a:t>
            </a:r>
            <a:endParaRPr lang="th-TH" dirty="0" smtClean="0"/>
          </a:p>
          <a:p>
            <a:r>
              <a:rPr lang="en-US" dirty="0" smtClean="0"/>
              <a:t>Scope = </a:t>
            </a:r>
            <a:r>
              <a:rPr lang="th-TH" dirty="0" smtClean="0"/>
              <a:t>ขอบเขตของข้อมูลในตารางที่ถูกใช้สำหรับการคำนวณ</a:t>
            </a:r>
          </a:p>
          <a:p>
            <a:r>
              <a:rPr lang="en-US" dirty="0" smtClean="0"/>
              <a:t>Direction = </a:t>
            </a:r>
            <a:r>
              <a:rPr lang="th-TH" dirty="0" smtClean="0"/>
              <a:t>ทิศทางการอ่านข้อมูลภายใน </a:t>
            </a:r>
            <a:r>
              <a:rPr lang="en-US" dirty="0" smtClean="0"/>
              <a:t>Scope </a:t>
            </a:r>
            <a:r>
              <a:rPr lang="th-TH" dirty="0" smtClean="0"/>
              <a:t>เพื่อประมวลผล</a:t>
            </a:r>
            <a:endParaRPr lang="en-US" dirty="0" smtClean="0"/>
          </a:p>
          <a:p>
            <a:r>
              <a:rPr lang="th-TH" dirty="0" smtClean="0"/>
              <a:t>นิยาม </a:t>
            </a:r>
            <a:r>
              <a:rPr lang="en-US" dirty="0" smtClean="0"/>
              <a:t>Scope </a:t>
            </a:r>
            <a:r>
              <a:rPr lang="th-TH" dirty="0" smtClean="0"/>
              <a:t>และ </a:t>
            </a:r>
            <a:r>
              <a:rPr lang="en-US" dirty="0" smtClean="0"/>
              <a:t>direction </a:t>
            </a:r>
            <a:r>
              <a:rPr lang="th-TH" dirty="0" smtClean="0"/>
              <a:t>โดยเลือก </a:t>
            </a:r>
            <a:r>
              <a:rPr lang="en-US" dirty="0" smtClean="0"/>
              <a:t>drop-down menu </a:t>
            </a:r>
            <a:r>
              <a:rPr lang="th-TH" dirty="0" smtClean="0"/>
              <a:t>ที่ </a:t>
            </a:r>
            <a:r>
              <a:rPr lang="en-US" dirty="0" smtClean="0"/>
              <a:t>Field </a:t>
            </a:r>
            <a:r>
              <a:rPr lang="th-TH" dirty="0" smtClean="0"/>
              <a:t>ใน </a:t>
            </a:r>
            <a:r>
              <a:rPr lang="en-US" dirty="0" smtClean="0"/>
              <a:t>View </a:t>
            </a:r>
            <a:r>
              <a:rPr lang="th-TH" dirty="0" smtClean="0"/>
              <a:t>แล้วเลือก </a:t>
            </a:r>
            <a:r>
              <a:rPr lang="en-US" dirty="0" smtClean="0"/>
              <a:t>“Compute Using”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366"/>
          <a:stretch/>
        </p:blipFill>
        <p:spPr>
          <a:xfrm>
            <a:off x="117477" y="5412581"/>
            <a:ext cx="8909046" cy="11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6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46699"/>
            <a:ext cx="7886700" cy="13335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Table -&gt; </a:t>
            </a:r>
            <a:r>
              <a:rPr lang="th-TH" dirty="0" smtClean="0"/>
              <a:t>ข้อมูลทั้งหมด</a:t>
            </a:r>
          </a:p>
          <a:p>
            <a:r>
              <a:rPr lang="en-US" dirty="0" smtClean="0"/>
              <a:t>Cell -&gt; </a:t>
            </a:r>
            <a:r>
              <a:rPr lang="th-TH" dirty="0" smtClean="0"/>
              <a:t>ข้อมูลระดับเล็กที่สุดใน </a:t>
            </a:r>
            <a:r>
              <a:rPr lang="en-US" dirty="0" smtClean="0"/>
              <a:t>View</a:t>
            </a:r>
          </a:p>
          <a:p>
            <a:r>
              <a:rPr lang="en-US" dirty="0" smtClean="0"/>
              <a:t>Pane -&gt; </a:t>
            </a:r>
            <a:r>
              <a:rPr lang="th-TH" dirty="0" smtClean="0"/>
              <a:t>ข้อมูลเล็กระดับที่สามใน </a:t>
            </a:r>
            <a:r>
              <a:rPr lang="en-US" dirty="0" smtClean="0"/>
              <a:t>View </a:t>
            </a:r>
            <a:r>
              <a:rPr lang="en-US" dirty="0"/>
              <a:t>(1 pane </a:t>
            </a:r>
            <a:r>
              <a:rPr lang="th-TH" dirty="0"/>
              <a:t>นิยามโดย </a:t>
            </a:r>
            <a:r>
              <a:rPr lang="en-US" dirty="0"/>
              <a:t>Year </a:t>
            </a:r>
            <a:r>
              <a:rPr lang="th-TH" dirty="0"/>
              <a:t>กับ </a:t>
            </a:r>
            <a:r>
              <a:rPr lang="en-US" dirty="0"/>
              <a:t>Region)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4" y="183540"/>
            <a:ext cx="7713523" cy="51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&amp; Direction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th-TH" dirty="0" smtClean="0"/>
              <a:t>ใส่ </a:t>
            </a:r>
            <a:r>
              <a:rPr lang="en-US" dirty="0" smtClean="0"/>
              <a:t>field YEAR(Order </a:t>
            </a:r>
            <a:r>
              <a:rPr lang="en-US" dirty="0"/>
              <a:t>Date) and QUARTER(Order Date) </a:t>
            </a:r>
            <a:r>
              <a:rPr lang="th-TH" dirty="0" smtClean="0"/>
              <a:t>ที่</a:t>
            </a:r>
            <a:r>
              <a:rPr lang="en-US" dirty="0" smtClean="0"/>
              <a:t> Rows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th-TH" dirty="0"/>
              <a:t>ใส่ </a:t>
            </a:r>
            <a:r>
              <a:rPr lang="en-US" dirty="0"/>
              <a:t>field </a:t>
            </a:r>
            <a:r>
              <a:rPr lang="en-US" dirty="0" smtClean="0"/>
              <a:t>Region</a:t>
            </a:r>
            <a:r>
              <a:rPr lang="en-US" dirty="0"/>
              <a:t>, and Department </a:t>
            </a:r>
            <a:r>
              <a:rPr lang="th-TH" dirty="0" smtClean="0"/>
              <a:t>ที่</a:t>
            </a:r>
            <a:r>
              <a:rPr lang="en-US" dirty="0" smtClean="0"/>
              <a:t> Columns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th-TH" dirty="0" smtClean="0"/>
              <a:t>สร้าง </a:t>
            </a:r>
            <a:r>
              <a:rPr lang="en-US" dirty="0" smtClean="0"/>
              <a:t>calculated field </a:t>
            </a:r>
            <a:r>
              <a:rPr lang="th-TH" dirty="0" smtClean="0"/>
              <a:t>อันใหม่ชื่อ </a:t>
            </a:r>
            <a:r>
              <a:rPr lang="en-US" dirty="0" smtClean="0"/>
              <a:t>Index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th-TH" dirty="0" smtClean="0"/>
              <a:t>ใส่ </a:t>
            </a:r>
            <a:r>
              <a:rPr lang="en-US" dirty="0" smtClean="0"/>
              <a:t>Function Index() </a:t>
            </a:r>
            <a:r>
              <a:rPr lang="th-TH" dirty="0" smtClean="0"/>
              <a:t>ให้ </a:t>
            </a:r>
            <a:r>
              <a:rPr lang="en-US" dirty="0" smtClean="0"/>
              <a:t>field </a:t>
            </a:r>
            <a:r>
              <a:rPr lang="th-TH" dirty="0" smtClean="0"/>
              <a:t>ข้อ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r>
              <a:rPr lang="en-US" dirty="0" smtClean="0"/>
              <a:t>(Function </a:t>
            </a:r>
            <a:r>
              <a:rPr lang="th-TH" dirty="0" smtClean="0"/>
              <a:t>นี้จะเริ่มจาก </a:t>
            </a:r>
            <a:r>
              <a:rPr lang="en-US" dirty="0" smtClean="0"/>
              <a:t>1 </a:t>
            </a:r>
            <a:r>
              <a:rPr lang="th-TH" dirty="0" smtClean="0"/>
              <a:t>และเพิ่มทีละ </a:t>
            </a:r>
            <a:r>
              <a:rPr lang="en-US" dirty="0" smtClean="0"/>
              <a:t>1 </a:t>
            </a:r>
            <a:r>
              <a:rPr lang="th-TH" dirty="0" smtClean="0"/>
              <a:t>เมื่อมันเคลื่อนที่ไปเรื่อย ๆ 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th-TH" dirty="0" smtClean="0"/>
              <a:t>ในตัวอย่างนี้เราจะใส่ </a:t>
            </a:r>
            <a:r>
              <a:rPr lang="en-US" dirty="0" smtClean="0"/>
              <a:t>field Index </a:t>
            </a:r>
            <a:r>
              <a:rPr lang="th-TH" dirty="0" smtClean="0"/>
              <a:t>ใน </a:t>
            </a:r>
            <a:r>
              <a:rPr lang="en-US" dirty="0" smtClean="0"/>
              <a:t>shelf Text (</a:t>
            </a:r>
            <a:r>
              <a:rPr lang="th-TH" dirty="0" smtClean="0"/>
              <a:t>แทนที่จะใส่ </a:t>
            </a:r>
            <a:r>
              <a:rPr lang="en-US" dirty="0" smtClean="0"/>
              <a:t>Sale </a:t>
            </a:r>
            <a:r>
              <a:rPr lang="th-TH" dirty="0" smtClean="0"/>
              <a:t>เหมือนตัวอย่างใน </a:t>
            </a:r>
            <a:r>
              <a:rPr lang="en-US" dirty="0" smtClean="0"/>
              <a:t>Slide </a:t>
            </a:r>
            <a:r>
              <a:rPr lang="th-TH" dirty="0" smtClean="0"/>
              <a:t>ที่แล้ว)</a:t>
            </a:r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th-TH" dirty="0" smtClean="0"/>
              <a:t>ใช้ </a:t>
            </a:r>
            <a:r>
              <a:rPr lang="en-US" dirty="0" smtClean="0"/>
              <a:t>drop-down </a:t>
            </a:r>
            <a:r>
              <a:rPr lang="th-TH" dirty="0" smtClean="0"/>
              <a:t>ที่ </a:t>
            </a:r>
            <a:r>
              <a:rPr lang="en-US" dirty="0" smtClean="0"/>
              <a:t>field index | “Compute Using” | </a:t>
            </a:r>
            <a:r>
              <a:rPr lang="th-TH" dirty="0" smtClean="0"/>
              <a:t>แล้วลองเลือกหลาย ๆ แบบ พร้อมดูผลลัพธ์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1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(across)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224"/>
          <a:stretch/>
        </p:blipFill>
        <p:spPr>
          <a:xfrm>
            <a:off x="492799" y="2101440"/>
            <a:ext cx="7987886" cy="36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3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(down)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563" r="9046"/>
          <a:stretch/>
        </p:blipFill>
        <p:spPr>
          <a:xfrm>
            <a:off x="352349" y="2057400"/>
            <a:ext cx="8384204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Quick table </a:t>
            </a:r>
            <a:r>
              <a:rPr lang="en-US" dirty="0"/>
              <a:t>calculations</a:t>
            </a:r>
          </a:p>
          <a:p>
            <a:r>
              <a:rPr lang="en-US" dirty="0" smtClean="0"/>
              <a:t>Relative vs Fixed</a:t>
            </a:r>
            <a:endParaRPr lang="en-US" dirty="0"/>
          </a:p>
          <a:p>
            <a:r>
              <a:rPr lang="en-US" dirty="0" smtClean="0"/>
              <a:t>Scope and Direction</a:t>
            </a:r>
            <a:endParaRPr lang="en-US" dirty="0"/>
          </a:p>
          <a:p>
            <a:r>
              <a:rPr lang="en-US" dirty="0" smtClean="0"/>
              <a:t>Addressing and Partitioning</a:t>
            </a:r>
          </a:p>
          <a:p>
            <a:r>
              <a:rPr lang="en-US" dirty="0" smtClean="0"/>
              <a:t>Custom table calculations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Data densification</a:t>
            </a:r>
          </a:p>
        </p:txBody>
      </p:sp>
    </p:spTree>
    <p:extLst>
      <p:ext uri="{BB962C8B-B14F-4D97-AF65-F5344CB8AC3E}">
        <p14:creationId xmlns:p14="http://schemas.microsoft.com/office/powerpoint/2010/main" val="39440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(across then down)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490"/>
          <a:stretch/>
        </p:blipFill>
        <p:spPr>
          <a:xfrm>
            <a:off x="628650" y="1690688"/>
            <a:ext cx="7956493" cy="38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 (across)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6575"/>
          <a:stretch/>
        </p:blipFill>
        <p:spPr>
          <a:xfrm>
            <a:off x="603250" y="1728788"/>
            <a:ext cx="7959093" cy="3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91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 (down)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98" y="2033588"/>
            <a:ext cx="8727685" cy="2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4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 (across then down)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706"/>
          <a:stretch/>
        </p:blipFill>
        <p:spPr>
          <a:xfrm>
            <a:off x="740825" y="1625940"/>
            <a:ext cx="7758134" cy="46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4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 </a:t>
            </a:r>
            <a:r>
              <a:rPr lang="en-US" dirty="0" smtClean="0"/>
              <a:t>scope &amp; direction </a:t>
            </a:r>
            <a:r>
              <a:rPr lang="th-TH" dirty="0" smtClean="0"/>
              <a:t>ได้กับทุก ๆ การคำนวณระดับตาราง</a:t>
            </a:r>
          </a:p>
          <a:p>
            <a:r>
              <a:rPr lang="th-TH" dirty="0" smtClean="0"/>
              <a:t>ลองนึกดูว่าหากเราจะหา </a:t>
            </a:r>
            <a:r>
              <a:rPr lang="en-US" dirty="0" smtClean="0"/>
              <a:t>percent </a:t>
            </a:r>
            <a:r>
              <a:rPr lang="th-TH" dirty="0" smtClean="0"/>
              <a:t>ความแตกต่างระหว่าง </a:t>
            </a:r>
            <a:r>
              <a:rPr lang="en-US" dirty="0" smtClean="0"/>
              <a:t>cell, </a:t>
            </a:r>
            <a:r>
              <a:rPr lang="th-TH" dirty="0" smtClean="0"/>
              <a:t>การเลือก </a:t>
            </a:r>
            <a:r>
              <a:rPr lang="en-US" dirty="0" smtClean="0"/>
              <a:t>scope </a:t>
            </a:r>
            <a:r>
              <a:rPr lang="th-TH" dirty="0" smtClean="0"/>
              <a:t>และ </a:t>
            </a:r>
            <a:r>
              <a:rPr lang="en-US" dirty="0" smtClean="0"/>
              <a:t>direction </a:t>
            </a:r>
            <a:r>
              <a:rPr lang="th-TH" dirty="0" smtClean="0"/>
              <a:t>จะให้ค่าต่างกันอย่างไร </a:t>
            </a:r>
            <a:r>
              <a:rPr lang="en-US" dirty="0" smtClean="0"/>
              <a:t>?</a:t>
            </a:r>
          </a:p>
          <a:p>
            <a:r>
              <a:rPr lang="en-US" dirty="0" smtClean="0"/>
              <a:t>Scope &amp; direction </a:t>
            </a:r>
            <a:r>
              <a:rPr lang="th-TH" dirty="0" smtClean="0"/>
              <a:t>จะทำงานสัมพันธ์กับ </a:t>
            </a:r>
            <a:r>
              <a:rPr lang="en-US" dirty="0" smtClean="0"/>
              <a:t>layout </a:t>
            </a:r>
            <a:r>
              <a:rPr lang="th-TH" dirty="0" smtClean="0"/>
              <a:t>ของตาราง หากเราจัดลำดับ </a:t>
            </a:r>
            <a:r>
              <a:rPr lang="en-US" dirty="0" smtClean="0"/>
              <a:t>Field </a:t>
            </a:r>
            <a:r>
              <a:rPr lang="th-TH" dirty="0" smtClean="0"/>
              <a:t>ของเราใหม่</a:t>
            </a:r>
            <a:r>
              <a:rPr lang="en-US" dirty="0" smtClean="0"/>
              <a:t>, </a:t>
            </a:r>
            <a:r>
              <a:rPr lang="th-TH" dirty="0" smtClean="0"/>
              <a:t>การคำนวณยังคำเป็น </a:t>
            </a:r>
            <a:r>
              <a:rPr lang="en-US" dirty="0" smtClean="0"/>
              <a:t>Scope </a:t>
            </a:r>
            <a:r>
              <a:rPr lang="th-TH" dirty="0" smtClean="0"/>
              <a:t>กับ </a:t>
            </a:r>
            <a:r>
              <a:rPr lang="en-US" dirty="0" smtClean="0"/>
              <a:t>Direction </a:t>
            </a:r>
            <a:r>
              <a:rPr lang="th-TH" dirty="0" smtClean="0"/>
              <a:t>เดิมอยู่ เช่น </a:t>
            </a:r>
            <a:endParaRPr lang="en-US" dirty="0" smtClean="0"/>
          </a:p>
          <a:p>
            <a:pPr marL="0" indent="0">
              <a:buNone/>
            </a:pPr>
            <a:r>
              <a:rPr lang="th-TH" dirty="0" smtClean="0"/>
              <a:t>หากเราลองสลับ </a:t>
            </a:r>
            <a:r>
              <a:rPr lang="en-US" dirty="0" smtClean="0"/>
              <a:t>Year of Order Date </a:t>
            </a:r>
            <a:r>
              <a:rPr lang="th-TH" dirty="0" smtClean="0"/>
              <a:t>กับ </a:t>
            </a:r>
            <a:r>
              <a:rPr lang="en-US" dirty="0" smtClean="0"/>
              <a:t>Department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th-TH" dirty="0" smtClean="0">
                <a:sym typeface="Wingdings" panose="05000000000000000000" pitchFamily="2" charset="2"/>
              </a:rPr>
              <a:t>การคำนวณ </a:t>
            </a:r>
            <a:r>
              <a:rPr lang="en-US" dirty="0" smtClean="0">
                <a:sym typeface="Wingdings" panose="05000000000000000000" pitchFamily="2" charset="2"/>
              </a:rPr>
              <a:t>index </a:t>
            </a:r>
            <a:r>
              <a:rPr lang="th-TH" dirty="0" smtClean="0">
                <a:sym typeface="Wingdings" panose="05000000000000000000" pitchFamily="2" charset="2"/>
              </a:rPr>
              <a:t>ก็ยังเป็นไปตาม </a:t>
            </a:r>
            <a:r>
              <a:rPr lang="en-US" dirty="0" smtClean="0">
                <a:sym typeface="Wingdings" panose="05000000000000000000" pitchFamily="2" charset="2"/>
              </a:rPr>
              <a:t>scope </a:t>
            </a:r>
            <a:r>
              <a:rPr lang="th-TH" dirty="0" smtClean="0">
                <a:sym typeface="Wingdings" panose="05000000000000000000" pitchFamily="2" charset="2"/>
              </a:rPr>
              <a:t>และ </a:t>
            </a:r>
            <a:r>
              <a:rPr lang="en-US" dirty="0" smtClean="0">
                <a:sym typeface="Wingdings" panose="05000000000000000000" pitchFamily="2" charset="2"/>
              </a:rPr>
              <a:t>direction </a:t>
            </a:r>
            <a:r>
              <a:rPr lang="th-TH" dirty="0" smtClean="0">
                <a:sym typeface="Wingdings" panose="05000000000000000000" pitchFamily="2" charset="2"/>
              </a:rPr>
              <a:t>ที่เรานิยามไว้ตั้งแต่ต้น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13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Quick table </a:t>
            </a:r>
            <a:r>
              <a:rPr lang="en-US" dirty="0"/>
              <a:t>calculations</a:t>
            </a:r>
          </a:p>
          <a:p>
            <a:r>
              <a:rPr lang="en-US" dirty="0" smtClean="0"/>
              <a:t>Relative vs Fixed</a:t>
            </a:r>
            <a:endParaRPr lang="en-US" dirty="0"/>
          </a:p>
          <a:p>
            <a:r>
              <a:rPr lang="en-US" dirty="0" smtClean="0"/>
              <a:t>Scope and Direction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Addressing and Partitioning</a:t>
            </a:r>
          </a:p>
          <a:p>
            <a:r>
              <a:rPr lang="en-US" dirty="0" smtClean="0"/>
              <a:t>Custom table calculations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Data densification</a:t>
            </a:r>
          </a:p>
        </p:txBody>
      </p:sp>
    </p:spTree>
    <p:extLst>
      <p:ext uri="{BB962C8B-B14F-4D97-AF65-F5344CB8AC3E}">
        <p14:creationId xmlns:p14="http://schemas.microsoft.com/office/powerpoint/2010/main" val="3300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&amp;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คล้าย </a:t>
            </a:r>
            <a:r>
              <a:rPr lang="en-US" dirty="0" smtClean="0"/>
              <a:t>scope </a:t>
            </a:r>
            <a:r>
              <a:rPr lang="th-TH" dirty="0" smtClean="0"/>
              <a:t>กับ </a:t>
            </a:r>
            <a:r>
              <a:rPr lang="en-US" dirty="0" smtClean="0"/>
              <a:t>direction</a:t>
            </a:r>
          </a:p>
          <a:p>
            <a:r>
              <a:rPr lang="th-TH" dirty="0" smtClean="0"/>
              <a:t>ใช้เมื่อเราจะคำนวณระดับตารางโดยอ้างอิงไปที่ข้อมูลใน </a:t>
            </a:r>
            <a:r>
              <a:rPr lang="en-US" dirty="0" smtClean="0"/>
              <a:t>cell </a:t>
            </a:r>
            <a:r>
              <a:rPr lang="th-TH" dirty="0" smtClean="0"/>
              <a:t>เฉพาะ </a:t>
            </a:r>
            <a:r>
              <a:rPr lang="en-US" dirty="0" smtClean="0"/>
              <a:t>cell </a:t>
            </a:r>
            <a:r>
              <a:rPr lang="th-TH" dirty="0" smtClean="0"/>
              <a:t>ใด </a:t>
            </a:r>
            <a:r>
              <a:rPr lang="en-US" dirty="0" smtClean="0"/>
              <a:t>cell </a:t>
            </a:r>
            <a:r>
              <a:rPr lang="th-TH" dirty="0" smtClean="0"/>
              <a:t>หนึ่ง</a:t>
            </a:r>
          </a:p>
          <a:p>
            <a:r>
              <a:rPr lang="th-TH" dirty="0" smtClean="0"/>
              <a:t>เราระบุ </a:t>
            </a:r>
            <a:r>
              <a:rPr lang="en-US" dirty="0" smtClean="0"/>
              <a:t>addressing </a:t>
            </a:r>
            <a:r>
              <a:rPr lang="th-TH" dirty="0" smtClean="0"/>
              <a:t>โดยเลือก </a:t>
            </a:r>
            <a:r>
              <a:rPr lang="en-US" dirty="0" smtClean="0"/>
              <a:t>dimension</a:t>
            </a:r>
            <a:r>
              <a:rPr lang="th-TH" dirty="0" smtClean="0"/>
              <a:t> ใน </a:t>
            </a:r>
            <a:r>
              <a:rPr lang="en-US" dirty="0" smtClean="0"/>
              <a:t>view, dimension </a:t>
            </a:r>
            <a:r>
              <a:rPr lang="th-TH" dirty="0" smtClean="0"/>
              <a:t>ที่เหลือคือ </a:t>
            </a:r>
            <a:r>
              <a:rPr lang="en-US" dirty="0" smtClean="0"/>
              <a:t>partitioning</a:t>
            </a:r>
          </a:p>
          <a:p>
            <a:r>
              <a:rPr lang="th-TH" dirty="0" smtClean="0"/>
              <a:t>การคำนวณระดับตารางจะไม่สัมพันธ์กับ </a:t>
            </a:r>
            <a:r>
              <a:rPr lang="en-US" dirty="0" smtClean="0"/>
              <a:t>layout </a:t>
            </a:r>
            <a:r>
              <a:rPr lang="th-TH" dirty="0" smtClean="0"/>
              <a:t>ของตาราง ดังนั้น </a:t>
            </a:r>
            <a:r>
              <a:rPr lang="en-US" dirty="0" smtClean="0"/>
              <a:t>Address </a:t>
            </a:r>
            <a:r>
              <a:rPr lang="th-TH" dirty="0" smtClean="0"/>
              <a:t>กับ </a:t>
            </a:r>
            <a:r>
              <a:rPr lang="en-US" dirty="0" smtClean="0"/>
              <a:t>Partition </a:t>
            </a:r>
            <a:r>
              <a:rPr lang="th-TH" dirty="0" smtClean="0"/>
              <a:t>จะช่วยให้รวมควบคุมข้อมูลสำหรับการคำนวณได้ดีกว่า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706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 </a:t>
            </a:r>
            <a:r>
              <a:rPr lang="en-US" dirty="0" smtClean="0"/>
              <a:t>View </a:t>
            </a:r>
            <a:r>
              <a:rPr lang="th-TH" dirty="0" smtClean="0"/>
              <a:t>จากตัวอย่างที่แล้ว</a:t>
            </a:r>
          </a:p>
          <a:p>
            <a:r>
              <a:rPr lang="th-TH" dirty="0" smtClean="0"/>
              <a:t>เลือก </a:t>
            </a:r>
            <a:r>
              <a:rPr lang="en-US" dirty="0" smtClean="0"/>
              <a:t>Edit Table Calculation </a:t>
            </a:r>
            <a:r>
              <a:rPr lang="th-TH" dirty="0" smtClean="0"/>
              <a:t>จาก </a:t>
            </a:r>
            <a:r>
              <a:rPr lang="en-US" dirty="0" smtClean="0"/>
              <a:t>drop-down menu </a:t>
            </a:r>
            <a:r>
              <a:rPr lang="th-TH" dirty="0" smtClean="0"/>
              <a:t>ของ </a:t>
            </a:r>
            <a:r>
              <a:rPr lang="en-US" dirty="0" smtClean="0"/>
              <a:t>field Index </a:t>
            </a:r>
            <a:r>
              <a:rPr lang="th-TH" dirty="0" smtClean="0"/>
              <a:t>ที่อยู่ใน </a:t>
            </a:r>
            <a:r>
              <a:rPr lang="en-US" dirty="0" smtClean="0"/>
              <a:t>Text | Check Department </a:t>
            </a:r>
            <a:r>
              <a:rPr lang="th-TH" dirty="0" smtClean="0"/>
              <a:t>ใต้ </a:t>
            </a:r>
            <a:r>
              <a:rPr lang="en-US" dirty="0" smtClean="0"/>
              <a:t>Specific Dimension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9673" b="29888"/>
          <a:stretch/>
        </p:blipFill>
        <p:spPr>
          <a:xfrm>
            <a:off x="2738664" y="3266720"/>
            <a:ext cx="5776686" cy="34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จากตัวอย่าง คือ เราเลือก </a:t>
            </a:r>
            <a:r>
              <a:rPr lang="en-US" dirty="0" smtClean="0"/>
              <a:t>Department </a:t>
            </a:r>
            <a:r>
              <a:rPr lang="th-TH" dirty="0" smtClean="0"/>
              <a:t>สำหรับ </a:t>
            </a:r>
            <a:r>
              <a:rPr lang="en-US" dirty="0" smtClean="0"/>
              <a:t>Addressing (</a:t>
            </a:r>
            <a:r>
              <a:rPr lang="th-TH" dirty="0" smtClean="0"/>
              <a:t>การให้ที่อยู่)</a:t>
            </a:r>
          </a:p>
          <a:p>
            <a:r>
              <a:rPr lang="en-US" dirty="0" smtClean="0"/>
              <a:t>Dimension </a:t>
            </a:r>
            <a:r>
              <a:rPr lang="th-TH" dirty="0" smtClean="0"/>
              <a:t>อื่น ๆ คือ </a:t>
            </a:r>
            <a:r>
              <a:rPr lang="en-US" dirty="0" smtClean="0"/>
              <a:t>Partitioning (</a:t>
            </a:r>
            <a:r>
              <a:rPr lang="th-TH" dirty="0" smtClean="0"/>
              <a:t>การแบ่งส่วนที่ </a:t>
            </a:r>
            <a:r>
              <a:rPr lang="en-US" dirty="0" smtClean="0"/>
              <a:t>Address </a:t>
            </a:r>
            <a:r>
              <a:rPr lang="th-TH" dirty="0" smtClean="0"/>
              <a:t>จะถูกเริ่มนับใหม่)</a:t>
            </a:r>
          </a:p>
          <a:p>
            <a:r>
              <a:rPr lang="th-TH" dirty="0" smtClean="0"/>
              <a:t>แม้ผลลัพธ์จะดูคล้าย </a:t>
            </a:r>
            <a:r>
              <a:rPr lang="en-US" dirty="0" smtClean="0"/>
              <a:t>Pane (across) </a:t>
            </a:r>
            <a:r>
              <a:rPr lang="th-TH" dirty="0" smtClean="0"/>
              <a:t>แต่ความแตกต่างคือ ตอนจัดเรียง </a:t>
            </a:r>
            <a:r>
              <a:rPr lang="en-US" dirty="0" smtClean="0"/>
              <a:t>dimension </a:t>
            </a:r>
            <a:r>
              <a:rPr lang="th-TH" dirty="0" smtClean="0"/>
              <a:t>ของ </a:t>
            </a:r>
            <a:r>
              <a:rPr lang="en-US" dirty="0" smtClean="0"/>
              <a:t>view </a:t>
            </a:r>
            <a:r>
              <a:rPr lang="th-TH" dirty="0" smtClean="0"/>
              <a:t>ใหม่</a:t>
            </a:r>
          </a:p>
          <a:p>
            <a:pPr lvl="1"/>
            <a:r>
              <a:rPr lang="th-TH" dirty="0" smtClean="0"/>
              <a:t>หาก </a:t>
            </a:r>
            <a:r>
              <a:rPr lang="en-US" dirty="0" smtClean="0"/>
              <a:t>Pane (across), </a:t>
            </a:r>
            <a:r>
              <a:rPr lang="th-TH" dirty="0" smtClean="0"/>
              <a:t>ไม่ว่าจะจัดเรียง </a:t>
            </a:r>
            <a:r>
              <a:rPr lang="en-US" dirty="0" smtClean="0"/>
              <a:t>dimension </a:t>
            </a:r>
            <a:r>
              <a:rPr lang="th-TH" dirty="0" smtClean="0"/>
              <a:t>ใหม่อย่างไร การคำนวณก็ยังเป็นแบบ </a:t>
            </a:r>
            <a:r>
              <a:rPr lang="en-US" dirty="0" smtClean="0"/>
              <a:t>Pane (across)</a:t>
            </a:r>
          </a:p>
          <a:p>
            <a:pPr lvl="1"/>
            <a:r>
              <a:rPr lang="th-TH" dirty="0" smtClean="0"/>
              <a:t>แต่หากใข้ </a:t>
            </a:r>
            <a:r>
              <a:rPr lang="en-US" dirty="0" smtClean="0"/>
              <a:t>dimension </a:t>
            </a:r>
            <a:r>
              <a:rPr lang="th-TH" dirty="0" smtClean="0"/>
              <a:t>เป็น </a:t>
            </a:r>
            <a:r>
              <a:rPr lang="en-US" dirty="0" smtClean="0"/>
              <a:t>addressing, </a:t>
            </a:r>
            <a:r>
              <a:rPr lang="th-TH" dirty="0" smtClean="0"/>
              <a:t>การคำนวณจะไม่เหมือน </a:t>
            </a:r>
            <a:r>
              <a:rPr lang="en-US" dirty="0" smtClean="0"/>
              <a:t>Pane (across </a:t>
            </a:r>
            <a:r>
              <a:rPr lang="th-TH" dirty="0" smtClean="0"/>
              <a:t>แล้ว</a:t>
            </a:r>
            <a:r>
              <a:rPr lang="en-US" dirty="0" smtClean="0"/>
              <a:t>), Index </a:t>
            </a:r>
            <a:r>
              <a:rPr lang="th-TH" dirty="0" smtClean="0"/>
              <a:t>ก็จะเพิ่มตาม </a:t>
            </a:r>
            <a:r>
              <a:rPr lang="en-US" dirty="0" smtClean="0"/>
              <a:t>Department </a:t>
            </a:r>
            <a:r>
              <a:rPr lang="th-TH" dirty="0" smtClean="0"/>
              <a:t>อย่างเดิม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ผลการสลับ </a:t>
            </a:r>
            <a:r>
              <a:rPr lang="en-US" dirty="0" smtClean="0"/>
              <a:t>Row </a:t>
            </a:r>
            <a:r>
              <a:rPr lang="th-TH" dirty="0" smtClean="0"/>
              <a:t>กับ </a:t>
            </a:r>
            <a:r>
              <a:rPr lang="en-US" dirty="0" smtClean="0"/>
              <a:t>Columns </a:t>
            </a:r>
            <a:r>
              <a:rPr lang="th-TH" dirty="0" smtClean="0"/>
              <a:t>ที่ </a:t>
            </a:r>
            <a:r>
              <a:rPr lang="en-US" dirty="0" smtClean="0"/>
              <a:t>Toolbar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050" b="31654"/>
          <a:stretch/>
        </p:blipFill>
        <p:spPr>
          <a:xfrm>
            <a:off x="579892" y="2114760"/>
            <a:ext cx="7935458" cy="38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การคำนวณแบบตาราง เป็นเครื่องมือที่ทรงพลังของ </a:t>
            </a:r>
            <a:r>
              <a:rPr lang="en-US" dirty="0" smtClean="0"/>
              <a:t>Tableau</a:t>
            </a:r>
          </a:p>
          <a:p>
            <a:r>
              <a:rPr lang="th-TH" dirty="0" smtClean="0"/>
              <a:t>ใช้จัดการกับข้อมูลที่ไม่มีโครงสร้างข้อมูลที่ดี โดยไม่ต้องรอคนมาแก้ข้อมูลที่ </a:t>
            </a:r>
            <a:r>
              <a:rPr lang="en-US" dirty="0" smtClean="0"/>
              <a:t>Data source</a:t>
            </a:r>
            <a:endParaRPr lang="th-TH" dirty="0" smtClean="0"/>
          </a:p>
          <a:p>
            <a:r>
              <a:rPr lang="th-TH" dirty="0"/>
              <a:t>การคำนวณแบบ</a:t>
            </a:r>
            <a:r>
              <a:rPr lang="th-TH" dirty="0" smtClean="0"/>
              <a:t>ตารางอาจจะง่ายมาก ๆ จนไปถึง ซับซ้อนมาก ๆ (เช่น ต้องเข้าใจเรื่องการให้ที่อยู่</a:t>
            </a:r>
            <a:r>
              <a:rPr lang="en-US" dirty="0" smtClean="0"/>
              <a:t>, </a:t>
            </a:r>
            <a:r>
              <a:rPr lang="th-TH" dirty="0" smtClean="0"/>
              <a:t>การแบ่งข้อมูลเป็นส่วน</a:t>
            </a:r>
            <a:r>
              <a:rPr lang="en-US" dirty="0" smtClean="0"/>
              <a:t>, </a:t>
            </a:r>
            <a:r>
              <a:rPr lang="th-TH" dirty="0" smtClean="0"/>
              <a:t>และ ทำให้ข้อมูลหนาแน่นขึ้น</a:t>
            </a:r>
          </a:p>
          <a:p>
            <a:r>
              <a:rPr lang="th-TH" dirty="0" smtClean="0"/>
              <a:t>บทนี้จะใช้ </a:t>
            </a:r>
            <a:r>
              <a:rPr lang="en-US" dirty="0" smtClean="0"/>
              <a:t>Data </a:t>
            </a:r>
            <a:r>
              <a:rPr lang="th-TH" dirty="0" smtClean="0"/>
              <a:t>เดิม เหมือนบทที่แล้ว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82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Advanced addressing &amp; partitioning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 </a:t>
            </a:r>
            <a:r>
              <a:rPr lang="en-US" dirty="0" smtClean="0"/>
              <a:t>swap rows </a:t>
            </a:r>
            <a:r>
              <a:rPr lang="th-TH" dirty="0" smtClean="0"/>
              <a:t>กับ </a:t>
            </a:r>
            <a:r>
              <a:rPr lang="en-US" dirty="0" smtClean="0"/>
              <a:t>columns </a:t>
            </a:r>
            <a:r>
              <a:rPr lang="th-TH" dirty="0" smtClean="0"/>
              <a:t>กลับไปอย่างเดิม</a:t>
            </a:r>
          </a:p>
          <a:p>
            <a:r>
              <a:rPr lang="th-TH" dirty="0" smtClean="0"/>
              <a:t>เล</a:t>
            </a:r>
            <a:r>
              <a:rPr lang="th-TH" dirty="0"/>
              <a:t>ื</a:t>
            </a:r>
            <a:r>
              <a:rPr lang="th-TH" dirty="0" smtClean="0"/>
              <a:t>อก </a:t>
            </a:r>
            <a:r>
              <a:rPr lang="en-US" dirty="0" smtClean="0"/>
              <a:t>Quarter of Order Date </a:t>
            </a:r>
            <a:r>
              <a:rPr lang="th-TH" dirty="0" smtClean="0"/>
              <a:t>สำหรับ </a:t>
            </a:r>
            <a:r>
              <a:rPr lang="en-US" dirty="0" smtClean="0"/>
              <a:t>Addressing </a:t>
            </a:r>
            <a:r>
              <a:rPr lang="th-TH" dirty="0" smtClean="0"/>
              <a:t>ด้วย</a:t>
            </a:r>
          </a:p>
          <a:p>
            <a:r>
              <a:rPr lang="th-TH" dirty="0" smtClean="0"/>
              <a:t>สังเกต </a:t>
            </a:r>
            <a:r>
              <a:rPr lang="en-US" dirty="0" smtClean="0"/>
              <a:t>Highlight </a:t>
            </a:r>
            <a:r>
              <a:rPr lang="th-TH" dirty="0" smtClean="0"/>
              <a:t>สีเหลืองที่ </a:t>
            </a:r>
            <a:r>
              <a:rPr lang="en-US" dirty="0" smtClean="0"/>
              <a:t>Partition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9527" b="28953"/>
          <a:stretch/>
        </p:blipFill>
        <p:spPr>
          <a:xfrm>
            <a:off x="1384893" y="3338885"/>
            <a:ext cx="5886764" cy="34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Advanced addressing &amp; partitioning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แต่ถ้าเลือก </a:t>
            </a:r>
            <a:r>
              <a:rPr lang="en-US" dirty="0" smtClean="0"/>
              <a:t>Department </a:t>
            </a:r>
            <a:r>
              <a:rPr lang="th-TH" dirty="0" smtClean="0"/>
              <a:t>กับ </a:t>
            </a:r>
            <a:r>
              <a:rPr lang="en-US" dirty="0" smtClean="0"/>
              <a:t>Year of Order Date </a:t>
            </a:r>
            <a:r>
              <a:rPr lang="th-TH" dirty="0" smtClean="0"/>
              <a:t>เป็น</a:t>
            </a:r>
            <a:r>
              <a:rPr lang="en-US" dirty="0" smtClean="0"/>
              <a:t>Addressing</a:t>
            </a:r>
            <a:endParaRPr lang="th-TH" dirty="0" smtClean="0"/>
          </a:p>
          <a:p>
            <a:r>
              <a:rPr lang="th-TH" dirty="0" smtClean="0"/>
              <a:t>สังเกต </a:t>
            </a:r>
            <a:r>
              <a:rPr lang="en-US" dirty="0" smtClean="0"/>
              <a:t>Highlight </a:t>
            </a:r>
            <a:r>
              <a:rPr lang="th-TH" dirty="0" smtClean="0"/>
              <a:t>สีเหลืองที่ </a:t>
            </a:r>
            <a:r>
              <a:rPr lang="en-US" dirty="0" smtClean="0"/>
              <a:t>Partition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0727" b="35055"/>
          <a:stretch/>
        </p:blipFill>
        <p:spPr>
          <a:xfrm>
            <a:off x="1302500" y="3215580"/>
            <a:ext cx="6781958" cy="36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Quick table </a:t>
            </a:r>
            <a:r>
              <a:rPr lang="en-US" dirty="0"/>
              <a:t>calculations</a:t>
            </a:r>
          </a:p>
          <a:p>
            <a:r>
              <a:rPr lang="en-US" dirty="0" smtClean="0"/>
              <a:t>Relative vs Fixed</a:t>
            </a:r>
            <a:endParaRPr lang="en-US" dirty="0"/>
          </a:p>
          <a:p>
            <a:r>
              <a:rPr lang="en-US" dirty="0" smtClean="0"/>
              <a:t>Scope and Direction</a:t>
            </a:r>
            <a:endParaRPr lang="en-US" dirty="0"/>
          </a:p>
          <a:p>
            <a:r>
              <a:rPr lang="en-US" dirty="0" smtClean="0"/>
              <a:t>Addressing and Partitioning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Custom table calculations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Data densification</a:t>
            </a:r>
          </a:p>
        </p:txBody>
      </p:sp>
    </p:spTree>
    <p:extLst>
      <p:ext uri="{BB962C8B-B14F-4D97-AF65-F5344CB8AC3E}">
        <p14:creationId xmlns:p14="http://schemas.microsoft.com/office/powerpoint/2010/main" val="40069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table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เราสามารถคำนวณระดับตารางของเราเองได้ แทน </a:t>
            </a:r>
            <a:r>
              <a:rPr lang="en-US" sz="3200" dirty="0" smtClean="0"/>
              <a:t>quick table calculation</a:t>
            </a:r>
            <a:endParaRPr lang="th-TH" sz="3200" dirty="0" smtClean="0"/>
          </a:p>
          <a:p>
            <a:r>
              <a:rPr lang="th-TH" sz="3200" dirty="0" smtClean="0"/>
              <a:t>ในแต่ละตัวอย่างในหัวข้อ </a:t>
            </a:r>
            <a:r>
              <a:rPr lang="en-US" sz="3200" dirty="0" smtClean="0"/>
              <a:t>Custom table calculations </a:t>
            </a:r>
            <a:r>
              <a:rPr lang="th-TH" sz="3200" dirty="0" smtClean="0"/>
              <a:t>นี้ เราจะเลือก </a:t>
            </a:r>
            <a:r>
              <a:rPr lang="en-US" sz="3200" dirty="0" smtClean="0"/>
              <a:t>Compute Using | Category</a:t>
            </a:r>
          </a:p>
          <a:p>
            <a:pPr lvl="1"/>
            <a:r>
              <a:rPr lang="en-US" sz="2800" dirty="0" smtClean="0"/>
              <a:t>Department </a:t>
            </a:r>
            <a:r>
              <a:rPr lang="th-TH" sz="2800" dirty="0" smtClean="0"/>
              <a:t>จะเป็น </a:t>
            </a:r>
            <a:r>
              <a:rPr lang="en-US" sz="2800" dirty="0" smtClean="0"/>
              <a:t>partition </a:t>
            </a:r>
            <a:r>
              <a:rPr lang="th-TH" sz="2800" dirty="0" smtClean="0"/>
              <a:t>แทนการเป็น </a:t>
            </a:r>
            <a:r>
              <a:rPr lang="en-US" sz="2800" dirty="0" smtClean="0"/>
              <a:t>address </a:t>
            </a:r>
            <a:r>
              <a:rPr lang="th-TH" sz="2800" dirty="0" smtClean="0"/>
              <a:t>แล้ว</a:t>
            </a:r>
            <a:endParaRPr lang="en-US" sz="2800" dirty="0" smtClean="0"/>
          </a:p>
          <a:p>
            <a:r>
              <a:rPr lang="th-TH" sz="3200" dirty="0" smtClean="0"/>
              <a:t>ประเภทของ </a:t>
            </a:r>
            <a:r>
              <a:rPr lang="en-US" sz="3200" dirty="0" smtClean="0"/>
              <a:t>function </a:t>
            </a:r>
            <a:r>
              <a:rPr lang="th-TH" sz="3200" dirty="0" smtClean="0"/>
              <a:t>สำหรับคำนวณระดับตาราง </a:t>
            </a:r>
          </a:p>
          <a:p>
            <a:pPr marL="457200" lvl="1" indent="0">
              <a:buNone/>
            </a:pPr>
            <a:r>
              <a:rPr lang="en-US" sz="2800" dirty="0" smtClean="0"/>
              <a:t>Meta table functions, Lookup and Previous Value, </a:t>
            </a:r>
            <a:br>
              <a:rPr lang="en-US" sz="2800" dirty="0" smtClean="0"/>
            </a:br>
            <a:r>
              <a:rPr lang="en-US" sz="2800" dirty="0" smtClean="0"/>
              <a:t>Running functions, Window functions, </a:t>
            </a:r>
            <a:br>
              <a:rPr lang="en-US" sz="2800" dirty="0" smtClean="0"/>
            </a:br>
            <a:r>
              <a:rPr lang="en-US" sz="2800" dirty="0" smtClean="0"/>
              <a:t>Rank functions, R Script functions, Total</a:t>
            </a:r>
            <a:endParaRPr lang="th-TH" sz="2800" dirty="0" smtClean="0"/>
          </a:p>
        </p:txBody>
      </p:sp>
    </p:spTree>
    <p:extLst>
      <p:ext uri="{BB962C8B-B14F-4D97-AF65-F5344CB8AC3E}">
        <p14:creationId xmlns:p14="http://schemas.microsoft.com/office/powerpoint/2010/main" val="3524383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Table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 </a:t>
            </a:r>
            <a:r>
              <a:rPr lang="en-US" dirty="0" smtClean="0"/>
              <a:t>function </a:t>
            </a:r>
            <a:r>
              <a:rPr lang="th-TH" dirty="0" smtClean="0"/>
              <a:t>ที่ให้ข้อมูลเกี่ยวกับ </a:t>
            </a:r>
            <a:r>
              <a:rPr lang="en-US" dirty="0" smtClean="0"/>
              <a:t>partitioning / addressing</a:t>
            </a:r>
          </a:p>
          <a:p>
            <a:r>
              <a:rPr lang="th-TH" dirty="0" smtClean="0"/>
              <a:t>เช่น </a:t>
            </a:r>
            <a:r>
              <a:rPr lang="en-US" dirty="0" smtClean="0"/>
              <a:t>Index, First, Last,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00" y="2941099"/>
            <a:ext cx="5488800" cy="37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6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 and Previous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Lookup()</a:t>
            </a:r>
            <a:r>
              <a:rPr lang="th-TH" dirty="0" smtClean="0"/>
              <a:t> ใช้ตอนเราอ้างอิงไปยัง </a:t>
            </a:r>
            <a:r>
              <a:rPr lang="en-US" dirty="0" smtClean="0"/>
              <a:t>Cell </a:t>
            </a:r>
            <a:r>
              <a:rPr lang="th-TH" dirty="0" smtClean="0"/>
              <a:t>อื่น เช่น</a:t>
            </a:r>
          </a:p>
          <a:p>
            <a:pPr lvl="1"/>
            <a:r>
              <a:rPr lang="en-US" dirty="0" smtClean="0"/>
              <a:t>Lookup(ATTR([Category]), -1)</a:t>
            </a:r>
          </a:p>
          <a:p>
            <a:r>
              <a:rPr lang="en-US" dirty="0" err="1" smtClean="0"/>
              <a:t>Previous_Value</a:t>
            </a:r>
            <a:r>
              <a:rPr lang="en-US" dirty="0" smtClean="0"/>
              <a:t>()</a:t>
            </a:r>
            <a:r>
              <a:rPr lang="th-TH" dirty="0" smtClean="0"/>
              <a:t> ใช้ทดค่าจากคราวที่แล้วไปเรื่อย ๆ เช่น</a:t>
            </a:r>
          </a:p>
          <a:p>
            <a:pPr lvl="1"/>
            <a:r>
              <a:rPr lang="en-US" dirty="0" err="1" smtClean="0"/>
              <a:t>Previous_Value</a:t>
            </a:r>
            <a:r>
              <a:rPr lang="en-US" dirty="0" smtClean="0"/>
              <a:t>(“”) + “,” + ATTR([Category])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8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44" r="21941" b="28959"/>
          <a:stretch/>
        </p:blipFill>
        <p:spPr>
          <a:xfrm>
            <a:off x="0" y="1449500"/>
            <a:ext cx="8920423" cy="41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36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Running_Avg</a:t>
            </a:r>
            <a:endParaRPr lang="en-US" dirty="0" smtClean="0"/>
          </a:p>
          <a:p>
            <a:r>
              <a:rPr lang="en-US" dirty="0" err="1" smtClean="0"/>
              <a:t>Running_Count</a:t>
            </a:r>
            <a:endParaRPr lang="en-US" dirty="0" smtClean="0"/>
          </a:p>
          <a:p>
            <a:r>
              <a:rPr lang="en-US" dirty="0" err="1" smtClean="0"/>
              <a:t>Running_Sum</a:t>
            </a:r>
            <a:endParaRPr lang="en-US" dirty="0" smtClean="0"/>
          </a:p>
          <a:p>
            <a:r>
              <a:rPr lang="en-US" dirty="0" err="1" smtClean="0"/>
              <a:t>Running_Min</a:t>
            </a:r>
            <a:endParaRPr lang="en-US" dirty="0" smtClean="0"/>
          </a:p>
          <a:p>
            <a:r>
              <a:rPr lang="en-US" dirty="0" err="1" smtClean="0"/>
              <a:t>Running_Max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19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2" y="731500"/>
            <a:ext cx="8260760" cy="56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05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r>
              <a:rPr lang="th-TH" dirty="0" smtClean="0"/>
              <a:t>แบบ </a:t>
            </a:r>
            <a:r>
              <a:rPr lang="en-US" dirty="0" smtClean="0"/>
              <a:t>Window function </a:t>
            </a:r>
            <a:r>
              <a:rPr lang="th-TH" dirty="0" smtClean="0"/>
              <a:t>จะคำนวณทุก ๆ แถวใน </a:t>
            </a:r>
            <a:r>
              <a:rPr lang="en-US" dirty="0" smtClean="0"/>
              <a:t>partition </a:t>
            </a:r>
            <a:r>
              <a:rPr lang="th-TH" dirty="0" smtClean="0"/>
              <a:t>นั้น</a:t>
            </a:r>
          </a:p>
          <a:p>
            <a:r>
              <a:rPr lang="en-US" dirty="0" err="1" smtClean="0"/>
              <a:t>Window_sum</a:t>
            </a:r>
            <a:r>
              <a:rPr lang="en-US" dirty="0" smtClean="0"/>
              <a:t>, </a:t>
            </a:r>
            <a:r>
              <a:rPr lang="en-US" dirty="0" err="1" smtClean="0"/>
              <a:t>Window_Avg</a:t>
            </a:r>
            <a:r>
              <a:rPr lang="en-US" dirty="0" smtClean="0"/>
              <a:t>, </a:t>
            </a:r>
            <a:r>
              <a:rPr lang="en-US" dirty="0" err="1" smtClean="0"/>
              <a:t>Window_Max</a:t>
            </a:r>
            <a:r>
              <a:rPr lang="en-US" dirty="0" smtClean="0"/>
              <a:t>, </a:t>
            </a:r>
            <a:r>
              <a:rPr lang="en-US" dirty="0" err="1" smtClean="0"/>
              <a:t>Window_Min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51" y="2194561"/>
            <a:ext cx="9025589" cy="33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12" y="380600"/>
            <a:ext cx="7992766" cy="60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2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690689"/>
            <a:ext cx="5149850" cy="46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77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Script Functions</a:t>
            </a:r>
          </a:p>
          <a:p>
            <a:pPr lvl="1"/>
            <a:r>
              <a:rPr lang="th-TH" dirty="0" smtClean="0"/>
              <a:t>ทำให้เรารวม </a:t>
            </a:r>
            <a:r>
              <a:rPr lang="en-US" dirty="0" smtClean="0"/>
              <a:t>R </a:t>
            </a:r>
            <a:r>
              <a:rPr lang="th-TH" dirty="0" smtClean="0"/>
              <a:t>กับ </a:t>
            </a:r>
            <a:r>
              <a:rPr lang="en-US" dirty="0" smtClean="0"/>
              <a:t>Tableau </a:t>
            </a:r>
            <a:r>
              <a:rPr lang="th-TH" dirty="0" smtClean="0"/>
              <a:t>ได้</a:t>
            </a:r>
          </a:p>
          <a:p>
            <a:r>
              <a:rPr lang="en-US" dirty="0" smtClean="0"/>
              <a:t>Total</a:t>
            </a:r>
          </a:p>
          <a:p>
            <a:pPr lvl="1"/>
            <a:r>
              <a:rPr lang="th-TH" dirty="0" smtClean="0"/>
              <a:t>ไม่ได้ทำงานกับข้อมูลใน </a:t>
            </a:r>
            <a:r>
              <a:rPr lang="en-US" dirty="0" smtClean="0"/>
              <a:t>cache</a:t>
            </a:r>
          </a:p>
          <a:p>
            <a:pPr lvl="1"/>
            <a:r>
              <a:rPr lang="th-TH" dirty="0" smtClean="0"/>
              <a:t>จะ </a:t>
            </a:r>
            <a:r>
              <a:rPr lang="en-US" dirty="0" smtClean="0"/>
              <a:t>Query </a:t>
            </a:r>
            <a:r>
              <a:rPr lang="th-TH" dirty="0" smtClean="0"/>
              <a:t>ข้อมูลใหม่ แล้วค่อยรวมค่าใน </a:t>
            </a:r>
            <a:r>
              <a:rPr lang="en-US" dirty="0" smtClean="0"/>
              <a:t>partition </a:t>
            </a:r>
            <a:r>
              <a:rPr lang="th-TH" dirty="0" smtClean="0"/>
              <a:t>หนึ่ง </a:t>
            </a:r>
          </a:p>
          <a:p>
            <a:pPr lvl="1"/>
            <a:endParaRPr lang="th-TH" sz="2800" dirty="0" smtClean="0"/>
          </a:p>
          <a:p>
            <a:pPr marL="0" indent="0">
              <a:buNone/>
            </a:pPr>
            <a:r>
              <a:rPr lang="th-TH" sz="2400" dirty="0" smtClean="0"/>
              <a:t>    </a:t>
            </a:r>
            <a:r>
              <a:rPr lang="en-US" sz="2400" dirty="0" smtClean="0"/>
              <a:t>Total(SUM([Sales]))</a:t>
            </a:r>
            <a:r>
              <a:rPr lang="th-TH" sz="2400" dirty="0" smtClean="0"/>
              <a:t> จะให้ค่าเดียวกับ</a:t>
            </a:r>
            <a:r>
              <a:rPr lang="th-TH" sz="2400" dirty="0"/>
              <a:t> </a:t>
            </a:r>
            <a:r>
              <a:rPr lang="en-US" sz="2400" dirty="0" err="1" smtClean="0"/>
              <a:t>Window_Sum</a:t>
            </a:r>
            <a:r>
              <a:rPr lang="en-US" sz="2400" dirty="0" smtClean="0"/>
              <a:t>(SUM([Sales]))</a:t>
            </a:r>
            <a:endParaRPr lang="th-TH" sz="3600" dirty="0" smtClean="0"/>
          </a:p>
        </p:txBody>
      </p:sp>
    </p:spTree>
    <p:extLst>
      <p:ext uri="{BB962C8B-B14F-4D97-AF65-F5344CB8AC3E}">
        <p14:creationId xmlns:p14="http://schemas.microsoft.com/office/powerpoint/2010/main" val="1155968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Quick table </a:t>
            </a:r>
            <a:r>
              <a:rPr lang="en-US" dirty="0"/>
              <a:t>calculations</a:t>
            </a:r>
          </a:p>
          <a:p>
            <a:r>
              <a:rPr lang="en-US" dirty="0" smtClean="0"/>
              <a:t>Relative vs Fixed</a:t>
            </a:r>
            <a:endParaRPr lang="en-US" dirty="0"/>
          </a:p>
          <a:p>
            <a:r>
              <a:rPr lang="en-US" dirty="0" smtClean="0"/>
              <a:t>Scope and Direction</a:t>
            </a:r>
            <a:endParaRPr lang="en-US" dirty="0"/>
          </a:p>
          <a:p>
            <a:r>
              <a:rPr lang="en-US" dirty="0" smtClean="0"/>
              <a:t>Addressing and Partitioning</a:t>
            </a:r>
          </a:p>
          <a:p>
            <a:r>
              <a:rPr lang="en-US" dirty="0" smtClean="0"/>
              <a:t>Custom table calculations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Examples</a:t>
            </a:r>
          </a:p>
          <a:p>
            <a:r>
              <a:rPr lang="en-US" dirty="0" smtClean="0"/>
              <a:t>Data densification</a:t>
            </a:r>
          </a:p>
        </p:txBody>
      </p:sp>
    </p:spTree>
    <p:extLst>
      <p:ext uri="{BB962C8B-B14F-4D97-AF65-F5344CB8AC3E}">
        <p14:creationId xmlns:p14="http://schemas.microsoft.com/office/powerpoint/2010/main" val="29919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Year – over – Year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2998981"/>
            <a:ext cx="5961611" cy="37193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7886700" cy="4351338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 </a:t>
            </a:r>
            <a:r>
              <a:rPr lang="en-US" dirty="0" smtClean="0"/>
              <a:t>Option </a:t>
            </a:r>
            <a:r>
              <a:rPr lang="th-TH" dirty="0" smtClean="0"/>
              <a:t>หนึ่งใน </a:t>
            </a:r>
            <a:r>
              <a:rPr lang="en-US" dirty="0" smtClean="0"/>
              <a:t>Quick Table Calculation</a:t>
            </a:r>
          </a:p>
          <a:p>
            <a:r>
              <a:rPr lang="en-US" dirty="0" smtClean="0"/>
              <a:t>field Sum(Sales) field </a:t>
            </a:r>
            <a:r>
              <a:rPr lang="th-TH" dirty="0" smtClean="0"/>
              <a:t>ที่สอง ใส่ </a:t>
            </a:r>
            <a:r>
              <a:rPr lang="en-US" dirty="0" smtClean="0"/>
              <a:t>Year-over-Year growth </a:t>
            </a:r>
            <a:r>
              <a:rPr lang="th-TH" dirty="0" smtClean="0"/>
              <a:t>และ เปลี่ยนชนิดของ </a:t>
            </a:r>
            <a:r>
              <a:rPr lang="en-US" dirty="0" smtClean="0"/>
              <a:t>mark </a:t>
            </a:r>
            <a:r>
              <a:rPr lang="th-TH" dirty="0" smtClean="0"/>
              <a:t>เป็น </a:t>
            </a:r>
            <a:r>
              <a:rPr lang="en-US" dirty="0" smtClean="0"/>
              <a:t>Bar </a:t>
            </a:r>
            <a:endParaRPr lang="th-TH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16800" y="5562600"/>
            <a:ext cx="850900" cy="6604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78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within higher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690689"/>
            <a:ext cx="7181850" cy="49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1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within higher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สังเกตว่า ตัวอย่างที่แล้ว แม้เราจะ </a:t>
            </a:r>
            <a:r>
              <a:rPr lang="en-US" dirty="0" smtClean="0"/>
              <a:t>Sort Department </a:t>
            </a:r>
            <a:r>
              <a:rPr lang="th-TH" dirty="0" smtClean="0"/>
              <a:t>ตาม </a:t>
            </a:r>
            <a:r>
              <a:rPr lang="en-US" dirty="0" smtClean="0"/>
              <a:t>Sum of Sale </a:t>
            </a:r>
            <a:r>
              <a:rPr lang="th-TH" dirty="0" smtClean="0"/>
              <a:t>แต่ </a:t>
            </a:r>
            <a:r>
              <a:rPr lang="en-US" dirty="0" smtClean="0"/>
              <a:t>Technology </a:t>
            </a:r>
            <a:r>
              <a:rPr lang="th-TH" dirty="0" smtClean="0"/>
              <a:t>ดันมาก่อนทุกที</a:t>
            </a:r>
            <a:endParaRPr lang="en-US" dirty="0" smtClean="0"/>
          </a:p>
          <a:p>
            <a:pPr lvl="1"/>
            <a:r>
              <a:rPr lang="th-TH" dirty="0" smtClean="0"/>
              <a:t>เพราะ </a:t>
            </a:r>
            <a:r>
              <a:rPr lang="en-US" dirty="0" smtClean="0"/>
              <a:t>Tableau sort Sale </a:t>
            </a:r>
            <a:r>
              <a:rPr lang="th-TH" dirty="0" smtClean="0"/>
              <a:t>ในทุก ๆ </a:t>
            </a:r>
            <a:r>
              <a:rPr lang="en-US" dirty="0" smtClean="0"/>
              <a:t>level (</a:t>
            </a:r>
            <a:r>
              <a:rPr lang="th-TH" dirty="0" smtClean="0"/>
              <a:t>ผลรวมของทุก ๆ </a:t>
            </a:r>
            <a:r>
              <a:rPr lang="en-US" dirty="0" smtClean="0"/>
              <a:t>Technology </a:t>
            </a:r>
            <a:r>
              <a:rPr lang="th-TH" dirty="0" smtClean="0"/>
              <a:t>จะมากกว่าใครหากรวมทุก </a:t>
            </a:r>
            <a:r>
              <a:rPr lang="en-US" dirty="0" smtClean="0"/>
              <a:t>Region)</a:t>
            </a:r>
          </a:p>
          <a:p>
            <a:r>
              <a:rPr lang="th-TH" dirty="0" smtClean="0"/>
              <a:t>หากต้องการให้ </a:t>
            </a:r>
            <a:r>
              <a:rPr lang="en-US" dirty="0" smtClean="0"/>
              <a:t>Sort </a:t>
            </a:r>
            <a:r>
              <a:rPr lang="th-TH" dirty="0" smtClean="0"/>
              <a:t>เฉพาะ </a:t>
            </a:r>
            <a:r>
              <a:rPr lang="en-US" dirty="0" smtClean="0"/>
              <a:t>region </a:t>
            </a:r>
            <a:r>
              <a:rPr lang="th-TH" dirty="0" smtClean="0"/>
              <a:t>นั้น ๆ </a:t>
            </a:r>
          </a:p>
          <a:p>
            <a:pPr marL="914400" lvl="1" indent="-457200">
              <a:buAutoNum type="arabicPeriod"/>
            </a:pPr>
            <a:r>
              <a:rPr lang="th-TH" dirty="0" smtClean="0"/>
              <a:t>สร้าง </a:t>
            </a:r>
            <a:r>
              <a:rPr lang="en-US" dirty="0" err="1" smtClean="0"/>
              <a:t>Adhoc</a:t>
            </a:r>
            <a:r>
              <a:rPr lang="en-US" dirty="0" smtClean="0"/>
              <a:t> calculated field </a:t>
            </a:r>
            <a:r>
              <a:rPr lang="th-TH" dirty="0" smtClean="0"/>
              <a:t>(เปลี่ยนให้เป็น </a:t>
            </a:r>
            <a:r>
              <a:rPr lang="en-US" dirty="0" smtClean="0"/>
              <a:t>discrete </a:t>
            </a:r>
            <a:r>
              <a:rPr lang="th-TH" dirty="0" smtClean="0"/>
              <a:t>ด้วย)</a:t>
            </a: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r>
              <a:rPr lang="th-TH" dirty="0" smtClean="0"/>
              <a:t>ย้าย </a:t>
            </a:r>
            <a:r>
              <a:rPr lang="en-US" dirty="0" smtClean="0"/>
              <a:t>field </a:t>
            </a:r>
            <a:r>
              <a:rPr lang="th-TH" dirty="0" smtClean="0"/>
              <a:t>ในข้อที่หนึ่งไปทางซ้ายของ </a:t>
            </a:r>
            <a:r>
              <a:rPr lang="en-US" dirty="0" smtClean="0"/>
              <a:t>Department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75" y="4426700"/>
            <a:ext cx="6828672" cy="7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6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314325"/>
            <a:ext cx="7886700" cy="4351338"/>
          </a:xfrm>
        </p:spPr>
        <p:txBody>
          <a:bodyPr/>
          <a:lstStyle/>
          <a:p>
            <a:r>
              <a:rPr lang="th-TH" dirty="0" smtClean="0"/>
              <a:t>คราวนี้จะได้รูปด้านล่าง เพราะ </a:t>
            </a:r>
            <a:r>
              <a:rPr lang="en-US" dirty="0" smtClean="0"/>
              <a:t>Tableau </a:t>
            </a:r>
            <a:r>
              <a:rPr lang="th-TH" dirty="0" smtClean="0"/>
              <a:t>จะ </a:t>
            </a:r>
            <a:r>
              <a:rPr lang="en-US" dirty="0" smtClean="0"/>
              <a:t>Sort </a:t>
            </a:r>
            <a:r>
              <a:rPr lang="th-TH" dirty="0" smtClean="0"/>
              <a:t>ตาม </a:t>
            </a:r>
            <a:r>
              <a:rPr lang="en-US" dirty="0" smtClean="0"/>
              <a:t>Header </a:t>
            </a:r>
            <a:r>
              <a:rPr lang="th-TH" dirty="0" smtClean="0"/>
              <a:t>จากซ้ายไปขวา </a:t>
            </a:r>
            <a:r>
              <a:rPr lang="en-US" dirty="0" smtClean="0"/>
              <a:t>(Region -&gt; RANK -&gt; Department)</a:t>
            </a:r>
          </a:p>
          <a:p>
            <a:r>
              <a:rPr lang="th-TH" dirty="0" smtClean="0"/>
              <a:t>ซ่อน </a:t>
            </a:r>
            <a:r>
              <a:rPr lang="en-US" dirty="0" smtClean="0"/>
              <a:t>RANK header </a:t>
            </a:r>
            <a:r>
              <a:rPr lang="th-TH" dirty="0" smtClean="0"/>
              <a:t>โดย </a:t>
            </a:r>
            <a:r>
              <a:rPr lang="en-US" dirty="0" smtClean="0"/>
              <a:t>drop-down list | uncheck Show Row Headers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120800"/>
            <a:ext cx="8083800" cy="462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7900" y="2870200"/>
            <a:ext cx="558800" cy="25781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857500"/>
            <a:ext cx="711200" cy="25781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7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0025"/>
            <a:ext cx="7886700" cy="4351338"/>
          </a:xfrm>
        </p:spPr>
        <p:txBody>
          <a:bodyPr/>
          <a:lstStyle/>
          <a:p>
            <a:r>
              <a:rPr lang="th-TH" dirty="0" smtClean="0"/>
              <a:t>รูปนี้เรา </a:t>
            </a:r>
            <a:r>
              <a:rPr lang="en-US" dirty="0" smtClean="0"/>
              <a:t>file </a:t>
            </a:r>
            <a:r>
              <a:rPr lang="th-TH" dirty="0" smtClean="0"/>
              <a:t>เอา </a:t>
            </a:r>
            <a:r>
              <a:rPr lang="en-US" dirty="0" smtClean="0"/>
              <a:t>department Office supplies </a:t>
            </a:r>
            <a:r>
              <a:rPr lang="th-TH" dirty="0" smtClean="0"/>
              <a:t>ออก</a:t>
            </a:r>
          </a:p>
          <a:p>
            <a:r>
              <a:rPr lang="th-TH" dirty="0" smtClean="0"/>
              <a:t>ดังนั้น การคิด </a:t>
            </a:r>
            <a:r>
              <a:rPr lang="en-US" dirty="0" smtClean="0"/>
              <a:t>% </a:t>
            </a:r>
            <a:r>
              <a:rPr lang="th-TH" dirty="0" smtClean="0"/>
              <a:t>มันจะคิดแค่ </a:t>
            </a:r>
            <a:r>
              <a:rPr lang="en-US" dirty="0" smtClean="0"/>
              <a:t>Furniture </a:t>
            </a:r>
            <a:r>
              <a:rPr lang="th-TH" dirty="0" smtClean="0"/>
              <a:t>กับ </a:t>
            </a:r>
            <a:r>
              <a:rPr lang="en-US" dirty="0" smtClean="0"/>
              <a:t>Technology </a:t>
            </a:r>
            <a:r>
              <a:rPr lang="th-TH" dirty="0" smtClean="0"/>
              <a:t>เท่านั้น</a:t>
            </a:r>
          </a:p>
          <a:p>
            <a:r>
              <a:rPr lang="th-TH" dirty="0" smtClean="0"/>
              <a:t>แต่จริง ๆ แล้วเราอยากคิด </a:t>
            </a:r>
            <a:r>
              <a:rPr lang="en-US" dirty="0" smtClean="0"/>
              <a:t>% </a:t>
            </a:r>
            <a:r>
              <a:rPr lang="th-TH" dirty="0" smtClean="0"/>
              <a:t>โดยรวมของ </a:t>
            </a:r>
            <a:r>
              <a:rPr lang="en-US" dirty="0" smtClean="0"/>
              <a:t>Office Supplies </a:t>
            </a:r>
            <a:r>
              <a:rPr lang="th-TH" dirty="0" smtClean="0"/>
              <a:t>ด้วย (แต่ยังคง </a:t>
            </a:r>
            <a:r>
              <a:rPr lang="en-US" dirty="0" smtClean="0"/>
              <a:t>Filter Office Supplies </a:t>
            </a:r>
            <a:r>
              <a:rPr lang="th-TH" dirty="0" smtClean="0"/>
              <a:t>ออกเหมือนเดิม)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87900"/>
            <a:ext cx="7530007" cy="3295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99674" y="2610200"/>
            <a:ext cx="901426" cy="15554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18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0025"/>
            <a:ext cx="7886700" cy="4351338"/>
          </a:xfrm>
        </p:spPr>
        <p:txBody>
          <a:bodyPr/>
          <a:lstStyle/>
          <a:p>
            <a:r>
              <a:rPr lang="th-TH" dirty="0" smtClean="0"/>
              <a:t>ปัญหา </a:t>
            </a:r>
            <a:r>
              <a:rPr lang="en-US" dirty="0" smtClean="0"/>
              <a:t>: Tableau Filter Office supplies </a:t>
            </a:r>
            <a:r>
              <a:rPr lang="th-TH" dirty="0" smtClean="0"/>
              <a:t>ออกจาก </a:t>
            </a:r>
            <a:r>
              <a:rPr lang="en-US" dirty="0" smtClean="0"/>
              <a:t>cache </a:t>
            </a:r>
            <a:r>
              <a:rPr lang="th-TH" dirty="0" smtClean="0"/>
              <a:t>ก่อนแล้วหา </a:t>
            </a:r>
            <a:r>
              <a:rPr lang="en-US" dirty="0" smtClean="0"/>
              <a:t>%</a:t>
            </a:r>
          </a:p>
          <a:p>
            <a:r>
              <a:rPr lang="th-TH" dirty="0" smtClean="0"/>
              <a:t>วิธีแก้ </a:t>
            </a:r>
            <a:r>
              <a:rPr lang="en-US" dirty="0" smtClean="0"/>
              <a:t>:</a:t>
            </a:r>
            <a:r>
              <a:rPr lang="th-TH" dirty="0" smtClean="0"/>
              <a:t> เราต้องคิด </a:t>
            </a:r>
            <a:r>
              <a:rPr lang="en-US" dirty="0" smtClean="0"/>
              <a:t>% </a:t>
            </a:r>
            <a:r>
              <a:rPr lang="th-TH" dirty="0" smtClean="0"/>
              <a:t>ก่อนที่ค่อย </a:t>
            </a:r>
            <a:r>
              <a:rPr lang="en-US" dirty="0" smtClean="0"/>
              <a:t>Filter</a:t>
            </a:r>
            <a:endParaRPr lang="th-TH" dirty="0" smtClean="0"/>
          </a:p>
          <a:p>
            <a:r>
              <a:rPr lang="th-TH" dirty="0" smtClean="0"/>
              <a:t>ให้สร้าง </a:t>
            </a:r>
            <a:r>
              <a:rPr lang="en-US" dirty="0" smtClean="0"/>
              <a:t>calculated field </a:t>
            </a:r>
            <a:r>
              <a:rPr lang="th-TH" dirty="0" smtClean="0"/>
              <a:t>ชื่อ </a:t>
            </a:r>
            <a:r>
              <a:rPr lang="en-US" dirty="0" smtClean="0"/>
              <a:t>Department (late filter) </a:t>
            </a:r>
            <a:r>
              <a:rPr lang="th-TH" dirty="0" smtClean="0"/>
              <a:t>โดยใช้ </a:t>
            </a:r>
            <a:r>
              <a:rPr lang="en-US" dirty="0" smtClean="0"/>
              <a:t>code LOOKUP(ATTR([Department]), 0) </a:t>
            </a:r>
            <a:r>
              <a:rPr lang="th-TH" dirty="0" smtClean="0"/>
              <a:t>และ นำไปวางที่ </a:t>
            </a:r>
            <a:r>
              <a:rPr lang="en-US" dirty="0" smtClean="0"/>
              <a:t>shelf filter </a:t>
            </a:r>
            <a:r>
              <a:rPr lang="th-TH" dirty="0" smtClean="0"/>
              <a:t>แทน </a:t>
            </a:r>
            <a:r>
              <a:rPr lang="en-US" dirty="0" smtClean="0"/>
              <a:t>dimension Department</a:t>
            </a:r>
            <a:endParaRPr lang="th-TH" dirty="0" smtClean="0"/>
          </a:p>
          <a:p>
            <a:r>
              <a:rPr lang="th-TH" dirty="0" smtClean="0"/>
              <a:t>ดังนั้น </a:t>
            </a:r>
            <a:r>
              <a:rPr lang="en-US" dirty="0" smtClean="0"/>
              <a:t>dimension </a:t>
            </a:r>
            <a:r>
              <a:rPr lang="th-TH" dirty="0" smtClean="0"/>
              <a:t>ไม่ถูก </a:t>
            </a:r>
            <a:r>
              <a:rPr lang="en-US" dirty="0" smtClean="0"/>
              <a:t>filter </a:t>
            </a:r>
            <a:r>
              <a:rPr lang="th-TH" dirty="0" smtClean="0"/>
              <a:t>ออก ทำให้รวมในการคิด </a:t>
            </a:r>
            <a:r>
              <a:rPr lang="en-US" dirty="0" smtClean="0"/>
              <a:t>% </a:t>
            </a:r>
            <a:r>
              <a:rPr lang="th-TH" dirty="0" smtClean="0"/>
              <a:t>ได้</a:t>
            </a:r>
          </a:p>
          <a:p>
            <a:r>
              <a:rPr lang="th-TH" dirty="0" smtClean="0"/>
              <a:t>ที่ถูก </a:t>
            </a:r>
            <a:r>
              <a:rPr lang="en-US" dirty="0" smtClean="0"/>
              <a:t>filter </a:t>
            </a:r>
            <a:r>
              <a:rPr lang="th-TH" dirty="0" smtClean="0"/>
              <a:t>คือ ค่าจากการ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</a:t>
            </a:r>
            <a:r>
              <a:rPr lang="en-US" dirty="0" smtClean="0"/>
              <a:t>lookup </a:t>
            </a:r>
            <a:r>
              <a:rPr lang="th-TH" dirty="0" smtClean="0"/>
              <a:t>อีกที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37" y="4721963"/>
            <a:ext cx="5223763" cy="19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0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Table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Row-level/Aggregate </a:t>
            </a:r>
            <a:r>
              <a:rPr lang="th-TH" dirty="0" smtClean="0"/>
              <a:t>เป็นการคำนวณที่ </a:t>
            </a:r>
            <a:r>
              <a:rPr lang="en-US" dirty="0" smtClean="0"/>
              <a:t>data source </a:t>
            </a:r>
            <a:r>
              <a:rPr lang="th-TH" dirty="0" smtClean="0"/>
              <a:t>เลย</a:t>
            </a:r>
          </a:p>
          <a:p>
            <a:r>
              <a:rPr lang="th-TH" dirty="0"/>
              <a:t>การคำนวณระดับ</a:t>
            </a:r>
            <a:r>
              <a:rPr lang="th-TH" dirty="0" smtClean="0"/>
              <a:t>ตารางจะเป็นการคำนวณกับตารางข้อมูลใน </a:t>
            </a:r>
            <a:r>
              <a:rPr lang="en-US" dirty="0" smtClean="0"/>
              <a:t>Cache </a:t>
            </a:r>
            <a:r>
              <a:rPr lang="th-TH" dirty="0" smtClean="0"/>
              <a:t>หลังจาก </a:t>
            </a:r>
            <a:r>
              <a:rPr lang="en-US" dirty="0" smtClean="0"/>
              <a:t>Query</a:t>
            </a:r>
            <a:endParaRPr lang="th-TH" dirty="0"/>
          </a:p>
          <a:p>
            <a:pPr marL="0" indent="0">
              <a:buNone/>
            </a:pPr>
            <a:endParaRPr lang="th-TH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10" y="2914450"/>
            <a:ext cx="5033694" cy="35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3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Table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Aggregation</a:t>
            </a:r>
            <a:endParaRPr lang="th-TH" dirty="0" smtClean="0"/>
          </a:p>
          <a:p>
            <a:r>
              <a:rPr lang="th-TH" dirty="0" smtClean="0"/>
              <a:t>การคำนวณตารางจะคำนวณบนกลุ่มของข้อมูล </a:t>
            </a:r>
            <a:r>
              <a:rPr lang="en-US" dirty="0" smtClean="0"/>
              <a:t>(Aggregate data)</a:t>
            </a:r>
          </a:p>
          <a:p>
            <a:r>
              <a:rPr lang="th-TH" dirty="0" smtClean="0"/>
              <a:t>ทุก </a:t>
            </a:r>
            <a:r>
              <a:rPr lang="en-US" dirty="0" smtClean="0"/>
              <a:t>field </a:t>
            </a:r>
            <a:r>
              <a:rPr lang="th-TH" dirty="0" smtClean="0"/>
              <a:t>ในการคำนวณตารางจะต้องเป็น </a:t>
            </a:r>
            <a:r>
              <a:rPr lang="en-US" dirty="0" smtClean="0"/>
              <a:t>Aggregate field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Filter</a:t>
            </a:r>
          </a:p>
          <a:p>
            <a:r>
              <a:rPr lang="en-US" dirty="0" smtClean="0"/>
              <a:t>Filter </a:t>
            </a:r>
            <a:r>
              <a:rPr lang="th-TH" dirty="0" smtClean="0"/>
              <a:t>แบบปกติจะกรองข้อมูลก่อนการคำนวณตาราง</a:t>
            </a:r>
          </a:p>
          <a:p>
            <a:r>
              <a:rPr lang="th-TH" dirty="0" smtClean="0"/>
              <a:t>สามารถใช้การคำนวณตารางเป็นการกรองข้อมูลได้เหมือนกัน โดยมีลำดับการคำนวณดังนี้ </a:t>
            </a:r>
            <a:r>
              <a:rPr lang="en-US" dirty="0" smtClean="0"/>
              <a:t> Row-level /</a:t>
            </a:r>
            <a:r>
              <a:rPr lang="en-US" dirty="0"/>
              <a:t> </a:t>
            </a:r>
            <a:r>
              <a:rPr lang="en-US" dirty="0" smtClean="0"/>
              <a:t>aggregate filter </a:t>
            </a:r>
            <a:r>
              <a:rPr lang="th-TH" dirty="0" smtClean="0"/>
              <a:t>ที่ถูกใช้ก่อน จากนั้นค่อยการคำนวณตาราง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การสร้างการคำนวณระดับตาราง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มีหลายวิธี</a:t>
            </a:r>
            <a:endParaRPr lang="en-US" dirty="0" smtClean="0"/>
          </a:p>
          <a:p>
            <a:pPr>
              <a:buFontTx/>
              <a:buChar char="-"/>
            </a:pPr>
            <a:r>
              <a:rPr lang="th-TH" dirty="0" smtClean="0"/>
              <a:t>เมนู </a:t>
            </a:r>
            <a:r>
              <a:rPr lang="en-US" dirty="0" smtClean="0"/>
              <a:t>Drop-down </a:t>
            </a:r>
            <a:r>
              <a:rPr lang="th-TH" dirty="0" smtClean="0"/>
              <a:t>ข้าง ๆ </a:t>
            </a:r>
            <a:r>
              <a:rPr lang="en-US" dirty="0" smtClean="0"/>
              <a:t>field </a:t>
            </a:r>
            <a:r>
              <a:rPr lang="th-TH" dirty="0" smtClean="0"/>
              <a:t>ที่เป็นตัวเลขและเป็นแบบ </a:t>
            </a:r>
            <a:r>
              <a:rPr lang="en-US" dirty="0" smtClean="0"/>
              <a:t>aggregate </a:t>
            </a:r>
            <a:r>
              <a:rPr lang="th-TH" dirty="0" smtClean="0"/>
              <a:t>ใน </a:t>
            </a:r>
            <a:r>
              <a:rPr lang="en-US" dirty="0" smtClean="0"/>
              <a:t>view</a:t>
            </a:r>
            <a:endParaRPr lang="th-TH" dirty="0" smtClean="0"/>
          </a:p>
          <a:p>
            <a:pPr lvl="1">
              <a:buFontTx/>
              <a:buChar char="-"/>
            </a:pPr>
            <a:r>
              <a:rPr lang="th-TH" dirty="0" smtClean="0"/>
              <a:t>จากนั้นเลือก </a:t>
            </a:r>
            <a:r>
              <a:rPr lang="en-US" dirty="0" smtClean="0"/>
              <a:t>Quick Table Calculation </a:t>
            </a:r>
            <a:r>
              <a:rPr lang="th-TH" dirty="0" smtClean="0"/>
              <a:t>หรือ</a:t>
            </a:r>
          </a:p>
          <a:p>
            <a:pPr lvl="1">
              <a:buFontTx/>
              <a:buChar char="-"/>
            </a:pPr>
            <a:r>
              <a:rPr lang="th-TH" dirty="0" smtClean="0"/>
              <a:t>เลือก </a:t>
            </a:r>
            <a:r>
              <a:rPr lang="en-US" dirty="0" smtClean="0"/>
              <a:t>Add Table Calculation</a:t>
            </a:r>
            <a:endParaRPr lang="th-TH" dirty="0" smtClean="0"/>
          </a:p>
          <a:p>
            <a:pPr marL="457200" lvl="1" indent="0">
              <a:buNone/>
            </a:pPr>
            <a:endParaRPr lang="th-TH" dirty="0" smtClean="0"/>
          </a:p>
          <a:p>
            <a:pPr marL="457200" lvl="1" indent="0">
              <a:buNone/>
            </a:pPr>
            <a:endParaRPr lang="th-TH" dirty="0" smtClean="0"/>
          </a:p>
          <a:p>
            <a:pPr>
              <a:buFontTx/>
              <a:buChar char="-"/>
            </a:pPr>
            <a:endParaRPr lang="th-TH" dirty="0" smtClean="0"/>
          </a:p>
          <a:p>
            <a:pPr>
              <a:buFontTx/>
              <a:buChar char="-"/>
            </a:pPr>
            <a:r>
              <a:rPr lang="th-TH" dirty="0" smtClean="0"/>
              <a:t>สร้าง </a:t>
            </a:r>
            <a:r>
              <a:rPr lang="en-US" dirty="0" smtClean="0"/>
              <a:t>Calculated field </a:t>
            </a:r>
            <a:r>
              <a:rPr lang="th-TH" dirty="0" smtClean="0"/>
              <a:t>และ ใช้ </a:t>
            </a:r>
            <a:r>
              <a:rPr lang="en-US" dirty="0" smtClean="0"/>
              <a:t>function </a:t>
            </a:r>
            <a:r>
              <a:rPr lang="th-TH" dirty="0" smtClean="0"/>
              <a:t>สำหรับคำนวณระดับตารางเพื่อสร้างการคำนวณระดับตารางด้วยตนเอง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65" y="4176264"/>
            <a:ext cx="2413125" cy="5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Quick table </a:t>
            </a:r>
            <a:r>
              <a:rPr lang="en-US" dirty="0">
                <a:solidFill>
                  <a:srgbClr val="FF0000"/>
                </a:solidFill>
              </a:rPr>
              <a:t>calculations</a:t>
            </a:r>
          </a:p>
          <a:p>
            <a:r>
              <a:rPr lang="en-US" dirty="0" smtClean="0"/>
              <a:t>Relative vs Fixed</a:t>
            </a:r>
            <a:endParaRPr lang="en-US" dirty="0"/>
          </a:p>
          <a:p>
            <a:r>
              <a:rPr lang="en-US" dirty="0" smtClean="0"/>
              <a:t>Scope and Direction</a:t>
            </a:r>
            <a:endParaRPr lang="en-US" dirty="0"/>
          </a:p>
          <a:p>
            <a:r>
              <a:rPr lang="en-US" dirty="0" smtClean="0"/>
              <a:t>Addressing and Partitioning</a:t>
            </a:r>
          </a:p>
          <a:p>
            <a:r>
              <a:rPr lang="en-US" dirty="0" smtClean="0"/>
              <a:t>Custom table calculations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Data densification</a:t>
            </a:r>
          </a:p>
        </p:txBody>
      </p:sp>
    </p:spTree>
    <p:extLst>
      <p:ext uri="{BB962C8B-B14F-4D97-AF65-F5344CB8AC3E}">
        <p14:creationId xmlns:p14="http://schemas.microsoft.com/office/powerpoint/2010/main" val="4975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table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เป็นการคำนวณระดับตารางที่ </a:t>
            </a:r>
            <a:r>
              <a:rPr lang="en-US" dirty="0" smtClean="0"/>
              <a:t>Tableau </a:t>
            </a:r>
            <a:r>
              <a:rPr lang="th-TH" dirty="0" smtClean="0"/>
              <a:t>เตรียมไว้ให้</a:t>
            </a:r>
          </a:p>
          <a:p>
            <a:r>
              <a:rPr lang="th-TH" dirty="0" smtClean="0"/>
              <a:t>สามารถใช้คำนวณกับ </a:t>
            </a:r>
            <a:r>
              <a:rPr lang="en-US" dirty="0" smtClean="0"/>
              <a:t>field </a:t>
            </a:r>
            <a:r>
              <a:rPr lang="th-TH" dirty="0" smtClean="0"/>
              <a:t>ใด ๆ ที่เป็น </a:t>
            </a:r>
            <a:r>
              <a:rPr lang="en-US" dirty="0" smtClean="0"/>
              <a:t>measurement </a:t>
            </a:r>
            <a:r>
              <a:rPr lang="th-TH" dirty="0" smtClean="0"/>
              <a:t>ใน </a:t>
            </a:r>
            <a:r>
              <a:rPr lang="en-US" dirty="0" smtClean="0"/>
              <a:t>view</a:t>
            </a:r>
          </a:p>
          <a:p>
            <a:r>
              <a:rPr lang="th-TH" dirty="0" smtClean="0"/>
              <a:t>ตัวอย่าง </a:t>
            </a:r>
            <a:r>
              <a:rPr lang="en-US" dirty="0" smtClean="0"/>
              <a:t>: Running Total, Difference, Percent Different,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Moving Average, YTD total, YTD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034"/>
          <a:stretch/>
        </p:blipFill>
        <p:spPr>
          <a:xfrm>
            <a:off x="3388261" y="3886237"/>
            <a:ext cx="4219654" cy="27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2668</TotalTime>
  <Words>1454</Words>
  <Application>Microsoft Office PowerPoint</Application>
  <PresentationFormat>On-screen Show (4:3)</PresentationFormat>
  <Paragraphs>214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Angsana New</vt:lpstr>
      <vt:lpstr>Arial</vt:lpstr>
      <vt:lpstr>Calibri</vt:lpstr>
      <vt:lpstr>Calibri Light</vt:lpstr>
      <vt:lpstr>Cordia New</vt:lpstr>
      <vt:lpstr>Wingdings</vt:lpstr>
      <vt:lpstr>Office Theme</vt:lpstr>
      <vt:lpstr>Learning Tableau: Chapter 5</vt:lpstr>
      <vt:lpstr>Topics</vt:lpstr>
      <vt:lpstr>1. Overview</vt:lpstr>
      <vt:lpstr>Dataset</vt:lpstr>
      <vt:lpstr>Overview of Table Calculations</vt:lpstr>
      <vt:lpstr>Overview of Table Calculations</vt:lpstr>
      <vt:lpstr>การสร้างการคำนวณระดับตาราง</vt:lpstr>
      <vt:lpstr>Topics</vt:lpstr>
      <vt:lpstr>Quick table calculations</vt:lpstr>
      <vt:lpstr>ลองทำดู</vt:lpstr>
      <vt:lpstr>ตัวอย่าง Quick table calculation</vt:lpstr>
      <vt:lpstr>Topics</vt:lpstr>
      <vt:lpstr>Relative vs Fixed computation</vt:lpstr>
      <vt:lpstr>Topics</vt:lpstr>
      <vt:lpstr>Scope and direction</vt:lpstr>
      <vt:lpstr>PowerPoint Presentation</vt:lpstr>
      <vt:lpstr>Scope &amp; Direction Examples</vt:lpstr>
      <vt:lpstr>Table (across)</vt:lpstr>
      <vt:lpstr>Table (down)</vt:lpstr>
      <vt:lpstr>Table (across then down)</vt:lpstr>
      <vt:lpstr>Pane (across)</vt:lpstr>
      <vt:lpstr>Pane (down)</vt:lpstr>
      <vt:lpstr>Pane (across then down)</vt:lpstr>
      <vt:lpstr>Scope and Direction</vt:lpstr>
      <vt:lpstr>Topics</vt:lpstr>
      <vt:lpstr>Addressing &amp; Partitioning</vt:lpstr>
      <vt:lpstr>Example</vt:lpstr>
      <vt:lpstr>Example</vt:lpstr>
      <vt:lpstr>ผลการสลับ Row กับ Columns ที่ Toolbar</vt:lpstr>
      <vt:lpstr>Advanced addressing &amp; partitioning</vt:lpstr>
      <vt:lpstr>Advanced addressing &amp; partitioning</vt:lpstr>
      <vt:lpstr>Topics</vt:lpstr>
      <vt:lpstr>Custom table calculations</vt:lpstr>
      <vt:lpstr>Meta Table Functions</vt:lpstr>
      <vt:lpstr>Lookup and Previous Value</vt:lpstr>
      <vt:lpstr>PowerPoint Presentation</vt:lpstr>
      <vt:lpstr>Running functions</vt:lpstr>
      <vt:lpstr>PowerPoint Presentation</vt:lpstr>
      <vt:lpstr>Window functions</vt:lpstr>
      <vt:lpstr>PowerPoint Presentation</vt:lpstr>
      <vt:lpstr>Rank functions</vt:lpstr>
      <vt:lpstr>Other functions</vt:lpstr>
      <vt:lpstr>Topics</vt:lpstr>
      <vt:lpstr>Year – over – Year growth</vt:lpstr>
      <vt:lpstr>Ranking within higher levels</vt:lpstr>
      <vt:lpstr>Ranking within higher levels</vt:lpstr>
      <vt:lpstr>PowerPoint Presentation</vt:lpstr>
      <vt:lpstr>Late filtering</vt:lpstr>
      <vt:lpstr>Late Filter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Tableau: Chapter 3</dc:title>
  <dc:creator>Nutthanon Leelathakul</dc:creator>
  <cp:lastModifiedBy>Nutthanon Leelathakul</cp:lastModifiedBy>
  <cp:revision>168</cp:revision>
  <dcterms:created xsi:type="dcterms:W3CDTF">2018-11-05T12:15:34Z</dcterms:created>
  <dcterms:modified xsi:type="dcterms:W3CDTF">2018-11-22T20:52:31Z</dcterms:modified>
</cp:coreProperties>
</file>