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68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76" r:id="rId25"/>
    <p:sldId id="280" r:id="rId26"/>
    <p:sldId id="281" r:id="rId27"/>
    <p:sldId id="282" r:id="rId28"/>
    <p:sldId id="283" r:id="rId29"/>
    <p:sldId id="286" r:id="rId30"/>
    <p:sldId id="289" r:id="rId31"/>
    <p:sldId id="288" r:id="rId32"/>
    <p:sldId id="287" r:id="rId33"/>
    <p:sldId id="290" r:id="rId34"/>
    <p:sldId id="291" r:id="rId35"/>
    <p:sldId id="292" r:id="rId36"/>
    <p:sldId id="293" r:id="rId37"/>
    <p:sldId id="295" r:id="rId38"/>
    <p:sldId id="294" r:id="rId39"/>
    <p:sldId id="296" r:id="rId40"/>
    <p:sldId id="297" r:id="rId41"/>
    <p:sldId id="298" r:id="rId42"/>
    <p:sldId id="299" r:id="rId43"/>
    <p:sldId id="300" r:id="rId44"/>
    <p:sldId id="301" r:id="rId45"/>
    <p:sldId id="303" r:id="rId46"/>
    <p:sldId id="304" r:id="rId47"/>
    <p:sldId id="305" r:id="rId48"/>
    <p:sldId id="306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1" autoAdjust="0"/>
    <p:restoredTop sz="87854" autoAdjust="0"/>
  </p:normalViewPr>
  <p:slideViewPr>
    <p:cSldViewPr snapToGrid="0">
      <p:cViewPr varScale="1">
        <p:scale>
          <a:sx n="79" d="100"/>
          <a:sy n="79" d="100"/>
        </p:scale>
        <p:origin x="96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92CEC-5DDC-4EE9-8B9C-66322DAF7937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3FA74-5DF5-4345-A49F-01112A36D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69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th-TH" dirty="0" smtClean="0"/>
              <a:t>ชื่อของ</a:t>
            </a:r>
            <a:r>
              <a:rPr lang="th-TH" baseline="0" dirty="0" smtClean="0"/>
              <a:t> </a:t>
            </a:r>
            <a:r>
              <a:rPr lang="en-US" baseline="0" dirty="0" smtClean="0"/>
              <a:t>calculated field</a:t>
            </a:r>
          </a:p>
          <a:p>
            <a:r>
              <a:rPr lang="en-US" baseline="0" dirty="0" smtClean="0"/>
              <a:t>2. Code editor (</a:t>
            </a:r>
            <a:r>
              <a:rPr lang="th-TH" baseline="0" dirty="0" smtClean="0"/>
              <a:t>ลาก </a:t>
            </a:r>
            <a:r>
              <a:rPr lang="en-US" baseline="0" dirty="0" smtClean="0"/>
              <a:t>filed </a:t>
            </a:r>
            <a:r>
              <a:rPr lang="th-TH" baseline="0" dirty="0" smtClean="0"/>
              <a:t>ที่ใช้คำนวณมาใส่ได้)</a:t>
            </a:r>
          </a:p>
          <a:p>
            <a:r>
              <a:rPr lang="en-US" baseline="0" dirty="0" smtClean="0"/>
              <a:t>3. Error indicator, Affected Sheet (</a:t>
            </a:r>
            <a:r>
              <a:rPr lang="th-TH" baseline="0" dirty="0" smtClean="0"/>
              <a:t>ดูว่า มี </a:t>
            </a:r>
            <a:r>
              <a:rPr lang="en-US" baseline="0" dirty="0" smtClean="0"/>
              <a:t>Sheet </a:t>
            </a:r>
            <a:r>
              <a:rPr lang="th-TH" baseline="0" dirty="0" smtClean="0"/>
              <a:t>ไหนที่จะถูกกระทบบ้าง)</a:t>
            </a: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5. Function Lists</a:t>
            </a:r>
          </a:p>
          <a:p>
            <a:r>
              <a:rPr lang="en-US" baseline="0" dirty="0" smtClean="0"/>
              <a:t>6. </a:t>
            </a:r>
            <a:r>
              <a:rPr lang="th-TH" baseline="0" dirty="0" smtClean="0"/>
              <a:t>แสดงรายละเอียดต่าง ๆ ที่ได้เลือกใน </a:t>
            </a:r>
            <a:r>
              <a:rPr lang="en-US" baseline="0" dirty="0" smtClean="0"/>
              <a:t>1-5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FA74-5DF5-4345-A49F-01112A36DF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385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th-TH" baseline="0" dirty="0" err="1" smtClean="0"/>
              <a:t>ชือ</a:t>
            </a:r>
            <a:endParaRPr lang="th-TH" baseline="0" dirty="0" smtClean="0"/>
          </a:p>
          <a:p>
            <a:pPr marL="171450" indent="-171450">
              <a:buFontTx/>
              <a:buChar char="-"/>
            </a:pPr>
            <a:r>
              <a:rPr lang="th-TH" baseline="0" dirty="0" smtClean="0"/>
              <a:t>ชนิดของข้อมูล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Initial value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Display Format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Allowable value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List </a:t>
            </a:r>
            <a:r>
              <a:rPr lang="en-US" baseline="0" dirty="0" smtClean="0">
                <a:sym typeface="Wingdings" panose="05000000000000000000" pitchFamily="2" charset="2"/>
              </a:rPr>
              <a:t> </a:t>
            </a:r>
            <a:r>
              <a:rPr lang="th-TH" baseline="0" dirty="0" smtClean="0">
                <a:sym typeface="Wingdings" panose="05000000000000000000" pitchFamily="2" charset="2"/>
              </a:rPr>
              <a:t>ต้อง </a:t>
            </a:r>
            <a:r>
              <a:rPr lang="en-US" baseline="0" dirty="0" smtClean="0">
                <a:sym typeface="Wingdings" panose="05000000000000000000" pitchFamily="2" charset="2"/>
              </a:rPr>
              <a:t>update manual </a:t>
            </a:r>
            <a:r>
              <a:rPr lang="th-TH" baseline="0" dirty="0" smtClean="0">
                <a:sym typeface="Wingdings" panose="05000000000000000000" pitchFamily="2" charset="2"/>
              </a:rPr>
              <a:t>เพราะเป็น </a:t>
            </a:r>
            <a:r>
              <a:rPr lang="en-US" baseline="0" dirty="0" smtClean="0">
                <a:sym typeface="Wingdings" panose="05000000000000000000" pitchFamily="2" charset="2"/>
              </a:rPr>
              <a:t>static list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Add from Parameter </a:t>
            </a:r>
            <a:r>
              <a:rPr lang="en-US" baseline="0" dirty="0" smtClean="0">
                <a:sym typeface="Wingdings" panose="05000000000000000000" pitchFamily="2" charset="2"/>
              </a:rPr>
              <a:t> copy </a:t>
            </a:r>
            <a:r>
              <a:rPr lang="th-TH" baseline="0" dirty="0" smtClean="0">
                <a:sym typeface="Wingdings" panose="05000000000000000000" pitchFamily="2" charset="2"/>
              </a:rPr>
              <a:t>ค่าจาก </a:t>
            </a:r>
            <a:r>
              <a:rPr lang="en-US" baseline="0" dirty="0" smtClean="0">
                <a:sym typeface="Wingdings" panose="05000000000000000000" pitchFamily="2" charset="2"/>
              </a:rPr>
              <a:t>Parameter </a:t>
            </a:r>
            <a:r>
              <a:rPr lang="th-TH" baseline="0" dirty="0" smtClean="0">
                <a:sym typeface="Wingdings" panose="05000000000000000000" pitchFamily="2" charset="2"/>
              </a:rPr>
              <a:t>ที่ถูกสร้างขึ้นมาอยู่แล้ว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>
                <a:sym typeface="Wingdings" panose="05000000000000000000" pitchFamily="2" charset="2"/>
              </a:rPr>
              <a:t>Add from Field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>
                <a:sym typeface="Wingdings" panose="05000000000000000000" pitchFamily="2" charset="2"/>
              </a:rPr>
              <a:t>Paste from Clipboard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FA74-5DF5-4345-A49F-01112A36DFB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7573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FA74-5DF5-4345-A49F-01112A36DFB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76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FA74-5DF5-4345-A49F-01112A36DFB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49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FA74-5DF5-4345-A49F-01112A36DFB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12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FA74-5DF5-4345-A49F-01112A36DFB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02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FA74-5DF5-4345-A49F-01112A36DFB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5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FA74-5DF5-4345-A49F-01112A36DFB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85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FA74-5DF5-4345-A49F-01112A36DFB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36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FA74-5DF5-4345-A49F-01112A36DFB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4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FA74-5DF5-4345-A49F-01112A36DFB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06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2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34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34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30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1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0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738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4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27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23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2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62057-99AB-48EF-ADE9-66E385D802DA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94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Learning Tableau: Chapter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Low-Level, Aggregate Calculations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20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สร้าง </a:t>
            </a:r>
            <a:r>
              <a:rPr lang="en-US" dirty="0" smtClean="0"/>
              <a:t>calculated field </a:t>
            </a:r>
            <a:r>
              <a:rPr lang="th-TH" dirty="0" smtClean="0"/>
              <a:t>ชื่อ </a:t>
            </a:r>
            <a:r>
              <a:rPr lang="en-US" dirty="0" smtClean="0"/>
              <a:t>Floors </a:t>
            </a:r>
            <a:r>
              <a:rPr lang="th-TH" dirty="0" smtClean="0"/>
              <a:t>ใหม่จาก </a:t>
            </a:r>
            <a:r>
              <a:rPr lang="en-US" dirty="0" smtClean="0"/>
              <a:t>calculated field </a:t>
            </a:r>
            <a:r>
              <a:rPr lang="th-TH" dirty="0" smtClean="0"/>
              <a:t>เดิม เช่น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612" y="3028463"/>
            <a:ext cx="315277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76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สมมตว่า เราอยากวิเคราะห์ </a:t>
            </a:r>
            <a:r>
              <a:rPr lang="en-US" dirty="0" smtClean="0"/>
              <a:t>Price per square feet </a:t>
            </a:r>
            <a:r>
              <a:rPr lang="th-TH" dirty="0" smtClean="0"/>
              <a:t>(ซึ่งไม่อยู่ใน </a:t>
            </a:r>
            <a:r>
              <a:rPr lang="en-US" dirty="0" smtClean="0"/>
              <a:t>file </a:t>
            </a:r>
            <a:r>
              <a:rPr lang="th-TH" dirty="0" smtClean="0"/>
              <a:t>ที่เรามี)</a:t>
            </a:r>
          </a:p>
          <a:p>
            <a:r>
              <a:rPr lang="th-TH" dirty="0" smtClean="0"/>
              <a:t>ให้สร้าง </a:t>
            </a:r>
            <a:r>
              <a:rPr lang="en-US" dirty="0" smtClean="0"/>
              <a:t>calculated field </a:t>
            </a:r>
            <a:r>
              <a:rPr lang="th-TH" dirty="0" smtClean="0"/>
              <a:t>ชื่อ </a:t>
            </a:r>
            <a:r>
              <a:rPr lang="en-US" dirty="0" smtClean="0"/>
              <a:t>Price per Square Foot </a:t>
            </a:r>
            <a:r>
              <a:rPr lang="th-TH" dirty="0" smtClean="0"/>
              <a:t>ใช้สูตร</a:t>
            </a:r>
          </a:p>
          <a:p>
            <a:pPr marL="0" indent="0">
              <a:buNone/>
            </a:pPr>
            <a:endParaRPr lang="th-TH" dirty="0" smtClean="0"/>
          </a:p>
          <a:p>
            <a:r>
              <a:rPr lang="en-US" dirty="0" smtClean="0"/>
              <a:t>Tableau </a:t>
            </a:r>
            <a:r>
              <a:rPr lang="th-TH" dirty="0" smtClean="0"/>
              <a:t>จะสร้าง </a:t>
            </a:r>
            <a:r>
              <a:rPr lang="en-US" dirty="0" smtClean="0"/>
              <a:t>field </a:t>
            </a:r>
            <a:r>
              <a:rPr lang="th-TH" dirty="0" smtClean="0"/>
              <a:t>ที่เป็นถูกคำนวณใน </a:t>
            </a:r>
            <a:r>
              <a:rPr lang="en-US" dirty="0" smtClean="0"/>
              <a:t>Aggregate Level </a:t>
            </a:r>
            <a:r>
              <a:rPr lang="th-TH" dirty="0" smtClean="0"/>
              <a:t>เป็น </a:t>
            </a:r>
            <a:r>
              <a:rPr lang="en-US" dirty="0" smtClean="0"/>
              <a:t>measure</a:t>
            </a:r>
            <a:r>
              <a:rPr lang="th-TH" dirty="0" smtClean="0"/>
              <a:t> ทั้งหมด เพราะ </a:t>
            </a:r>
            <a:r>
              <a:rPr lang="th-TH" i="1" u="sng" dirty="0" smtClean="0">
                <a:solidFill>
                  <a:srgbClr val="FF0000"/>
                </a:solidFill>
              </a:rPr>
              <a:t>การคำนวณจะขึ้นกับ </a:t>
            </a:r>
            <a:r>
              <a:rPr lang="en-US" i="1" u="sng" dirty="0" smtClean="0">
                <a:solidFill>
                  <a:srgbClr val="FF0000"/>
                </a:solidFill>
              </a:rPr>
              <a:t>Dimension </a:t>
            </a:r>
            <a:r>
              <a:rPr lang="th-TH" i="1" u="sng" dirty="0" smtClean="0">
                <a:solidFill>
                  <a:srgbClr val="FF0000"/>
                </a:solidFill>
              </a:rPr>
              <a:t>ที่เราใช้ที่จะนิยามถึงระดับความละเอียด</a:t>
            </a:r>
          </a:p>
          <a:p>
            <a:endParaRPr lang="th-TH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262" y="3128962"/>
            <a:ext cx="418147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7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Price per Square Foot by Building and Floor</a:t>
            </a: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965" y="2354522"/>
            <a:ext cx="7418070" cy="422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6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928744"/>
          </a:xfrm>
        </p:spPr>
        <p:txBody>
          <a:bodyPr>
            <a:normAutofit/>
          </a:bodyPr>
          <a:lstStyle/>
          <a:p>
            <a:r>
              <a:rPr lang="en-US" dirty="0" smtClean="0"/>
              <a:t>Price per Square Foot by Building, Floor, Unit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sz="1800" dirty="0"/>
          </a:p>
          <a:p>
            <a:r>
              <a:rPr lang="th-TH" dirty="0" smtClean="0"/>
              <a:t>ค่าเปลี่ยนเพราะว่า </a:t>
            </a:r>
            <a:r>
              <a:rPr lang="en-US" dirty="0" smtClean="0"/>
              <a:t>aggregations</a:t>
            </a:r>
            <a:r>
              <a:rPr lang="th-TH" dirty="0" smtClean="0"/>
              <a:t> จะขึ้นอยู่กับ </a:t>
            </a:r>
            <a:r>
              <a:rPr lang="en-US" dirty="0" smtClean="0"/>
              <a:t>dimensions </a:t>
            </a:r>
            <a:r>
              <a:rPr lang="th-TH" dirty="0" smtClean="0"/>
              <a:t>ที่เราใส่เพื่อดูรายละเอียดของ </a:t>
            </a:r>
            <a:r>
              <a:rPr lang="en-US" dirty="0" smtClean="0"/>
              <a:t>view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b="24165"/>
          <a:stretch/>
        </p:blipFill>
        <p:spPr>
          <a:xfrm>
            <a:off x="1198245" y="2466851"/>
            <a:ext cx="6747510" cy="306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90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Row Level or Aggregate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Price per Square Foot (Row Level</a:t>
            </a:r>
            <a:r>
              <a:rPr lang="en-US" b="1" dirty="0" smtClean="0"/>
              <a:t>)</a:t>
            </a:r>
          </a:p>
          <a:p>
            <a:pPr marL="0" indent="0">
              <a:buNone/>
            </a:pP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Price </a:t>
            </a:r>
            <a:r>
              <a:rPr lang="en-US" b="1" dirty="0"/>
              <a:t>per Square Foot (Aggregate)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995" y="2303526"/>
            <a:ext cx="4030702" cy="7566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712" y="4083971"/>
            <a:ext cx="5953994" cy="561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11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0489" y="585654"/>
            <a:ext cx="7662535" cy="3238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t="7206" b="10447"/>
          <a:stretch/>
        </p:blipFill>
        <p:spPr>
          <a:xfrm>
            <a:off x="530489" y="3438144"/>
            <a:ext cx="7556787" cy="318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40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Row Lever or Aggregate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dirty="0" smtClean="0"/>
              <a:t>ส่วนใหญ่แล้ว </a:t>
            </a:r>
            <a:endParaRPr lang="en-US" dirty="0" smtClean="0"/>
          </a:p>
          <a:p>
            <a:r>
              <a:rPr lang="th-TH" dirty="0" smtClean="0"/>
              <a:t>ใช้คำนวณในระดับแถว </a:t>
            </a:r>
            <a:r>
              <a:rPr lang="en-US" dirty="0" smtClean="0"/>
              <a:t>(Row Level) </a:t>
            </a:r>
            <a:r>
              <a:rPr lang="th-TH" dirty="0" smtClean="0"/>
              <a:t>เมื่อเราต้องการใช้ผลลัพธ์เป็น </a:t>
            </a:r>
            <a:r>
              <a:rPr lang="en-US" dirty="0" smtClean="0"/>
              <a:t>Dimension </a:t>
            </a:r>
            <a:r>
              <a:rPr lang="th-TH" dirty="0" smtClean="0"/>
              <a:t>หรือ อาจจะหาดำเนินการรวมจากค่าที่ได้จาก </a:t>
            </a:r>
            <a:r>
              <a:rPr lang="en-US" dirty="0" smtClean="0"/>
              <a:t>Row Level</a:t>
            </a:r>
          </a:p>
          <a:p>
            <a:r>
              <a:rPr lang="th-TH" dirty="0" smtClean="0"/>
              <a:t>ใช้การคำนวณแบบ </a:t>
            </a:r>
            <a:r>
              <a:rPr lang="en-US" dirty="0" smtClean="0"/>
              <a:t>Aggregation </a:t>
            </a:r>
            <a:r>
              <a:rPr lang="th-TH" dirty="0" smtClean="0"/>
              <a:t>ก็ต่อเมื่อ เราต้องการรวมค่าในแต่ละแถวก่อน แล้วค่อยมี </a:t>
            </a:r>
            <a:r>
              <a:rPr lang="en-US" dirty="0" smtClean="0"/>
              <a:t>Operation </a:t>
            </a:r>
            <a:r>
              <a:rPr lang="th-TH" dirty="0" smtClean="0"/>
              <a:t>ต่าง 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9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Level </a:t>
            </a:r>
            <a:r>
              <a:rPr lang="en-US" b="1" dirty="0"/>
              <a:t>of Detail </a:t>
            </a:r>
            <a:r>
              <a:rPr lang="en-US" b="1" dirty="0" smtClean="0"/>
              <a:t>calculations</a:t>
            </a:r>
            <a:r>
              <a:rPr lang="th-TH" b="1" dirty="0" smtClean="0"/>
              <a:t> </a:t>
            </a:r>
            <a:r>
              <a:rPr lang="en-US" b="1" dirty="0" smtClean="0"/>
              <a:t>(</a:t>
            </a:r>
            <a:r>
              <a:rPr lang="en-US" b="1" dirty="0" err="1" smtClean="0"/>
              <a:t>LoD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การคำนวณแบบเอา </a:t>
            </a:r>
            <a:r>
              <a:rPr lang="en-US" dirty="0" smtClean="0"/>
              <a:t>Row Level calculation </a:t>
            </a:r>
            <a:r>
              <a:rPr lang="th-TH" dirty="0" smtClean="0"/>
              <a:t>มาผสมรวมกับ </a:t>
            </a:r>
            <a:r>
              <a:rPr lang="en-US" dirty="0" smtClean="0"/>
              <a:t>Aggregation</a:t>
            </a:r>
            <a:endParaRPr lang="th-TH" dirty="0" smtClean="0"/>
          </a:p>
          <a:p>
            <a:endParaRPr lang="en-US" dirty="0" smtClean="0"/>
          </a:p>
          <a:p>
            <a:r>
              <a:rPr lang="th-TH" dirty="0" smtClean="0"/>
              <a:t>มี </a:t>
            </a:r>
            <a:r>
              <a:rPr lang="en-US" dirty="0" smtClean="0"/>
              <a:t>syntax </a:t>
            </a:r>
            <a:r>
              <a:rPr lang="th-TH" dirty="0" smtClean="0"/>
              <a:t>ดังนี้</a:t>
            </a:r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th-TH" dirty="0" smtClean="0"/>
              <a:t>เช่น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409" y="4001294"/>
            <a:ext cx="8467725" cy="361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1722" y="4931664"/>
            <a:ext cx="521017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9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Dimension : Field </a:t>
            </a:r>
            <a:r>
              <a:rPr lang="th-TH" dirty="0" smtClean="0"/>
              <a:t>ที่เป็น </a:t>
            </a:r>
            <a:r>
              <a:rPr lang="en-US" dirty="0" smtClean="0"/>
              <a:t>Dimension </a:t>
            </a:r>
            <a:r>
              <a:rPr lang="th-TH" dirty="0" smtClean="0"/>
              <a:t>ที่จะนิยามระดับความละเอียดของการคำนวณ</a:t>
            </a:r>
          </a:p>
          <a:p>
            <a:r>
              <a:rPr lang="en-US" dirty="0" smtClean="0"/>
              <a:t>AGG : Function </a:t>
            </a:r>
            <a:r>
              <a:rPr lang="th-TH" dirty="0" smtClean="0"/>
              <a:t>คำนวณ เช่น </a:t>
            </a:r>
            <a:r>
              <a:rPr lang="en-US" dirty="0" smtClean="0"/>
              <a:t>SUM / AVG / MIN / MAX</a:t>
            </a:r>
          </a:p>
          <a:p>
            <a:r>
              <a:rPr lang="en-US" dirty="0" smtClean="0"/>
              <a:t>Measure : Field </a:t>
            </a:r>
            <a:r>
              <a:rPr lang="th-TH" dirty="0" smtClean="0"/>
              <a:t>ที่เป็น </a:t>
            </a:r>
            <a:r>
              <a:rPr lang="en-US" dirty="0" smtClean="0"/>
              <a:t>Measure </a:t>
            </a:r>
            <a:r>
              <a:rPr lang="th-TH" dirty="0" smtClean="0"/>
              <a:t>ที่เป็นข้อมูลสำหรับ </a:t>
            </a:r>
            <a:r>
              <a:rPr lang="en-US" dirty="0" smtClean="0"/>
              <a:t>AGG Fu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09" y="1111790"/>
            <a:ext cx="846772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65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TYPE : FIXED / INCLUDE / EXCLUDE</a:t>
            </a:r>
            <a:endParaRPr lang="en-US" dirty="0"/>
          </a:p>
          <a:p>
            <a:r>
              <a:rPr lang="en-US" dirty="0"/>
              <a:t>FIXED : </a:t>
            </a:r>
            <a:r>
              <a:rPr lang="th-TH" dirty="0" smtClean="0"/>
              <a:t>รวมข้อมูลเพื่อประมวลผลตาม </a:t>
            </a:r>
            <a:r>
              <a:rPr lang="en-US" dirty="0"/>
              <a:t>Dimension </a:t>
            </a:r>
            <a:r>
              <a:rPr lang="th-TH" dirty="0"/>
              <a:t>ที่ถูก </a:t>
            </a:r>
            <a:r>
              <a:rPr lang="en-US" dirty="0"/>
              <a:t>FIXED </a:t>
            </a:r>
            <a:r>
              <a:rPr lang="th-TH" dirty="0"/>
              <a:t>โดยไม่สนใจว่า </a:t>
            </a:r>
            <a:r>
              <a:rPr lang="en-US" dirty="0"/>
              <a:t>View </a:t>
            </a:r>
            <a:r>
              <a:rPr lang="th-TH" dirty="0" smtClean="0"/>
              <a:t>จะแสดง </a:t>
            </a:r>
            <a:r>
              <a:rPr lang="en-US" dirty="0"/>
              <a:t>Dimension </a:t>
            </a:r>
            <a:r>
              <a:rPr lang="th-TH" dirty="0"/>
              <a:t>อะไรบ้าง</a:t>
            </a:r>
            <a:endParaRPr lang="en-US" dirty="0"/>
          </a:p>
          <a:p>
            <a:pPr marL="0" indent="0" algn="ctr">
              <a:buNone/>
            </a:pPr>
            <a:r>
              <a:rPr lang="th-TH" sz="2400" dirty="0"/>
              <a:t>เช่น </a:t>
            </a:r>
            <a:r>
              <a:rPr lang="en-US" sz="2400" dirty="0"/>
              <a:t>{FIXED [Floor] : AVG([Price])}</a:t>
            </a:r>
            <a:r>
              <a:rPr lang="th-TH" sz="2400" dirty="0"/>
              <a:t>  ก็จะแสดงราคาเฉลี่ยของแต่ละ </a:t>
            </a:r>
            <a:r>
              <a:rPr lang="en-US" sz="2400" dirty="0"/>
              <a:t>Floor</a:t>
            </a:r>
            <a:r>
              <a:rPr lang="en-US" dirty="0"/>
              <a:t> </a:t>
            </a:r>
            <a:endParaRPr lang="th-TH" dirty="0"/>
          </a:p>
          <a:p>
            <a:r>
              <a:rPr lang="en-US" dirty="0" smtClean="0"/>
              <a:t>INCLUDE : </a:t>
            </a:r>
            <a:r>
              <a:rPr lang="th-TH" dirty="0" smtClean="0"/>
              <a:t>นอกจากแยกข้อมูลตาม </a:t>
            </a:r>
            <a:r>
              <a:rPr lang="en-US" dirty="0" smtClean="0"/>
              <a:t>Dimension </a:t>
            </a:r>
            <a:r>
              <a:rPr lang="th-TH" dirty="0" smtClean="0"/>
              <a:t>ใน </a:t>
            </a:r>
            <a:r>
              <a:rPr lang="en-US" dirty="0" smtClean="0"/>
              <a:t>View </a:t>
            </a:r>
            <a:r>
              <a:rPr lang="th-TH" dirty="0" smtClean="0"/>
              <a:t>แล้ว ให้แยกข้อมูลเพื่อประมวลผลตาม </a:t>
            </a:r>
            <a:r>
              <a:rPr lang="en-US" dirty="0" smtClean="0"/>
              <a:t>Dimension </a:t>
            </a:r>
            <a:r>
              <a:rPr lang="th-TH" dirty="0" smtClean="0"/>
              <a:t>ที่ถูก </a:t>
            </a:r>
            <a:r>
              <a:rPr lang="en-US" dirty="0" smtClean="0"/>
              <a:t>include </a:t>
            </a:r>
            <a:r>
              <a:rPr lang="th-TH" dirty="0" smtClean="0"/>
              <a:t>ด้วย</a:t>
            </a:r>
            <a:endParaRPr lang="en-US" dirty="0" smtClean="0"/>
          </a:p>
          <a:p>
            <a:pPr marL="0" indent="0" algn="ctr">
              <a:buNone/>
            </a:pPr>
            <a:r>
              <a:rPr lang="th-TH" sz="2400" dirty="0" smtClean="0"/>
              <a:t>เช่น </a:t>
            </a:r>
            <a:r>
              <a:rPr lang="en-US" sz="2400" dirty="0"/>
              <a:t>{INCLUDE [Occupant Last Name] : AVG([Price])}</a:t>
            </a:r>
            <a:endParaRPr lang="en-US" sz="2400" dirty="0" smtClean="0"/>
          </a:p>
          <a:p>
            <a:r>
              <a:rPr lang="en-US" dirty="0" smtClean="0"/>
              <a:t>EXCLUDE</a:t>
            </a:r>
            <a:r>
              <a:rPr lang="th-TH" dirty="0" smtClean="0"/>
              <a:t> </a:t>
            </a:r>
            <a:r>
              <a:rPr lang="en-US" dirty="0" smtClean="0"/>
              <a:t>: </a:t>
            </a:r>
            <a:r>
              <a:rPr lang="th-TH" dirty="0"/>
              <a:t>นอกจากแยกข้อมูลตาม </a:t>
            </a:r>
            <a:r>
              <a:rPr lang="en-US" dirty="0"/>
              <a:t>Dimension </a:t>
            </a:r>
            <a:r>
              <a:rPr lang="th-TH" dirty="0"/>
              <a:t>ใน </a:t>
            </a:r>
            <a:r>
              <a:rPr lang="en-US" dirty="0"/>
              <a:t>View </a:t>
            </a:r>
            <a:r>
              <a:rPr lang="th-TH" dirty="0" smtClean="0"/>
              <a:t>แต่จะไม่แยก</a:t>
            </a:r>
            <a:r>
              <a:rPr lang="th-TH" dirty="0"/>
              <a:t>ข้อมูลเพื่อประมวลผลตาม </a:t>
            </a:r>
            <a:r>
              <a:rPr lang="en-US" dirty="0"/>
              <a:t>Dimension </a:t>
            </a:r>
            <a:r>
              <a:rPr lang="th-TH" dirty="0"/>
              <a:t>ที่ถูก </a:t>
            </a:r>
            <a:r>
              <a:rPr lang="en-US" dirty="0" smtClean="0"/>
              <a:t>exclude </a:t>
            </a:r>
            <a:r>
              <a:rPr lang="th-TH" dirty="0" smtClean="0"/>
              <a:t>ด้วย</a:t>
            </a:r>
            <a:endParaRPr lang="en-US" dirty="0" smtClean="0"/>
          </a:p>
          <a:p>
            <a:pPr marL="0" indent="0" algn="ctr">
              <a:buNone/>
            </a:pPr>
            <a:r>
              <a:rPr lang="th-TH" sz="2400" dirty="0" smtClean="0"/>
              <a:t>เช่น </a:t>
            </a:r>
            <a:r>
              <a:rPr lang="en-US" sz="2400" dirty="0"/>
              <a:t>{EXCLUDE [Apartment] : AVG([Price])}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09" y="1111790"/>
            <a:ext cx="846772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30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and editing calculations</a:t>
            </a:r>
          </a:p>
          <a:p>
            <a:r>
              <a:rPr lang="en-US" dirty="0" smtClean="0"/>
              <a:t>3 </a:t>
            </a:r>
            <a:r>
              <a:rPr lang="en-US" dirty="0"/>
              <a:t>main types of calculations</a:t>
            </a:r>
          </a:p>
          <a:p>
            <a:r>
              <a:rPr lang="en-US" dirty="0"/>
              <a:t>Level of Detail calculations</a:t>
            </a:r>
          </a:p>
          <a:p>
            <a:r>
              <a:rPr lang="en-US" dirty="0"/>
              <a:t>Parameters</a:t>
            </a:r>
          </a:p>
          <a:p>
            <a:r>
              <a:rPr lang="en-US" dirty="0"/>
              <a:t>Practical </a:t>
            </a:r>
            <a:r>
              <a:rPr lang="en-US" dirty="0" smtClean="0"/>
              <a:t>examples</a:t>
            </a:r>
          </a:p>
          <a:p>
            <a:r>
              <a:rPr lang="en-US" dirty="0" smtClean="0"/>
              <a:t>Ad hoc calculations</a:t>
            </a:r>
          </a:p>
        </p:txBody>
      </p:sp>
    </p:spTree>
    <p:extLst>
      <p:ext uri="{BB962C8B-B14F-4D97-AF65-F5344CB8AC3E}">
        <p14:creationId xmlns:p14="http://schemas.microsoft.com/office/powerpoint/2010/main" val="394407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LoD</a:t>
            </a:r>
            <a:r>
              <a:rPr lang="en-US" dirty="0" smtClean="0"/>
              <a:t> example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666" y="1910968"/>
            <a:ext cx="5382006" cy="4349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82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LoD</a:t>
            </a:r>
            <a:r>
              <a:rPr lang="en-US" dirty="0" smtClean="0"/>
              <a:t> example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690689"/>
            <a:ext cx="7588758" cy="459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3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LoD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สร้าง </a:t>
            </a:r>
            <a:r>
              <a:rPr lang="en-US" dirty="0" smtClean="0"/>
              <a:t>Calculated Field </a:t>
            </a:r>
            <a:r>
              <a:rPr lang="th-TH" dirty="0" smtClean="0"/>
              <a:t>ชื่อ </a:t>
            </a:r>
            <a:r>
              <a:rPr lang="en-US" dirty="0" smtClean="0"/>
              <a:t>“</a:t>
            </a:r>
            <a:r>
              <a:rPr lang="en-US" dirty="0" err="1" smtClean="0"/>
              <a:t>Avg</a:t>
            </a:r>
            <a:r>
              <a:rPr lang="en-US" dirty="0" smtClean="0"/>
              <a:t> Area (excluded apt)” </a:t>
            </a:r>
            <a:r>
              <a:rPr lang="th-TH" dirty="0" smtClean="0"/>
              <a:t>โดยใช้ สูตร </a:t>
            </a:r>
            <a:endParaRPr lang="th-TH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8400" y="2866017"/>
            <a:ext cx="4829119" cy="37636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824" y="2278317"/>
            <a:ext cx="521017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9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LoD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สร้าง </a:t>
            </a:r>
            <a:r>
              <a:rPr lang="en-US" dirty="0" smtClean="0"/>
              <a:t>Calculated Field </a:t>
            </a:r>
            <a:r>
              <a:rPr lang="th-TH" dirty="0" smtClean="0"/>
              <a:t>ชื่อ </a:t>
            </a:r>
            <a:r>
              <a:rPr lang="en-US" dirty="0" smtClean="0"/>
              <a:t>“Above or Below </a:t>
            </a:r>
            <a:r>
              <a:rPr lang="en-US" dirty="0" err="1" smtClean="0"/>
              <a:t>Avg</a:t>
            </a:r>
            <a:r>
              <a:rPr lang="en-US" dirty="0" smtClean="0"/>
              <a:t>” </a:t>
            </a:r>
            <a:r>
              <a:rPr lang="th-TH" dirty="0" smtClean="0"/>
              <a:t>โดยใช้ สูตร </a:t>
            </a:r>
            <a:endParaRPr lang="th-TH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4116" y="2236402"/>
            <a:ext cx="7267575" cy="13430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38314"/>
          <a:stretch/>
        </p:blipFill>
        <p:spPr>
          <a:xfrm>
            <a:off x="1036329" y="3579427"/>
            <a:ext cx="7479021" cy="284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11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คล้าย ๆ ตัวแปรที่เก็บค่า ๆ หนึ่ง เช่น ตัวเลข วันที่ </a:t>
            </a:r>
            <a:r>
              <a:rPr lang="en-US" dirty="0" smtClean="0"/>
              <a:t>String</a:t>
            </a:r>
            <a:endParaRPr lang="th-TH" dirty="0" smtClean="0"/>
          </a:p>
          <a:p>
            <a:r>
              <a:rPr lang="th-TH" dirty="0" smtClean="0"/>
              <a:t>เป็น </a:t>
            </a:r>
            <a:r>
              <a:rPr lang="en-US" dirty="0" smtClean="0"/>
              <a:t>Global, </a:t>
            </a:r>
            <a:r>
              <a:rPr lang="th-TH" dirty="0" smtClean="0"/>
              <a:t>ทุก ๆ </a:t>
            </a:r>
            <a:r>
              <a:rPr lang="en-US" dirty="0" smtClean="0"/>
              <a:t>View </a:t>
            </a:r>
            <a:r>
              <a:rPr lang="th-TH" dirty="0" smtClean="0"/>
              <a:t>และ ทุก ๆ การคำนวณจะเห็น </a:t>
            </a:r>
            <a:r>
              <a:rPr lang="en-US" dirty="0" smtClean="0"/>
              <a:t>Parameter</a:t>
            </a:r>
          </a:p>
          <a:p>
            <a:r>
              <a:rPr lang="th-TH" dirty="0" smtClean="0"/>
              <a:t>เปลี่ยนค่าใน </a:t>
            </a:r>
            <a:r>
              <a:rPr lang="en-US" dirty="0" smtClean="0"/>
              <a:t>dashboard </a:t>
            </a:r>
            <a:r>
              <a:rPr lang="th-TH" dirty="0" smtClean="0"/>
              <a:t>หรือ </a:t>
            </a:r>
            <a:r>
              <a:rPr lang="en-US" dirty="0" smtClean="0"/>
              <a:t>view </a:t>
            </a:r>
            <a:r>
              <a:rPr lang="th-TH" dirty="0" smtClean="0"/>
              <a:t>ได้</a:t>
            </a:r>
            <a:r>
              <a:rPr lang="en-US" dirty="0" smtClean="0"/>
              <a:t> (slider, drop-down list, textbox)</a:t>
            </a:r>
          </a:p>
          <a:p>
            <a:r>
              <a:rPr lang="th-TH" dirty="0" smtClean="0"/>
              <a:t>ทำให้ </a:t>
            </a:r>
            <a:r>
              <a:rPr lang="en-US" dirty="0" smtClean="0"/>
              <a:t>user interact </a:t>
            </a:r>
            <a:r>
              <a:rPr lang="th-TH" dirty="0" smtClean="0"/>
              <a:t>กับ </a:t>
            </a:r>
            <a:r>
              <a:rPr lang="en-US" dirty="0" smtClean="0"/>
              <a:t>view/dashboard </a:t>
            </a:r>
            <a:r>
              <a:rPr lang="th-TH" dirty="0" smtClean="0"/>
              <a:t>ได้มากขึ้น</a:t>
            </a:r>
          </a:p>
          <a:p>
            <a:pPr lvl="1"/>
            <a:r>
              <a:rPr lang="th-TH" dirty="0" smtClean="0"/>
              <a:t>เปลี่ยนผลการคำนวณไปมา</a:t>
            </a:r>
          </a:p>
          <a:p>
            <a:pPr lvl="1"/>
            <a:r>
              <a:rPr lang="th-TH" dirty="0" smtClean="0"/>
              <a:t>เปลี่ยนขนาดของ </a:t>
            </a:r>
            <a:r>
              <a:rPr lang="en-US" dirty="0" smtClean="0"/>
              <a:t>bin</a:t>
            </a:r>
          </a:p>
          <a:p>
            <a:pPr lvl="1"/>
            <a:r>
              <a:rPr lang="th-TH" dirty="0" smtClean="0"/>
              <a:t>เปลี่ยนจำนวนที่มากที่สุด หรือ จำนวนที่น้อยที่สุด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26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การสร้าง </a:t>
            </a:r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 smtClean="0"/>
              <a:t>มี</a:t>
            </a:r>
            <a:r>
              <a:rPr lang="th-TH" sz="3200" dirty="0"/>
              <a:t>หลายวิธี</a:t>
            </a:r>
          </a:p>
          <a:p>
            <a:pPr lvl="1"/>
            <a:r>
              <a:rPr lang="en-US" sz="2800" dirty="0" smtClean="0"/>
              <a:t>Dropdown </a:t>
            </a:r>
            <a:r>
              <a:rPr lang="en-US" sz="2800" dirty="0"/>
              <a:t>menu next to Dimensions</a:t>
            </a:r>
          </a:p>
          <a:p>
            <a:pPr lvl="1"/>
            <a:r>
              <a:rPr lang="en-US" sz="2800" dirty="0" smtClean="0"/>
              <a:t>Dropdown menu </a:t>
            </a:r>
            <a:r>
              <a:rPr lang="th-TH" sz="2800" dirty="0" smtClean="0"/>
              <a:t>ที่ </a:t>
            </a:r>
            <a:r>
              <a:rPr lang="en-US" sz="2800" dirty="0" smtClean="0"/>
              <a:t>field </a:t>
            </a:r>
            <a:r>
              <a:rPr lang="th-TH" sz="2800" dirty="0" smtClean="0"/>
              <a:t>ใน </a:t>
            </a:r>
            <a:r>
              <a:rPr lang="en-US" sz="2800" dirty="0" smtClean="0"/>
              <a:t>data pane</a:t>
            </a:r>
            <a:endParaRPr lang="th-TH" sz="2800" dirty="0" smtClean="0"/>
          </a:p>
          <a:p>
            <a:pPr lvl="2"/>
            <a:r>
              <a:rPr lang="en-US" sz="2400" dirty="0" smtClean="0"/>
              <a:t>Parameter </a:t>
            </a:r>
            <a:r>
              <a:rPr lang="th-TH" sz="2400" dirty="0" smtClean="0"/>
              <a:t>ที่เกิดจากการสร้างที่ </a:t>
            </a:r>
            <a:r>
              <a:rPr lang="en-US" sz="2400" dirty="0" smtClean="0"/>
              <a:t>field </a:t>
            </a:r>
            <a:r>
              <a:rPr lang="th-TH" sz="2400" dirty="0" smtClean="0"/>
              <a:t>จะมีค่าขอบเขตตามข้อมูลของ </a:t>
            </a:r>
            <a:r>
              <a:rPr lang="en-US" sz="2400" dirty="0" smtClean="0"/>
              <a:t>Field </a:t>
            </a:r>
            <a:r>
              <a:rPr lang="th-TH" sz="2400" dirty="0" smtClean="0"/>
              <a:t>ในขณะที่สร้าง</a:t>
            </a:r>
          </a:p>
          <a:p>
            <a:pPr lvl="2"/>
            <a:r>
              <a:rPr lang="th-TH" sz="2400" dirty="0" smtClean="0"/>
              <a:t>ซึ่งขอบเขตดังกล่าวจะไม่เปลี่ยนแปลงแม้ ข้อมูลใน </a:t>
            </a:r>
            <a:r>
              <a:rPr lang="en-US" sz="2400" dirty="0" smtClean="0"/>
              <a:t>field </a:t>
            </a:r>
            <a:r>
              <a:rPr lang="th-TH" sz="2400" dirty="0" smtClean="0"/>
              <a:t>นั้น ๆ จะเปลี่ยนภายหลัง</a:t>
            </a:r>
            <a:endParaRPr lang="en-US" sz="2400" dirty="0" smtClean="0"/>
          </a:p>
          <a:p>
            <a:pPr lvl="1"/>
            <a:r>
              <a:rPr lang="th-TH" sz="2800" dirty="0" smtClean="0"/>
              <a:t>คล</a:t>
            </a:r>
            <a:r>
              <a:rPr lang="th-TH" sz="2800" dirty="0" err="1" smtClean="0"/>
              <a:t>ิ๊กข</a:t>
            </a:r>
            <a:r>
              <a:rPr lang="th-TH" sz="2800" dirty="0" smtClean="0"/>
              <a:t>วาพื้นที่ว่างใน </a:t>
            </a:r>
            <a:r>
              <a:rPr lang="en-US" sz="2800" dirty="0"/>
              <a:t>Data </a:t>
            </a:r>
            <a:r>
              <a:rPr lang="en-US" sz="2800" dirty="0" smtClean="0"/>
              <a:t>pane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3343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การสร้าง </a:t>
            </a:r>
            <a:r>
              <a:rPr lang="en-US" dirty="0" smtClean="0"/>
              <a:t>Parameters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89353" y="1690689"/>
            <a:ext cx="5188965" cy="4466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2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พอสร้าง </a:t>
            </a:r>
            <a:r>
              <a:rPr lang="en-US" dirty="0" smtClean="0"/>
              <a:t>Parameter </a:t>
            </a:r>
            <a:r>
              <a:rPr lang="th-TH" dirty="0" smtClean="0"/>
              <a:t>เสร็จ</a:t>
            </a:r>
            <a:r>
              <a:rPr lang="en-US" dirty="0" smtClean="0"/>
              <a:t>, </a:t>
            </a:r>
            <a:r>
              <a:rPr lang="th-TH" dirty="0" smtClean="0"/>
              <a:t>มันจะอยู่ที่ </a:t>
            </a:r>
            <a:r>
              <a:rPr lang="en-US" dirty="0" smtClean="0"/>
              <a:t>Parameters pane </a:t>
            </a:r>
            <a:r>
              <a:rPr lang="th-TH" dirty="0" smtClean="0"/>
              <a:t>ใต้ </a:t>
            </a:r>
            <a:r>
              <a:rPr lang="en-US" dirty="0" smtClean="0"/>
              <a:t>Measures pane</a:t>
            </a:r>
          </a:p>
          <a:p>
            <a:r>
              <a:rPr lang="th-TH" dirty="0" smtClean="0"/>
              <a:t>หากเราจะแสดง </a:t>
            </a:r>
            <a:r>
              <a:rPr lang="en-US" dirty="0" smtClean="0"/>
              <a:t>Control </a:t>
            </a:r>
            <a:r>
              <a:rPr lang="th-TH" dirty="0" smtClean="0"/>
              <a:t>ของ </a:t>
            </a:r>
            <a:r>
              <a:rPr lang="en-US" dirty="0" smtClean="0"/>
              <a:t>parameter </a:t>
            </a:r>
            <a:r>
              <a:rPr lang="th-TH" dirty="0" smtClean="0"/>
              <a:t>นั้นให้กด </a:t>
            </a:r>
          </a:p>
          <a:p>
            <a:pPr lvl="1"/>
            <a:r>
              <a:rPr lang="en-US" dirty="0" smtClean="0"/>
              <a:t>Dropdown menu </a:t>
            </a:r>
            <a:r>
              <a:rPr lang="th-TH" dirty="0" smtClean="0"/>
              <a:t>ของ</a:t>
            </a:r>
            <a:r>
              <a:rPr lang="en-US" dirty="0" smtClean="0"/>
              <a:t> parameter | Show Para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4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Examples of Calculations &amp;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1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472"/>
            <a:ext cx="7886700" cy="4745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Dirty data</a:t>
            </a:r>
          </a:p>
          <a:p>
            <a:pPr lvl="1"/>
            <a:r>
              <a:rPr lang="en-US" sz="3600" dirty="0" smtClean="0"/>
              <a:t>Format </a:t>
            </a:r>
            <a:r>
              <a:rPr lang="th-TH" sz="3600" dirty="0" smtClean="0"/>
              <a:t>วันที่ผิด</a:t>
            </a:r>
          </a:p>
          <a:p>
            <a:pPr lvl="1"/>
            <a:r>
              <a:rPr lang="en-US" sz="3600" dirty="0" smtClean="0"/>
              <a:t>Field </a:t>
            </a:r>
            <a:r>
              <a:rPr lang="th-TH" sz="3600" dirty="0" smtClean="0"/>
              <a:t>มีทั้งตัวเลข และ ตัวอักษร</a:t>
            </a:r>
          </a:p>
          <a:p>
            <a:pPr lvl="1"/>
            <a:r>
              <a:rPr lang="en-US" sz="3600" dirty="0" smtClean="0"/>
              <a:t>Field </a:t>
            </a:r>
            <a:r>
              <a:rPr lang="th-TH" sz="3600" dirty="0" smtClean="0"/>
              <a:t>ต้องแยกเป็นสอง </a:t>
            </a:r>
            <a:r>
              <a:rPr lang="en-US" sz="3600" dirty="0" smtClean="0"/>
              <a:t>Field</a:t>
            </a:r>
          </a:p>
          <a:p>
            <a:pPr marL="0" indent="0">
              <a:buNone/>
            </a:pPr>
            <a:r>
              <a:rPr lang="en-US" sz="4000" dirty="0" smtClean="0"/>
              <a:t>          </a:t>
            </a:r>
            <a:r>
              <a:rPr lang="en-US" sz="3200" dirty="0" smtClean="0"/>
              <a:t> </a:t>
            </a:r>
            <a:r>
              <a:rPr lang="th-TH" sz="3200" dirty="0" smtClean="0"/>
              <a:t>   </a:t>
            </a:r>
            <a:r>
              <a:rPr lang="en-US" sz="3200" dirty="0" smtClean="0"/>
              <a:t>      </a:t>
            </a:r>
            <a:r>
              <a:rPr lang="th-TH" sz="3200" dirty="0" smtClean="0"/>
              <a:t>มีแค่เดือนกับวัน </a:t>
            </a:r>
            <a:r>
              <a:rPr lang="en-US" sz="3200" dirty="0" smtClean="0"/>
              <a:t>Tableau </a:t>
            </a:r>
            <a:r>
              <a:rPr lang="th-TH" sz="3200" dirty="0" smtClean="0"/>
              <a:t>จะไม่รู้ว่าเป็นวันที่</a:t>
            </a:r>
            <a:br>
              <a:rPr lang="th-TH" sz="3200" dirty="0" smtClean="0"/>
            </a:br>
            <a:r>
              <a:rPr lang="th-TH" sz="3200" dirty="0" smtClean="0"/>
              <a:t>                           หากใช้ </a:t>
            </a:r>
            <a:r>
              <a:rPr lang="en-US" sz="3200" dirty="0" smtClean="0"/>
              <a:t>Drop-down </a:t>
            </a:r>
            <a:r>
              <a:rPr lang="th-TH" sz="3200" dirty="0" smtClean="0"/>
              <a:t>ข้าง ๆ </a:t>
            </a:r>
            <a:r>
              <a:rPr lang="en-US" sz="3200" dirty="0" smtClean="0"/>
              <a:t>field </a:t>
            </a:r>
            <a:r>
              <a:rPr lang="th-TH" sz="3200" dirty="0" smtClean="0"/>
              <a:t>เปลี่ยนให้</a:t>
            </a:r>
            <a:br>
              <a:rPr lang="th-TH" sz="3200" dirty="0" smtClean="0"/>
            </a:br>
            <a:r>
              <a:rPr lang="th-TH" sz="3200" dirty="0" smtClean="0"/>
              <a:t>                           เป็นวันที่ </a:t>
            </a:r>
            <a:r>
              <a:rPr lang="en-US" sz="3200" dirty="0" smtClean="0"/>
              <a:t>Tableau </a:t>
            </a:r>
            <a:r>
              <a:rPr lang="th-TH" sz="3200" dirty="0" smtClean="0"/>
              <a:t>จะใช้วันแทนปีไปเลย</a:t>
            </a:r>
            <a:r>
              <a:rPr lang="en-US" sz="3200" dirty="0" smtClean="0"/>
              <a:t> </a:t>
            </a:r>
            <a:r>
              <a:rPr lang="th-TH" sz="3200" dirty="0" smtClean="0"/>
              <a:t>(สร้าง </a:t>
            </a:r>
            <a:br>
              <a:rPr lang="th-TH" sz="3200" dirty="0" smtClean="0"/>
            </a:br>
            <a:r>
              <a:rPr lang="th-TH" sz="3200" dirty="0" smtClean="0"/>
              <a:t>                           </a:t>
            </a:r>
            <a:r>
              <a:rPr lang="en-US" sz="3200" dirty="0" smtClean="0"/>
              <a:t>Field </a:t>
            </a:r>
            <a:r>
              <a:rPr lang="th-TH" sz="3200" dirty="0" smtClean="0"/>
              <a:t>ใหม่ชื่อ </a:t>
            </a:r>
            <a:r>
              <a:rPr lang="en-US" sz="3200" dirty="0" smtClean="0"/>
              <a:t>“Start date (fixed)”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572" y="4355845"/>
            <a:ext cx="1905000" cy="1809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2335" y="6007564"/>
            <a:ext cx="5302252" cy="49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01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451" y="2194561"/>
            <a:ext cx="9025589" cy="336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53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20708"/>
          </a:xfrm>
        </p:spPr>
        <p:txBody>
          <a:bodyPr>
            <a:normAutofit/>
          </a:bodyPr>
          <a:lstStyle/>
          <a:p>
            <a:r>
              <a:rPr lang="th-TH" dirty="0" smtClean="0"/>
              <a:t>ให้หาจำนวนวันที่ระหว่าง </a:t>
            </a:r>
            <a:r>
              <a:rPr lang="en-US" dirty="0" smtClean="0"/>
              <a:t>Start Date  </a:t>
            </a:r>
            <a:r>
              <a:rPr lang="th-TH" dirty="0" smtClean="0"/>
              <a:t>และ </a:t>
            </a:r>
            <a:r>
              <a:rPr lang="en-US" dirty="0" smtClean="0"/>
              <a:t>End Date </a:t>
            </a:r>
            <a:r>
              <a:rPr lang="th-TH" dirty="0" smtClean="0"/>
              <a:t>ในแต่ละแถว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th-TH" dirty="0" smtClean="0"/>
              <a:t>สร้าง </a:t>
            </a:r>
            <a:r>
              <a:rPr lang="en-US" dirty="0" smtClean="0"/>
              <a:t>Field </a:t>
            </a:r>
            <a:r>
              <a:rPr lang="th-TH" dirty="0" smtClean="0"/>
              <a:t>ใหม่ชื่อ </a:t>
            </a:r>
            <a:r>
              <a:rPr lang="en-US" dirty="0" smtClean="0"/>
              <a:t>Length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722" y="2533627"/>
            <a:ext cx="7270035" cy="329583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3881" y="6265333"/>
            <a:ext cx="5715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11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บ่อยครั้ง </a:t>
            </a:r>
            <a:r>
              <a:rPr lang="en-US" dirty="0" smtClean="0"/>
              <a:t>Data Source </a:t>
            </a:r>
            <a:r>
              <a:rPr lang="th-TH" dirty="0" smtClean="0"/>
              <a:t>ไม่มี </a:t>
            </a:r>
            <a:r>
              <a:rPr lang="en-US" dirty="0" smtClean="0"/>
              <a:t>Dimension/Measure </a:t>
            </a:r>
            <a:r>
              <a:rPr lang="th-TH" dirty="0" smtClean="0"/>
              <a:t>ที่เราต้องการ</a:t>
            </a:r>
          </a:p>
          <a:p>
            <a:r>
              <a:rPr lang="th-TH" dirty="0" smtClean="0"/>
              <a:t>เช่น อยากให้ชื่อนามสกุลอยู่ใน </a:t>
            </a:r>
            <a:r>
              <a:rPr lang="en-US" dirty="0" smtClean="0"/>
              <a:t>Field </a:t>
            </a:r>
            <a:r>
              <a:rPr lang="th-TH" dirty="0" smtClean="0"/>
              <a:t>เดียวกัน โดยใช้ </a:t>
            </a:r>
            <a:r>
              <a:rPr lang="en-US" dirty="0" smtClean="0"/>
              <a:t>Code</a:t>
            </a:r>
          </a:p>
          <a:p>
            <a:endParaRPr lang="en-US" dirty="0" smtClean="0"/>
          </a:p>
          <a:p>
            <a:r>
              <a:rPr lang="th-TH" dirty="0" smtClean="0"/>
              <a:t>เช่น </a:t>
            </a:r>
            <a:r>
              <a:rPr lang="en-US" dirty="0" smtClean="0"/>
              <a:t>Workshop </a:t>
            </a:r>
            <a:r>
              <a:rPr lang="th-TH" dirty="0" smtClean="0"/>
              <a:t>ที่แล้ว ที่เราเพิ่มจำนวนวันเข้ามา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005" y="2844546"/>
            <a:ext cx="6838270" cy="361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005" y="3989102"/>
            <a:ext cx="6233653" cy="257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56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เพิ่ม </a:t>
            </a:r>
            <a:r>
              <a:rPr lang="en-US" dirty="0" smtClean="0"/>
              <a:t>UX, </a:t>
            </a:r>
            <a:r>
              <a:rPr lang="th-TH" dirty="0" smtClean="0"/>
              <a:t>ช่วยวิเคราะห์</a:t>
            </a:r>
            <a:r>
              <a:rPr lang="en-US" dirty="0" smtClean="0"/>
              <a:t>, </a:t>
            </a:r>
            <a:r>
              <a:rPr lang="th-TH" dirty="0" smtClean="0"/>
              <a:t>ช่วยให้มองง่ายขึ้น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สมมติว่า ผู้จัดการต้องการวิเคราะห์ว่า จะลดราคาห้องพักเดือนไหนดี และอยากมี </a:t>
            </a:r>
            <a:r>
              <a:rPr lang="en-US" dirty="0" smtClean="0"/>
              <a:t>dashboard </a:t>
            </a:r>
            <a:r>
              <a:rPr lang="th-TH" dirty="0" smtClean="0"/>
              <a:t>ที่จะทำให้ผู้จัดการเลือกวันและดูว่ามีผู้เช่ากี่คนที่ได้ส่วนลด</a:t>
            </a:r>
          </a:p>
          <a:p>
            <a:endParaRPr lang="th-TH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026" y="3204884"/>
            <a:ext cx="6780082" cy="3107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8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h-TH" dirty="0" smtClean="0"/>
              <a:t>สร้าง </a:t>
            </a:r>
            <a:r>
              <a:rPr lang="en-US" dirty="0" smtClean="0"/>
              <a:t>Parameter </a:t>
            </a:r>
            <a:r>
              <a:rPr lang="th-TH" dirty="0" smtClean="0"/>
              <a:t>ชื่อ </a:t>
            </a:r>
            <a:r>
              <a:rPr lang="en-US" dirty="0" smtClean="0"/>
              <a:t>“Promo Month Start”</a:t>
            </a:r>
            <a:br>
              <a:rPr lang="en-US" dirty="0" smtClean="0"/>
            </a:br>
            <a:r>
              <a:rPr lang="en-US" dirty="0" smtClean="0"/>
              <a:t>Data type </a:t>
            </a:r>
            <a:r>
              <a:rPr lang="th-TH" dirty="0" smtClean="0"/>
              <a:t>เป็น </a:t>
            </a:r>
            <a:r>
              <a:rPr lang="en-US" dirty="0" smtClean="0"/>
              <a:t>Date, </a:t>
            </a:r>
            <a:r>
              <a:rPr lang="th-TH" dirty="0" smtClean="0"/>
              <a:t>ค่าเริ่มต้นคือ </a:t>
            </a:r>
            <a:r>
              <a:rPr lang="en-US" dirty="0" smtClean="0"/>
              <a:t>5/1/2016</a:t>
            </a:r>
            <a:br>
              <a:rPr lang="en-US" dirty="0" smtClean="0"/>
            </a:br>
            <a:r>
              <a:rPr lang="th-TH" dirty="0" smtClean="0"/>
              <a:t>แสดง </a:t>
            </a:r>
            <a:r>
              <a:rPr lang="en-US" dirty="0" smtClean="0"/>
              <a:t>parameter control </a:t>
            </a:r>
            <a:r>
              <a:rPr lang="th-TH" dirty="0" smtClean="0"/>
              <a:t>บน </a:t>
            </a:r>
            <a:r>
              <a:rPr lang="en-US" dirty="0" smtClean="0"/>
              <a:t>view</a:t>
            </a:r>
          </a:p>
          <a:p>
            <a:pPr marL="514350" indent="-514350">
              <a:buAutoNum type="arabicPeriod"/>
            </a:pPr>
            <a:r>
              <a:rPr lang="th-TH" dirty="0" smtClean="0"/>
              <a:t>สร้าง </a:t>
            </a:r>
            <a:r>
              <a:rPr lang="en-US" dirty="0" smtClean="0"/>
              <a:t>Calculated field </a:t>
            </a:r>
            <a:r>
              <a:rPr lang="th-TH" dirty="0" smtClean="0"/>
              <a:t>ชื่อ </a:t>
            </a:r>
            <a:r>
              <a:rPr lang="en-US" dirty="0" smtClean="0"/>
              <a:t>“Promo Month End”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 </a:t>
            </a:r>
            <a:r>
              <a:rPr lang="th-TH" dirty="0" smtClean="0"/>
              <a:t>ใส่ </a:t>
            </a:r>
            <a:r>
              <a:rPr lang="en-US" dirty="0" smtClean="0"/>
              <a:t>file </a:t>
            </a:r>
            <a:r>
              <a:rPr lang="en-US" dirty="0"/>
              <a:t>“Promo Month End</a:t>
            </a:r>
            <a:r>
              <a:rPr lang="en-US" dirty="0" smtClean="0"/>
              <a:t>” </a:t>
            </a:r>
            <a:r>
              <a:rPr lang="th-TH" dirty="0" smtClean="0"/>
              <a:t>ใน </a:t>
            </a:r>
            <a:r>
              <a:rPr lang="en-US" dirty="0" smtClean="0"/>
              <a:t>Detail shelf</a:t>
            </a:r>
            <a:br>
              <a:rPr lang="en-US" dirty="0" smtClean="0"/>
            </a:br>
            <a:r>
              <a:rPr lang="en-US" dirty="0" smtClean="0"/>
              <a:t>     set field </a:t>
            </a:r>
            <a:r>
              <a:rPr lang="th-TH" dirty="0" smtClean="0"/>
              <a:t>ให้เป็น </a:t>
            </a:r>
            <a:r>
              <a:rPr lang="en-US" dirty="0" smtClean="0"/>
              <a:t>“Exact date” </a:t>
            </a:r>
            <a:r>
              <a:rPr lang="th-TH" dirty="0" smtClean="0"/>
              <a:t>และ </a:t>
            </a:r>
            <a:r>
              <a:rPr lang="en-US" dirty="0" smtClean="0"/>
              <a:t>“Continuous” </a:t>
            </a:r>
            <a:r>
              <a:rPr lang="th-TH" dirty="0" smtClean="0"/>
              <a:t>ทำให้</a:t>
            </a:r>
            <a:br>
              <a:rPr lang="th-TH" dirty="0" smtClean="0"/>
            </a:br>
            <a:r>
              <a:rPr lang="th-TH" dirty="0" smtClean="0"/>
              <a:t>      แสดงผลเป็นเส้นได้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577" y="3678364"/>
            <a:ext cx="6941913" cy="393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4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th-TH" dirty="0" smtClean="0"/>
              <a:t>ใส่แถบ </a:t>
            </a:r>
            <a:r>
              <a:rPr lang="en-US" dirty="0" smtClean="0"/>
              <a:t>(Band) </a:t>
            </a:r>
            <a:r>
              <a:rPr lang="th-TH" dirty="0" smtClean="0"/>
              <a:t>ใน </a:t>
            </a:r>
            <a:r>
              <a:rPr lang="en-US" dirty="0" smtClean="0"/>
              <a:t>view </a:t>
            </a:r>
            <a:r>
              <a:rPr lang="th-TH" dirty="0" smtClean="0"/>
              <a:t>เพื่อแสดงเดือนที่ลดราคาค่าเช่า และ </a:t>
            </a:r>
            <a:r>
              <a:rPr lang="en-US" dirty="0" smtClean="0"/>
              <a:t>drop </a:t>
            </a:r>
            <a:r>
              <a:rPr lang="th-TH" dirty="0" smtClean="0"/>
              <a:t>ลงที่ </a:t>
            </a:r>
            <a:r>
              <a:rPr lang="en-US" dirty="0" smtClean="0"/>
              <a:t>Table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786" y="2700164"/>
            <a:ext cx="5291037" cy="3877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10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312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</a:t>
            </a:r>
            <a:r>
              <a:rPr lang="en-US" dirty="0" smtClean="0"/>
              <a:t>. </a:t>
            </a:r>
            <a:r>
              <a:rPr lang="th-TH" dirty="0" smtClean="0"/>
              <a:t>ใน </a:t>
            </a:r>
            <a:r>
              <a:rPr lang="en-US" dirty="0" smtClean="0"/>
              <a:t>resulting dialog box, </a:t>
            </a:r>
            <a:r>
              <a:rPr lang="th-TH" dirty="0" smtClean="0"/>
              <a:t>ตั้งค่า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Band From: Value </a:t>
            </a:r>
            <a:r>
              <a:rPr lang="th-TH" dirty="0" smtClean="0"/>
              <a:t>ให้เป็น </a:t>
            </a:r>
            <a:r>
              <a:rPr lang="en-US" dirty="0" smtClean="0"/>
              <a:t>Promo Month Start </a:t>
            </a:r>
            <a:r>
              <a:rPr lang="th-TH" dirty="0" smtClean="0"/>
              <a:t>และ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Band To : Value </a:t>
            </a:r>
            <a:r>
              <a:rPr lang="th-TH" dirty="0" smtClean="0"/>
              <a:t>ให้เป็น </a:t>
            </a:r>
            <a:r>
              <a:rPr lang="en-US" dirty="0" smtClean="0"/>
              <a:t>Promo Month End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th-TH" dirty="0" smtClean="0"/>
              <a:t>ตั้งค่า </a:t>
            </a:r>
            <a:r>
              <a:rPr lang="en-US" dirty="0" smtClean="0"/>
              <a:t>Label </a:t>
            </a:r>
            <a:r>
              <a:rPr lang="th-TH" dirty="0" smtClean="0"/>
              <a:t>ให้เป็น </a:t>
            </a:r>
            <a:r>
              <a:rPr lang="en-US" dirty="0" smtClean="0"/>
              <a:t>None</a:t>
            </a:r>
            <a:endParaRPr lang="th-TH" dirty="0" smtClean="0"/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th-TH" dirty="0" smtClean="0"/>
              <a:t>สร้าง </a:t>
            </a:r>
            <a:r>
              <a:rPr lang="en-US" dirty="0" smtClean="0"/>
              <a:t>Calculation </a:t>
            </a:r>
            <a:r>
              <a:rPr lang="th-TH" dirty="0" smtClean="0"/>
              <a:t>ขึ้นมาใหม่ชื่อ </a:t>
            </a:r>
            <a:r>
              <a:rPr lang="en-US" dirty="0" smtClean="0"/>
              <a:t>“Start in Promo Period?”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en-US" dirty="0" smtClean="0"/>
              <a:t>    </a:t>
            </a:r>
            <a:r>
              <a:rPr lang="th-TH" dirty="0" smtClean="0"/>
              <a:t>ซึ่งจะเป็น </a:t>
            </a:r>
            <a:r>
              <a:rPr lang="en-US" dirty="0" smtClean="0"/>
              <a:t>Field </a:t>
            </a:r>
            <a:r>
              <a:rPr lang="th-TH" dirty="0" smtClean="0"/>
              <a:t>ที่บอกเราว่าแต่ละ </a:t>
            </a:r>
            <a:r>
              <a:rPr lang="en-US" dirty="0" smtClean="0"/>
              <a:t>start date </a:t>
            </a:r>
            <a:r>
              <a:rPr lang="th-TH" dirty="0" smtClean="0"/>
              <a:t>อยู่ในช่วง </a:t>
            </a:r>
            <a:r>
              <a:rPr lang="en-US" dirty="0" smtClean="0"/>
              <a:t>Promo 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     </a:t>
            </a:r>
            <a:r>
              <a:rPr lang="th-TH" dirty="0" smtClean="0"/>
              <a:t>หรือไม่</a:t>
            </a:r>
            <a:r>
              <a:rPr lang="en-US" dirty="0" smtClean="0"/>
              <a:t>  </a:t>
            </a:r>
            <a:r>
              <a:rPr lang="en-US" sz="2400" dirty="0" smtClean="0"/>
              <a:t>[ Start Date (fixed) ] &gt;= [ Promo Month Start ] AND</a:t>
            </a:r>
          </a:p>
          <a:p>
            <a:pPr marL="0" indent="0">
              <a:buNone/>
            </a:pPr>
            <a:r>
              <a:rPr lang="en-US" dirty="0" smtClean="0"/>
              <a:t>              </a:t>
            </a:r>
            <a:r>
              <a:rPr lang="en-US" sz="2400" dirty="0"/>
              <a:t>[ Start Date (fixed) ] </a:t>
            </a:r>
            <a:r>
              <a:rPr lang="en-US" sz="2400" dirty="0" smtClean="0"/>
              <a:t>&lt; </a:t>
            </a:r>
            <a:r>
              <a:rPr lang="en-US" sz="2400" dirty="0"/>
              <a:t>[ Promo Month </a:t>
            </a:r>
            <a:r>
              <a:rPr lang="en-US" sz="2400" dirty="0" smtClean="0"/>
              <a:t>End </a:t>
            </a:r>
            <a:r>
              <a:rPr lang="en-US" sz="2400" dirty="0"/>
              <a:t>]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7. </a:t>
            </a:r>
            <a:r>
              <a:rPr lang="th-TH" dirty="0" smtClean="0"/>
              <a:t>ใส่ </a:t>
            </a:r>
            <a:r>
              <a:rPr lang="en-US" dirty="0" smtClean="0"/>
              <a:t>filed </a:t>
            </a:r>
            <a:r>
              <a:rPr lang="th-TH" dirty="0" smtClean="0"/>
              <a:t>ในข้อ </a:t>
            </a:r>
            <a:r>
              <a:rPr lang="en-US" dirty="0" smtClean="0"/>
              <a:t>6 </a:t>
            </a:r>
            <a:r>
              <a:rPr lang="th-TH" dirty="0" smtClean="0"/>
              <a:t>ใน </a:t>
            </a:r>
            <a:r>
              <a:rPr lang="en-US" dirty="0" smtClean="0"/>
              <a:t>Color shelf</a:t>
            </a:r>
          </a:p>
          <a:p>
            <a:pPr marL="0" indent="0">
              <a:buNone/>
            </a:pPr>
            <a:r>
              <a:rPr lang="en-US" dirty="0" smtClean="0"/>
              <a:t>8. </a:t>
            </a:r>
            <a:r>
              <a:rPr lang="th-TH" dirty="0" smtClean="0"/>
              <a:t>ลองเปลี่ยน </a:t>
            </a:r>
            <a:r>
              <a:rPr lang="en-US" dirty="0" smtClean="0"/>
              <a:t>Promo Month Start </a:t>
            </a:r>
            <a:r>
              <a:rPr lang="th-TH" dirty="0" smtClean="0"/>
              <a:t>ด้านขวามือดู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971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Blends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เราเรียนเรื่องการ </a:t>
            </a:r>
            <a:r>
              <a:rPr lang="en-US" dirty="0" smtClean="0"/>
              <a:t>Blend 2 Data source </a:t>
            </a:r>
            <a:r>
              <a:rPr lang="th-TH" dirty="0" smtClean="0"/>
              <a:t>แล้วในบทที่ </a:t>
            </a:r>
            <a:r>
              <a:rPr lang="en-US" dirty="0" smtClean="0"/>
              <a:t>2</a:t>
            </a:r>
          </a:p>
          <a:p>
            <a:r>
              <a:rPr lang="th-TH" dirty="0" smtClean="0"/>
              <a:t>ซึ่งการ </a:t>
            </a:r>
            <a:r>
              <a:rPr lang="en-US" dirty="0" smtClean="0"/>
              <a:t>Blend Data source </a:t>
            </a:r>
            <a:r>
              <a:rPr lang="th-TH" dirty="0" smtClean="0"/>
              <a:t>เราต้องมี </a:t>
            </a:r>
            <a:r>
              <a:rPr lang="en-US" dirty="0" smtClean="0"/>
              <a:t>Dimension </a:t>
            </a:r>
            <a:r>
              <a:rPr lang="th-TH" dirty="0" smtClean="0"/>
              <a:t>จาก </a:t>
            </a:r>
            <a:r>
              <a:rPr lang="en-US" dirty="0" smtClean="0"/>
              <a:t>2 Data set </a:t>
            </a:r>
            <a:r>
              <a:rPr lang="th-TH" dirty="0" smtClean="0"/>
              <a:t>ที่ </a:t>
            </a:r>
            <a:r>
              <a:rPr lang="en-US" dirty="0" smtClean="0"/>
              <a:t>Link </a:t>
            </a:r>
            <a:r>
              <a:rPr lang="th-TH" dirty="0" smtClean="0"/>
              <a:t>เข้าด้วยกันได้</a:t>
            </a:r>
            <a:endParaRPr lang="en-US" dirty="0"/>
          </a:p>
          <a:p>
            <a:pPr lvl="1"/>
            <a:r>
              <a:rPr lang="th-TH" dirty="0" smtClean="0"/>
              <a:t>โดยอัตโนมัติ หรือ เราทำเอง </a:t>
            </a:r>
            <a:r>
              <a:rPr lang="en-US" dirty="0" smtClean="0"/>
              <a:t>Data | Edit Relationships</a:t>
            </a:r>
          </a:p>
          <a:p>
            <a:r>
              <a:rPr lang="th-TH" dirty="0" smtClean="0"/>
              <a:t>แต่บางครั้ง เราไม่มี </a:t>
            </a:r>
            <a:r>
              <a:rPr lang="en-US" dirty="0" smtClean="0"/>
              <a:t>Dimension </a:t>
            </a:r>
            <a:r>
              <a:rPr lang="th-TH" dirty="0" smtClean="0"/>
              <a:t>ที่จะ </a:t>
            </a:r>
            <a:r>
              <a:rPr lang="en-US" dirty="0" smtClean="0"/>
              <a:t>Link </a:t>
            </a:r>
            <a:r>
              <a:rPr lang="th-TH" dirty="0" smtClean="0"/>
              <a:t>สอง </a:t>
            </a:r>
            <a:r>
              <a:rPr lang="en-US" dirty="0" smtClean="0"/>
              <a:t>data set </a:t>
            </a:r>
            <a:r>
              <a:rPr lang="th-TH" dirty="0" smtClean="0"/>
              <a:t>ไว้ด้วยกัน หรือ บางครั้งแม้จะมี แต่ค่าก็ไม่ </a:t>
            </a:r>
            <a:r>
              <a:rPr lang="en-US" dirty="0" smtClean="0"/>
              <a:t>match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1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r>
              <a:rPr lang="th-TH" dirty="0" smtClean="0"/>
              <a:t> </a:t>
            </a:r>
            <a:r>
              <a:rPr lang="en-US" dirty="0" smtClean="0"/>
              <a:t>Goal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20" y="2249742"/>
            <a:ext cx="7470959" cy="350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55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จาก </a:t>
            </a:r>
            <a:r>
              <a:rPr lang="en-US" dirty="0" smtClean="0"/>
              <a:t>Data </a:t>
            </a:r>
            <a:r>
              <a:rPr lang="th-TH" dirty="0" smtClean="0"/>
              <a:t>ที่แล้ว เราอยากให้ส่วนลดแต่ละ </a:t>
            </a:r>
            <a:r>
              <a:rPr lang="en-US" dirty="0" smtClean="0"/>
              <a:t>Apartment </a:t>
            </a:r>
            <a:r>
              <a:rPr lang="th-TH" dirty="0" smtClean="0"/>
              <a:t>ไม่เหมือนกัน</a:t>
            </a:r>
            <a:r>
              <a:rPr lang="en-US" dirty="0" smtClean="0"/>
              <a:t> </a:t>
            </a:r>
            <a:r>
              <a:rPr lang="th-TH" dirty="0" smtClean="0"/>
              <a:t>โดย </a:t>
            </a:r>
            <a:r>
              <a:rPr lang="en-US" dirty="0" smtClean="0"/>
              <a:t>Blend </a:t>
            </a:r>
            <a:r>
              <a:rPr lang="th-TH" dirty="0" smtClean="0"/>
              <a:t>ข้อมูล </a:t>
            </a:r>
            <a:r>
              <a:rPr lang="en-US" dirty="0" smtClean="0"/>
              <a:t>2 </a:t>
            </a:r>
            <a:r>
              <a:rPr lang="th-TH" dirty="0" smtClean="0"/>
              <a:t>ตาราง</a:t>
            </a:r>
            <a:endParaRPr lang="en-US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863" y="4001294"/>
            <a:ext cx="6746897" cy="25142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2887" y="2760159"/>
            <a:ext cx="1971675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3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หากเรา </a:t>
            </a:r>
            <a:r>
              <a:rPr lang="en-US" dirty="0" smtClean="0"/>
              <a:t>Blend 2 data source </a:t>
            </a:r>
            <a:r>
              <a:rPr lang="th-TH" dirty="0" smtClean="0"/>
              <a:t>เข้าด้วยกัน</a:t>
            </a:r>
            <a:r>
              <a:rPr lang="en-US" dirty="0" smtClean="0"/>
              <a:t> </a:t>
            </a:r>
            <a:r>
              <a:rPr lang="th-TH" dirty="0" smtClean="0"/>
              <a:t>แบบให้ </a:t>
            </a:r>
            <a:r>
              <a:rPr lang="en-US" dirty="0" smtClean="0"/>
              <a:t>Tableau </a:t>
            </a:r>
            <a:r>
              <a:rPr lang="th-TH" dirty="0" smtClean="0"/>
              <a:t>ทำให้</a:t>
            </a:r>
          </a:p>
          <a:p>
            <a:r>
              <a:rPr lang="en-US" dirty="0" smtClean="0"/>
              <a:t>Apartment Rental </a:t>
            </a:r>
            <a:r>
              <a:rPr lang="th-TH" dirty="0" smtClean="0"/>
              <a:t>เป็น </a:t>
            </a:r>
            <a:r>
              <a:rPr lang="en-US" dirty="0" smtClean="0"/>
              <a:t>Primary Data Source</a:t>
            </a:r>
          </a:p>
          <a:p>
            <a:r>
              <a:rPr lang="en-US" dirty="0" smtClean="0"/>
              <a:t>Discount </a:t>
            </a:r>
            <a:r>
              <a:rPr lang="th-TH" dirty="0" smtClean="0"/>
              <a:t>เป็น </a:t>
            </a:r>
            <a:r>
              <a:rPr lang="en-US" dirty="0" smtClean="0"/>
              <a:t>Secondary Data Source</a:t>
            </a:r>
            <a:endParaRPr lang="th-TH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6762" y="3514762"/>
            <a:ext cx="4055814" cy="3148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23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th-TH" dirty="0" smtClean="0"/>
              <a:t>สร้าง </a:t>
            </a:r>
            <a:r>
              <a:rPr lang="en-US" dirty="0" smtClean="0"/>
              <a:t>Calculated Field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 smtClean="0"/>
              <a:t>หลังจากสร้างสมการ หรือ การคำนวณใหม่ขึ้นมา</a:t>
            </a:r>
            <a:endParaRPr lang="th-TH" dirty="0"/>
          </a:p>
          <a:p>
            <a:pPr lvl="1"/>
            <a:r>
              <a:rPr lang="th-TH" dirty="0" smtClean="0"/>
              <a:t>ผลการคำนวณก็จะเป็น </a:t>
            </a:r>
            <a:r>
              <a:rPr lang="en-US" dirty="0" smtClean="0"/>
              <a:t>measure/dimension </a:t>
            </a:r>
            <a:r>
              <a:rPr lang="th-TH" dirty="0" smtClean="0"/>
              <a:t>ใหม่ใน </a:t>
            </a:r>
            <a:r>
              <a:rPr lang="en-US" dirty="0" smtClean="0"/>
              <a:t>data pane</a:t>
            </a:r>
            <a:endParaRPr lang="th-TH" dirty="0" smtClean="0"/>
          </a:p>
          <a:p>
            <a:r>
              <a:rPr lang="th-TH" dirty="0" smtClean="0"/>
              <a:t>บางครั้งการคำนวณก็ได้มาจากแต่ละแถว</a:t>
            </a:r>
          </a:p>
          <a:p>
            <a:r>
              <a:rPr lang="th-TH" dirty="0" smtClean="0"/>
              <a:t>บางครั้งการคำนวณก็ต้องประมวลผลจากข้อมูลที่ได้จากหลาย ๆ แถว</a:t>
            </a:r>
          </a:p>
          <a:p>
            <a:r>
              <a:rPr lang="th-TH" dirty="0" smtClean="0"/>
              <a:t>การสร้าง </a:t>
            </a:r>
            <a:r>
              <a:rPr lang="en-US" dirty="0" smtClean="0"/>
              <a:t>Calculated Field </a:t>
            </a:r>
            <a:r>
              <a:rPr lang="th-TH" dirty="0" smtClean="0"/>
              <a:t>มีหลายวิธี</a:t>
            </a:r>
          </a:p>
          <a:p>
            <a:pPr lvl="1"/>
            <a:r>
              <a:rPr lang="en-US" dirty="0" smtClean="0"/>
              <a:t>Menu Analysis | Create Calculated Field</a:t>
            </a:r>
          </a:p>
          <a:p>
            <a:pPr lvl="1"/>
            <a:r>
              <a:rPr lang="en-US" dirty="0"/>
              <a:t>Dropdown menu</a:t>
            </a:r>
            <a:r>
              <a:rPr lang="en-US" dirty="0" smtClean="0"/>
              <a:t> next to Dimensions</a:t>
            </a:r>
          </a:p>
          <a:p>
            <a:pPr lvl="1"/>
            <a:r>
              <a:rPr lang="en-US" dirty="0"/>
              <a:t>Dropdown </a:t>
            </a:r>
            <a:r>
              <a:rPr lang="en-US" dirty="0" smtClean="0"/>
              <a:t>menu </a:t>
            </a:r>
            <a:r>
              <a:rPr lang="th-TH" dirty="0" smtClean="0"/>
              <a:t>ที่ </a:t>
            </a:r>
            <a:r>
              <a:rPr lang="en-US" dirty="0" smtClean="0"/>
              <a:t>field </a:t>
            </a:r>
            <a:r>
              <a:rPr lang="th-TH" dirty="0" smtClean="0"/>
              <a:t>ใน </a:t>
            </a:r>
            <a:r>
              <a:rPr lang="en-US" dirty="0" smtClean="0"/>
              <a:t>data pane</a:t>
            </a:r>
          </a:p>
          <a:p>
            <a:pPr lvl="1"/>
            <a:r>
              <a:rPr lang="th-TH" dirty="0"/>
              <a:t>คล</a:t>
            </a:r>
            <a:r>
              <a:rPr lang="th-TH" dirty="0" err="1"/>
              <a:t>ิ๊กข</a:t>
            </a:r>
            <a:r>
              <a:rPr lang="th-TH" dirty="0"/>
              <a:t>วาพื้นที่ว่างใน </a:t>
            </a:r>
            <a:r>
              <a:rPr lang="en-US" dirty="0"/>
              <a:t>Data pane</a:t>
            </a:r>
            <a:endParaRPr lang="en-US" dirty="0" smtClean="0"/>
          </a:p>
          <a:p>
            <a:pPr lvl="1"/>
            <a:r>
              <a:rPr lang="en-US" dirty="0" smtClean="0"/>
              <a:t>Double click </a:t>
            </a:r>
            <a:r>
              <a:rPr lang="th-TH" dirty="0" smtClean="0"/>
              <a:t>ที่ </a:t>
            </a:r>
            <a:r>
              <a:rPr lang="en-US" dirty="0" smtClean="0"/>
              <a:t>Rows / Columns / Makers </a:t>
            </a:r>
          </a:p>
          <a:p>
            <a:pPr lvl="1"/>
            <a:endParaRPr lang="th-TH" dirty="0" smtClean="0"/>
          </a:p>
        </p:txBody>
      </p:sp>
    </p:spTree>
    <p:extLst>
      <p:ext uri="{BB962C8B-B14F-4D97-AF65-F5344CB8AC3E}">
        <p14:creationId xmlns:p14="http://schemas.microsoft.com/office/powerpoint/2010/main" val="417048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h-TH" dirty="0" smtClean="0"/>
              <a:t>สร้าง </a:t>
            </a:r>
            <a:r>
              <a:rPr lang="en-US" dirty="0" smtClean="0"/>
              <a:t>calculated field </a:t>
            </a:r>
            <a:r>
              <a:rPr lang="th-TH" dirty="0" smtClean="0"/>
              <a:t>ชื่อ </a:t>
            </a:r>
            <a:r>
              <a:rPr lang="en-US" dirty="0" smtClean="0"/>
              <a:t>“Apartment (Blend)” </a:t>
            </a:r>
            <a:r>
              <a:rPr lang="th-TH" dirty="0" smtClean="0"/>
              <a:t>โดยใช้ </a:t>
            </a:r>
            <a:r>
              <a:rPr lang="en-US" dirty="0" smtClean="0"/>
              <a:t>Code: </a:t>
            </a:r>
          </a:p>
          <a:p>
            <a:pPr marL="514350" indent="-514350">
              <a:buAutoNum type="arabicPeriod"/>
            </a:pPr>
            <a:r>
              <a:rPr lang="th-TH" dirty="0" smtClean="0"/>
              <a:t>บอก </a:t>
            </a:r>
            <a:r>
              <a:rPr lang="en-US" dirty="0" smtClean="0"/>
              <a:t>Tableau </a:t>
            </a:r>
            <a:r>
              <a:rPr lang="th-TH" dirty="0" smtClean="0"/>
              <a:t>ให้ </a:t>
            </a:r>
            <a:r>
              <a:rPr lang="en-US" dirty="0" smtClean="0"/>
              <a:t>blend </a:t>
            </a:r>
            <a:r>
              <a:rPr lang="th-TH" dirty="0" smtClean="0"/>
              <a:t>โดย</a:t>
            </a:r>
          </a:p>
          <a:p>
            <a:pPr marL="0" indent="0">
              <a:buNone/>
            </a:pPr>
            <a:r>
              <a:rPr lang="th-TH" dirty="0" smtClean="0"/>
              <a:t>        </a:t>
            </a:r>
            <a:r>
              <a:rPr lang="en-US" dirty="0" smtClean="0"/>
              <a:t>Data | Edit Relationships </a:t>
            </a:r>
            <a:r>
              <a:rPr lang="th-TH" dirty="0" smtClean="0"/>
              <a:t>และ</a:t>
            </a:r>
            <a:r>
              <a:rPr lang="en-US" dirty="0"/>
              <a:t> </a:t>
            </a:r>
            <a:r>
              <a:rPr lang="en-US" dirty="0" smtClean="0"/>
              <a:t>match</a:t>
            </a:r>
            <a:br>
              <a:rPr lang="en-US" dirty="0" smtClean="0"/>
            </a:br>
            <a:r>
              <a:rPr lang="en-US" dirty="0" smtClean="0"/>
              <a:t>      “Apartment (Blend)” </a:t>
            </a:r>
            <a:r>
              <a:rPr lang="th-TH" dirty="0" smtClean="0"/>
              <a:t>จาก </a:t>
            </a:r>
            <a:r>
              <a:rPr lang="en-US" dirty="0" smtClean="0"/>
              <a:t>primary data source </a:t>
            </a:r>
            <a:r>
              <a:rPr lang="th-TH" dirty="0" smtClean="0"/>
              <a:t>กับ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“Apartment” </a:t>
            </a:r>
            <a:r>
              <a:rPr lang="th-TH" dirty="0" smtClean="0"/>
              <a:t>จาก </a:t>
            </a:r>
            <a:r>
              <a:rPr lang="en-US" dirty="0" smtClean="0"/>
              <a:t>secondary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992" y="2326576"/>
            <a:ext cx="4910336" cy="30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12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786" y="1801241"/>
            <a:ext cx="5589270" cy="4376053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4120896" y="2292096"/>
            <a:ext cx="3974592" cy="13411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817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th-TH" dirty="0" smtClean="0"/>
              <a:t>สร้าง </a:t>
            </a:r>
            <a:r>
              <a:rPr lang="en-US" dirty="0" smtClean="0"/>
              <a:t>calculated field </a:t>
            </a:r>
            <a:r>
              <a:rPr lang="th-TH" dirty="0" smtClean="0"/>
              <a:t>ใหม่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594" y="2399552"/>
            <a:ext cx="6629183" cy="233094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95350" y="5269063"/>
            <a:ext cx="7620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FreeMono"/>
              </a:rPr>
              <a:t>Cannot mix aggregate and </a:t>
            </a:r>
            <a:r>
              <a:rPr lang="en-US" dirty="0" smtClean="0">
                <a:solidFill>
                  <a:srgbClr val="FF0000"/>
                </a:solidFill>
                <a:latin typeface="FreeMono"/>
              </a:rPr>
              <a:t>non-aggregate</a:t>
            </a:r>
            <a:r>
              <a:rPr lang="th-TH" dirty="0" smtClean="0">
                <a:solidFill>
                  <a:srgbClr val="FF0000"/>
                </a:solidFill>
                <a:latin typeface="FreeMono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FreeMono"/>
              </a:rPr>
              <a:t>arguments </a:t>
            </a:r>
            <a:r>
              <a:rPr lang="en-US" dirty="0">
                <a:solidFill>
                  <a:srgbClr val="FF0000"/>
                </a:solidFill>
                <a:latin typeface="FreeMono"/>
              </a:rPr>
              <a:t>with this function</a:t>
            </a:r>
            <a:r>
              <a:rPr lang="en-US" dirty="0" smtClean="0">
                <a:solidFill>
                  <a:srgbClr val="FF0000"/>
                </a:solidFill>
                <a:latin typeface="FreeMono"/>
              </a:rPr>
              <a:t>.</a:t>
            </a:r>
            <a:br>
              <a:rPr lang="en-US" dirty="0" smtClean="0">
                <a:solidFill>
                  <a:srgbClr val="FF0000"/>
                </a:solidFill>
                <a:latin typeface="FreeMono"/>
              </a:rPr>
            </a:br>
            <a:r>
              <a:rPr lang="en-US" dirty="0">
                <a:solidFill>
                  <a:srgbClr val="FF0000"/>
                </a:solidFill>
                <a:latin typeface="FreeMono"/>
              </a:rPr>
              <a:t/>
            </a:r>
            <a:br>
              <a:rPr lang="en-US" dirty="0">
                <a:solidFill>
                  <a:srgbClr val="FF0000"/>
                </a:solidFill>
                <a:latin typeface="FreeMono"/>
              </a:rPr>
            </a:br>
            <a:r>
              <a:rPr lang="th-TH" sz="2000" dirty="0" smtClean="0">
                <a:latin typeface="FreeMono"/>
              </a:rPr>
              <a:t>แก้ </a:t>
            </a:r>
            <a:r>
              <a:rPr lang="en-US" sz="2000" dirty="0" smtClean="0">
                <a:latin typeface="FreeMono"/>
              </a:rPr>
              <a:t>Error </a:t>
            </a:r>
            <a:r>
              <a:rPr lang="th-TH" sz="2000" dirty="0" smtClean="0">
                <a:latin typeface="FreeMono"/>
              </a:rPr>
              <a:t>นี้ในตัวอย่างนี้โดยทำให้ </a:t>
            </a:r>
            <a:r>
              <a:rPr lang="en-US" sz="2000" dirty="0" smtClean="0">
                <a:latin typeface="FreeMono"/>
              </a:rPr>
              <a:t>Price </a:t>
            </a:r>
            <a:r>
              <a:rPr lang="th-TH" sz="2000" dirty="0" smtClean="0">
                <a:latin typeface="FreeMono"/>
              </a:rPr>
              <a:t>เป็น </a:t>
            </a:r>
            <a:r>
              <a:rPr lang="en-US" sz="2000" dirty="0" smtClean="0">
                <a:latin typeface="FreeMono"/>
              </a:rPr>
              <a:t>aggregate </a:t>
            </a:r>
            <a:r>
              <a:rPr lang="th-TH" sz="2000" dirty="0" smtClean="0">
                <a:latin typeface="FreeMono"/>
              </a:rPr>
              <a:t>ด้วย (สาเหตุที่ </a:t>
            </a:r>
            <a:r>
              <a:rPr lang="en-US" sz="2000" dirty="0" smtClean="0">
                <a:latin typeface="FreeMono"/>
              </a:rPr>
              <a:t>discount </a:t>
            </a:r>
            <a:r>
              <a:rPr lang="th-TH" sz="2000" dirty="0" smtClean="0">
                <a:latin typeface="FreeMono"/>
              </a:rPr>
              <a:t>ต้องเป็น </a:t>
            </a:r>
            <a:r>
              <a:rPr lang="en-US" sz="2000" dirty="0" smtClean="0">
                <a:latin typeface="FreeMono"/>
              </a:rPr>
              <a:t>aggregate </a:t>
            </a:r>
            <a:r>
              <a:rPr lang="th-TH" sz="2000" dirty="0" smtClean="0">
                <a:latin typeface="FreeMono"/>
              </a:rPr>
              <a:t>เพราะมันมาจาก </a:t>
            </a:r>
            <a:r>
              <a:rPr lang="en-US" sz="2000" dirty="0" smtClean="0">
                <a:latin typeface="FreeMono"/>
              </a:rPr>
              <a:t>secondary data source)</a:t>
            </a:r>
            <a:endParaRPr lang="en-US" dirty="0" smtClean="0">
              <a:latin typeface="FreeMono"/>
            </a:endParaRPr>
          </a:p>
        </p:txBody>
      </p:sp>
    </p:spTree>
    <p:extLst>
      <p:ext uri="{BB962C8B-B14F-4D97-AF65-F5344CB8AC3E}">
        <p14:creationId xmlns:p14="http://schemas.microsoft.com/office/powerpoint/2010/main" val="296908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445" y="1446850"/>
            <a:ext cx="5411835" cy="19300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b="39361"/>
          <a:stretch/>
        </p:blipFill>
        <p:spPr>
          <a:xfrm>
            <a:off x="1432850" y="3608052"/>
            <a:ext cx="6109023" cy="304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10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4. Edit field</a:t>
            </a:r>
            <a:r>
              <a:rPr lang="th-TH" dirty="0" smtClean="0"/>
              <a:t> </a:t>
            </a:r>
            <a:r>
              <a:rPr lang="en-US" dirty="0" smtClean="0"/>
              <a:t>“Actual price </a:t>
            </a:r>
            <a:r>
              <a:rPr lang="th-TH" dirty="0" smtClean="0"/>
              <a:t>ใหม่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625" y="2645664"/>
            <a:ext cx="7793377" cy="4432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257" y="3286304"/>
            <a:ext cx="5743943" cy="269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37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Ad hoc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บางครั้ง เราอาจจะ </a:t>
            </a:r>
            <a:r>
              <a:rPr lang="en-US" dirty="0" smtClean="0"/>
              <a:t>highlight </a:t>
            </a:r>
            <a:r>
              <a:rPr lang="th-TH" dirty="0" smtClean="0"/>
              <a:t>อะไรเร็ว ๆ โดยที่ไม่ต้องสร้าง </a:t>
            </a:r>
            <a:r>
              <a:rPr lang="en-US" dirty="0" smtClean="0"/>
              <a:t>Field </a:t>
            </a:r>
            <a:r>
              <a:rPr lang="th-TH" dirty="0" smtClean="0"/>
              <a:t>ขึ้นใหม่</a:t>
            </a:r>
          </a:p>
          <a:p>
            <a:r>
              <a:rPr lang="th-TH" dirty="0" smtClean="0"/>
              <a:t>ให้ลอง </a:t>
            </a:r>
            <a:r>
              <a:rPr lang="en-US" dirty="0" smtClean="0"/>
              <a:t>double-click </a:t>
            </a:r>
            <a:r>
              <a:rPr lang="th-TH" dirty="0" smtClean="0"/>
              <a:t>ที่พื้นที่ว่างตรง </a:t>
            </a:r>
            <a:r>
              <a:rPr lang="en-US" dirty="0" smtClean="0"/>
              <a:t>Columns, Rows, Measure Values </a:t>
            </a:r>
            <a:r>
              <a:rPr lang="th-TH" dirty="0" smtClean="0"/>
              <a:t>หรือ </a:t>
            </a:r>
            <a:r>
              <a:rPr lang="en-US" dirty="0" smtClean="0"/>
              <a:t>Marks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136" y="3312793"/>
            <a:ext cx="4946888" cy="3308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5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 hoc calculations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0" y="2550605"/>
            <a:ext cx="2615439" cy="2788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44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หากฐานข้อมูลใหญ่ขึ้น การคำนวณที่ไม่มีประสิทธิภาพจะให้ผลช้ามาก</a:t>
            </a:r>
          </a:p>
          <a:p>
            <a:pPr marL="0" indent="0">
              <a:buNone/>
            </a:pPr>
            <a:r>
              <a:rPr lang="th-TH" dirty="0" smtClean="0"/>
              <a:t>ข้อแนะนำ</a:t>
            </a:r>
          </a:p>
          <a:p>
            <a:pPr>
              <a:buFontTx/>
              <a:buChar char="-"/>
            </a:pPr>
            <a:r>
              <a:rPr lang="th-TH" dirty="0" smtClean="0"/>
              <a:t>คำนวณ </a:t>
            </a:r>
            <a:r>
              <a:rPr lang="en-US" dirty="0" smtClean="0"/>
              <a:t>Boolean </a:t>
            </a:r>
            <a:r>
              <a:rPr lang="th-TH" dirty="0" smtClean="0"/>
              <a:t>และ ตัวเลขจะเร็วกว่าคำนวณ </a:t>
            </a:r>
            <a:r>
              <a:rPr lang="en-US" dirty="0" smtClean="0"/>
              <a:t>String </a:t>
            </a:r>
            <a:r>
              <a:rPr lang="th-TH" dirty="0" smtClean="0"/>
              <a:t>เช่น ควรจะเขียน </a:t>
            </a:r>
            <a:br>
              <a:rPr lang="th-TH" dirty="0" smtClean="0"/>
            </a:br>
            <a:r>
              <a:rPr lang="th-TH" dirty="0" smtClean="0"/>
              <a:t>   </a:t>
            </a:r>
            <a:r>
              <a:rPr lang="en-US" sz="2000" dirty="0" smtClean="0"/>
              <a:t>[</a:t>
            </a:r>
            <a:r>
              <a:rPr lang="en-US" sz="2000" dirty="0"/>
              <a:t>value] == </a:t>
            </a:r>
            <a:r>
              <a:rPr lang="en-US" sz="2000" dirty="0" smtClean="0"/>
              <a:t>1</a:t>
            </a:r>
            <a:r>
              <a:rPr lang="th-TH" sz="2400" dirty="0" smtClean="0"/>
              <a:t> </a:t>
            </a:r>
            <a:r>
              <a:rPr lang="th-TH" dirty="0" smtClean="0"/>
              <a:t>ที่ </a:t>
            </a:r>
            <a:r>
              <a:rPr lang="en-US" dirty="0" smtClean="0"/>
              <a:t>Return True/False </a:t>
            </a:r>
            <a:r>
              <a:rPr lang="th-TH" dirty="0" smtClean="0"/>
              <a:t>แทนที่จะเป็น</a:t>
            </a:r>
            <a:br>
              <a:rPr lang="th-TH" dirty="0" smtClean="0"/>
            </a:br>
            <a:r>
              <a:rPr lang="th-TH" dirty="0" smtClean="0"/>
              <a:t>   </a:t>
            </a:r>
            <a:r>
              <a:rPr lang="en-US" sz="2000" dirty="0" smtClean="0"/>
              <a:t>IF </a:t>
            </a:r>
            <a:r>
              <a:rPr lang="en-US" sz="2000" dirty="0"/>
              <a:t>[value] == 1 THEN "</a:t>
            </a:r>
            <a:r>
              <a:rPr lang="en-US" sz="2000" dirty="0" smtClean="0"/>
              <a:t>Yes"</a:t>
            </a:r>
            <a:r>
              <a:rPr lang="th-TH" sz="2000" dirty="0" smtClean="0"/>
              <a:t> </a:t>
            </a:r>
            <a:r>
              <a:rPr lang="en-US" sz="2000" dirty="0" smtClean="0"/>
              <a:t>ELSE </a:t>
            </a:r>
            <a:r>
              <a:rPr lang="en-US" sz="2000" dirty="0"/>
              <a:t>"No" </a:t>
            </a:r>
            <a:r>
              <a:rPr lang="en-US" sz="2000" dirty="0" smtClean="0"/>
              <a:t>END</a:t>
            </a:r>
            <a:r>
              <a:rPr lang="th-TH" dirty="0" smtClean="0"/>
              <a:t> ซึ่งจะ </a:t>
            </a:r>
            <a:r>
              <a:rPr lang="en-US" sz="2400" dirty="0"/>
              <a:t>R</a:t>
            </a:r>
            <a:r>
              <a:rPr lang="en-US" sz="2400" dirty="0" smtClean="0"/>
              <a:t>eturn</a:t>
            </a:r>
            <a:r>
              <a:rPr lang="en-US" dirty="0" smtClean="0"/>
              <a:t> </a:t>
            </a:r>
            <a:r>
              <a:rPr lang="th-TH" dirty="0" smtClean="0"/>
              <a:t>เป็น </a:t>
            </a:r>
            <a:r>
              <a:rPr lang="en-US" sz="2000" dirty="0" smtClean="0"/>
              <a:t>String</a:t>
            </a:r>
            <a:r>
              <a:rPr lang="en-US" sz="2400" dirty="0" smtClean="0"/>
              <a:t> </a:t>
            </a:r>
          </a:p>
          <a:p>
            <a:pPr>
              <a:buFontTx/>
              <a:buChar char="-"/>
            </a:pPr>
            <a:r>
              <a:rPr lang="th-TH" dirty="0" smtClean="0"/>
              <a:t>การตั้งเงื่อนไขควรตั้งเงื่อนไขทำให้ต้องเปรียบเทียบน้อย ๆ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34" y="4706303"/>
            <a:ext cx="4895850" cy="647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9972" y="5546027"/>
            <a:ext cx="38481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7585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การคำนวณแบบ </a:t>
            </a:r>
            <a:r>
              <a:rPr lang="en-US" dirty="0" smtClean="0"/>
              <a:t>Row Level </a:t>
            </a:r>
            <a:r>
              <a:rPr lang="th-TH" dirty="0" smtClean="0"/>
              <a:t>ต้องคำนวณทุก ๆ แถวของข้อมูล ดังนั้น ความจะมีการคำนวณแบบ </a:t>
            </a:r>
            <a:r>
              <a:rPr lang="en-US" dirty="0" smtClean="0"/>
              <a:t>Row Level </a:t>
            </a:r>
            <a:r>
              <a:rPr lang="th-TH" dirty="0" smtClean="0"/>
              <a:t>ที่ซับซ้อนน้อย ๆ</a:t>
            </a:r>
          </a:p>
          <a:p>
            <a:r>
              <a:rPr lang="th-TH" dirty="0" smtClean="0"/>
              <a:t>ตอนเรากำลัง </a:t>
            </a:r>
            <a:r>
              <a:rPr lang="en-US" dirty="0" smtClean="0"/>
              <a:t>Extract </a:t>
            </a:r>
            <a:r>
              <a:rPr lang="th-TH" dirty="0" smtClean="0"/>
              <a:t>ข้อมูล</a:t>
            </a:r>
            <a:r>
              <a:rPr lang="en-US" dirty="0" smtClean="0"/>
              <a:t>, Tableau </a:t>
            </a:r>
            <a:r>
              <a:rPr lang="th-TH" dirty="0" smtClean="0"/>
              <a:t>จะทำการคำนวณระดับ </a:t>
            </a:r>
            <a:r>
              <a:rPr lang="en-US" dirty="0" smtClean="0"/>
              <a:t>Row </a:t>
            </a:r>
            <a:r>
              <a:rPr lang="th-TH" dirty="0" smtClean="0"/>
              <a:t>เพื่อสกัดข้อมูลมาเก็บไว้ใน </a:t>
            </a:r>
            <a:r>
              <a:rPr lang="en-US" dirty="0" smtClean="0"/>
              <a:t>Extract, Function </a:t>
            </a:r>
            <a:r>
              <a:rPr lang="th-TH" dirty="0" smtClean="0"/>
              <a:t>ของผู้ใช้รวมถึง </a:t>
            </a:r>
            <a:r>
              <a:rPr lang="en-US" dirty="0" smtClean="0"/>
              <a:t>Parameter </a:t>
            </a:r>
            <a:r>
              <a:rPr lang="th-TH" dirty="0" smtClean="0"/>
              <a:t>ต่าง ๆ จะไม่ได้ถูกใช้ใน </a:t>
            </a:r>
            <a:r>
              <a:rPr lang="en-US" dirty="0" smtClean="0"/>
              <a:t>extract</a:t>
            </a:r>
            <a:endParaRPr lang="th-TH" dirty="0" smtClean="0"/>
          </a:p>
          <a:p>
            <a:r>
              <a:rPr lang="th-TH" dirty="0" smtClean="0"/>
              <a:t>เวลาเราคำนวณระดับ </a:t>
            </a:r>
            <a:r>
              <a:rPr lang="en-US" dirty="0" smtClean="0"/>
              <a:t>Row Level, </a:t>
            </a:r>
            <a:r>
              <a:rPr lang="th-TH" dirty="0" smtClean="0"/>
              <a:t>การคำนวณที่ถูกสร้างขึ้นขณะนั้นท่านั้นที่ถูกใช้งาน หากเราต้องการแก้ไข </a:t>
            </a:r>
            <a:r>
              <a:rPr lang="en-US" dirty="0" smtClean="0"/>
              <a:t>Calculated Field </a:t>
            </a:r>
            <a:r>
              <a:rPr lang="th-TH" dirty="0" smtClean="0"/>
              <a:t>หรือ สร้าง </a:t>
            </a:r>
            <a:r>
              <a:rPr lang="en-US" dirty="0" smtClean="0"/>
              <a:t>Field </a:t>
            </a:r>
            <a:r>
              <a:rPr lang="th-TH" dirty="0" smtClean="0"/>
              <a:t>ใหม่หลังจากที่ </a:t>
            </a:r>
            <a:r>
              <a:rPr lang="en-US" dirty="0" smtClean="0"/>
              <a:t>extract </a:t>
            </a:r>
            <a:r>
              <a:rPr lang="th-TH" dirty="0" smtClean="0"/>
              <a:t>ถูกสร้างแล้ว เราควรกดเลือก</a:t>
            </a:r>
          </a:p>
          <a:p>
            <a:pPr marL="0" indent="0" algn="ctr">
              <a:buNone/>
            </a:pPr>
            <a:r>
              <a:rPr lang="en-US" dirty="0" smtClean="0"/>
              <a:t>Extract | Optimize </a:t>
            </a:r>
            <a:r>
              <a:rPr lang="th-TH" dirty="0" smtClean="0"/>
              <a:t>ก่อน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797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Creating/Editing calculations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5082" y="2585782"/>
            <a:ext cx="8626174" cy="194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1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Operators, Keywords, Syntax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8912" y="1715073"/>
            <a:ext cx="8324298" cy="45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92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Three Calculation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h-TH" sz="4400" dirty="0" smtClean="0"/>
              <a:t>การคำนวณที่ </a:t>
            </a:r>
            <a:r>
              <a:rPr lang="en-US" sz="4400" dirty="0" smtClean="0"/>
              <a:t>Row Level</a:t>
            </a:r>
          </a:p>
          <a:p>
            <a:pPr marL="457200" lvl="1" indent="0">
              <a:buNone/>
            </a:pPr>
            <a:r>
              <a:rPr lang="th-TH" sz="4000" dirty="0" smtClean="0"/>
              <a:t>เช่น คำนวณจำนวนวันระหว่างวันแรกกับวันสุดท้ายของทุก ๆ แถว</a:t>
            </a:r>
          </a:p>
          <a:p>
            <a:r>
              <a:rPr lang="th-TH" sz="4400" dirty="0" smtClean="0"/>
              <a:t>การคำนวณที่ </a:t>
            </a:r>
            <a:r>
              <a:rPr lang="en-US" sz="4400" dirty="0" smtClean="0"/>
              <a:t>Aggregate Level</a:t>
            </a:r>
            <a:endParaRPr lang="th-TH" sz="4400" dirty="0" smtClean="0"/>
          </a:p>
          <a:p>
            <a:pPr marL="457200" lvl="1" indent="0">
              <a:buNone/>
            </a:pPr>
            <a:r>
              <a:rPr lang="th-TH" sz="4000" dirty="0" smtClean="0"/>
              <a:t>เช่น </a:t>
            </a:r>
            <a:r>
              <a:rPr lang="th-TH" sz="4000" dirty="0" smtClean="0"/>
              <a:t>คำนวณบนทุก ๆ </a:t>
            </a:r>
            <a:r>
              <a:rPr lang="th-TH" sz="4000" dirty="0" smtClean="0"/>
              <a:t>กลุ่มข้อมูลที่ถูกแบ่งด้วย </a:t>
            </a:r>
            <a:r>
              <a:rPr lang="en-US" sz="4000" dirty="0" smtClean="0"/>
              <a:t>Dimension </a:t>
            </a:r>
            <a:r>
              <a:rPr lang="th-TH" sz="4000" dirty="0" smtClean="0"/>
              <a:t>ใน </a:t>
            </a:r>
            <a:r>
              <a:rPr lang="en-US" sz="4000" dirty="0" smtClean="0"/>
              <a:t>View</a:t>
            </a:r>
            <a:endParaRPr lang="en-US" sz="4000" dirty="0" smtClean="0"/>
          </a:p>
          <a:p>
            <a:r>
              <a:rPr lang="th-TH" sz="4400" dirty="0" smtClean="0"/>
              <a:t>การคำนวณตาราง</a:t>
            </a:r>
            <a:r>
              <a:rPr lang="th-TH" sz="4000" dirty="0" smtClean="0"/>
              <a:t> </a:t>
            </a:r>
            <a:r>
              <a:rPr lang="th-TH" sz="3500" dirty="0" smtClean="0"/>
              <a:t>(</a:t>
            </a:r>
            <a:r>
              <a:rPr lang="en-US" sz="3500" dirty="0" smtClean="0"/>
              <a:t>Aggregate level </a:t>
            </a:r>
            <a:r>
              <a:rPr lang="th-TH" sz="3500" dirty="0" smtClean="0"/>
              <a:t>ในระดับตาราง)</a:t>
            </a:r>
            <a:endParaRPr lang="th-TH" sz="4400" dirty="0" smtClean="0"/>
          </a:p>
        </p:txBody>
      </p:sp>
    </p:spTree>
    <p:extLst>
      <p:ext uri="{BB962C8B-B14F-4D97-AF65-F5344CB8AC3E}">
        <p14:creationId xmlns:p14="http://schemas.microsoft.com/office/powerpoint/2010/main" val="120419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Row Level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81785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th-TH" dirty="0"/>
              <a:t>ใ</a:t>
            </a:r>
            <a:r>
              <a:rPr lang="th-TH" dirty="0" smtClean="0"/>
              <a:t>ห้สร้าง </a:t>
            </a:r>
            <a:r>
              <a:rPr lang="en-US" dirty="0" smtClean="0"/>
              <a:t>calculated field 2 field </a:t>
            </a:r>
            <a:r>
              <a:rPr lang="th-TH" dirty="0" smtClean="0"/>
              <a:t>โดยใช้สูตร </a:t>
            </a:r>
          </a:p>
          <a:p>
            <a:pPr marL="0" indent="0" algn="ctr">
              <a:buNone/>
            </a:pPr>
            <a:r>
              <a:rPr lang="en-US" sz="2400" dirty="0" smtClean="0">
                <a:latin typeface="Articulate Light" panose="02000503040000020004" pitchFamily="2" charset="0"/>
              </a:rPr>
              <a:t>Building: SPLIT</a:t>
            </a:r>
            <a:r>
              <a:rPr lang="en-US" sz="2400" dirty="0">
                <a:latin typeface="Articulate Light" panose="02000503040000020004" pitchFamily="2" charset="0"/>
              </a:rPr>
              <a:t>([Apartment], "-", 1</a:t>
            </a:r>
            <a:r>
              <a:rPr lang="en-US" sz="2400" dirty="0" smtClean="0">
                <a:latin typeface="Articulate Light" panose="02000503040000020004" pitchFamily="2" charset="0"/>
              </a:rPr>
              <a:t>)</a:t>
            </a:r>
            <a:endParaRPr lang="th-TH" sz="2400" dirty="0" smtClean="0">
              <a:latin typeface="Articulate Light" panose="02000503040000020004" pitchFamily="2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Articulate Light" panose="02000503040000020004" pitchFamily="2" charset="0"/>
              </a:rPr>
              <a:t>Unit:       SPLIT</a:t>
            </a:r>
            <a:r>
              <a:rPr lang="en-US" sz="2400" dirty="0">
                <a:latin typeface="Articulate Light" panose="02000503040000020004" pitchFamily="2" charset="0"/>
              </a:rPr>
              <a:t>([Apartment], "-", 2</a:t>
            </a:r>
            <a:r>
              <a:rPr lang="en-US" sz="2400" dirty="0" smtClean="0">
                <a:latin typeface="Articulate Light" panose="02000503040000020004" pitchFamily="2" charset="0"/>
              </a:rPr>
              <a:t>)</a:t>
            </a:r>
          </a:p>
          <a:p>
            <a:pPr marL="0" indent="0" algn="ctr">
              <a:buNone/>
            </a:pPr>
            <a:endParaRPr lang="en-US" sz="2400" dirty="0">
              <a:latin typeface="Articulate Light" panose="02000503040000020004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771" y="3169698"/>
            <a:ext cx="7074949" cy="342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96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Row Level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Row</a:t>
            </a:r>
            <a:r>
              <a:rPr lang="en-US" dirty="0"/>
              <a:t>-</a:t>
            </a:r>
            <a:r>
              <a:rPr lang="en-US" dirty="0" smtClean="0"/>
              <a:t>level calculated field</a:t>
            </a:r>
          </a:p>
          <a:p>
            <a:pPr lvl="1"/>
            <a:r>
              <a:rPr lang="th-TH" dirty="0" smtClean="0"/>
              <a:t>จะเป็น </a:t>
            </a:r>
            <a:r>
              <a:rPr lang="en-US" dirty="0" smtClean="0"/>
              <a:t>Dimension </a:t>
            </a:r>
            <a:r>
              <a:rPr lang="th-TH" dirty="0" smtClean="0"/>
              <a:t>หรือ จะเป็น </a:t>
            </a:r>
            <a:r>
              <a:rPr lang="en-US" dirty="0" smtClean="0"/>
              <a:t>Measure </a:t>
            </a:r>
            <a:r>
              <a:rPr lang="th-TH" dirty="0" smtClean="0"/>
              <a:t>ก็ได้</a:t>
            </a:r>
          </a:p>
          <a:p>
            <a:pPr lvl="1"/>
            <a:r>
              <a:rPr lang="th-TH" dirty="0" smtClean="0"/>
              <a:t>ในที่นี้ </a:t>
            </a:r>
            <a:r>
              <a:rPr lang="en-US" dirty="0" smtClean="0"/>
              <a:t>building </a:t>
            </a:r>
            <a:r>
              <a:rPr lang="th-TH" dirty="0" smtClean="0"/>
              <a:t>กับ </a:t>
            </a:r>
            <a:r>
              <a:rPr lang="en-US" dirty="0" smtClean="0"/>
              <a:t>unit </a:t>
            </a:r>
            <a:r>
              <a:rPr lang="th-TH" dirty="0" smtClean="0"/>
              <a:t>เป็น </a:t>
            </a:r>
            <a:r>
              <a:rPr lang="en-US" dirty="0" smtClean="0"/>
              <a:t>Dimension </a:t>
            </a:r>
            <a:r>
              <a:rPr lang="th-TH" dirty="0" smtClean="0"/>
              <a:t>ที่ </a:t>
            </a:r>
            <a:r>
              <a:rPr lang="en-US" dirty="0" smtClean="0"/>
              <a:t>slice data </a:t>
            </a:r>
            <a:r>
              <a:rPr lang="th-TH" dirty="0" smtClean="0"/>
              <a:t>เป็นส่วน ๆ</a:t>
            </a:r>
            <a:endParaRPr lang="en-US" dirty="0"/>
          </a:p>
          <a:p>
            <a:pPr lvl="1"/>
            <a:r>
              <a:rPr lang="th-TH" dirty="0" smtClean="0"/>
              <a:t>มีเครื่องหมาย </a:t>
            </a:r>
            <a:r>
              <a:rPr lang="en-US" dirty="0" smtClean="0"/>
              <a:t>= </a:t>
            </a:r>
            <a:r>
              <a:rPr lang="th-TH" dirty="0" smtClean="0"/>
              <a:t>อยู่ด้านหน้าชื่อ </a:t>
            </a:r>
            <a:r>
              <a:rPr lang="en-US" dirty="0" smtClean="0"/>
              <a:t>field</a:t>
            </a:r>
          </a:p>
          <a:p>
            <a:pPr lvl="1"/>
            <a:r>
              <a:rPr lang="th-TH" dirty="0" smtClean="0"/>
              <a:t>ดูว่าสูตรที่ใช้ดำเนินการในระดับ</a:t>
            </a:r>
            <a:r>
              <a:rPr lang="en-US" dirty="0" smtClean="0"/>
              <a:t> row (row level) </a:t>
            </a:r>
            <a:r>
              <a:rPr lang="th-TH" dirty="0" smtClean="0"/>
              <a:t>โดย </a:t>
            </a:r>
            <a:r>
              <a:rPr lang="en-US" dirty="0" smtClean="0"/>
              <a:t>click </a:t>
            </a:r>
            <a:r>
              <a:rPr lang="th-TH" dirty="0" smtClean="0"/>
              <a:t>ที่ </a:t>
            </a:r>
            <a:r>
              <a:rPr lang="en-US" dirty="0" smtClean="0"/>
              <a:t>“View Data” </a:t>
            </a:r>
            <a:r>
              <a:rPr lang="th-TH" dirty="0" smtClean="0"/>
              <a:t>ข้าง ๆ </a:t>
            </a:r>
            <a:r>
              <a:rPr lang="en-US" dirty="0" smtClean="0"/>
              <a:t>dimension 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37756"/>
          <a:stretch/>
        </p:blipFill>
        <p:spPr>
          <a:xfrm>
            <a:off x="353568" y="4476994"/>
            <a:ext cx="2680404" cy="18462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b="18762"/>
          <a:stretch/>
        </p:blipFill>
        <p:spPr>
          <a:xfrm>
            <a:off x="3309054" y="4436037"/>
            <a:ext cx="5710951" cy="188723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2414016" y="4011168"/>
            <a:ext cx="1840992" cy="1328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7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1707</TotalTime>
  <Words>1445</Words>
  <Application>Microsoft Office PowerPoint</Application>
  <PresentationFormat>On-screen Show (4:3)</PresentationFormat>
  <Paragraphs>208</Paragraphs>
  <Slides>48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7" baseType="lpstr">
      <vt:lpstr>Angsana New</vt:lpstr>
      <vt:lpstr>Arial</vt:lpstr>
      <vt:lpstr>Articulate Light</vt:lpstr>
      <vt:lpstr>Calibri</vt:lpstr>
      <vt:lpstr>Calibri Light</vt:lpstr>
      <vt:lpstr>Cordia New</vt:lpstr>
      <vt:lpstr>FreeMono</vt:lpstr>
      <vt:lpstr>Wingdings</vt:lpstr>
      <vt:lpstr>Office Theme</vt:lpstr>
      <vt:lpstr>Learning Tableau: Chapter 4</vt:lpstr>
      <vt:lpstr>Topics</vt:lpstr>
      <vt:lpstr>Dataset</vt:lpstr>
      <vt:lpstr>1. สร้าง Calculated Field</vt:lpstr>
      <vt:lpstr>Creating/Editing calculations</vt:lpstr>
      <vt:lpstr>Operators, Keywords, Syntax</vt:lpstr>
      <vt:lpstr>2. Three Calculation Types</vt:lpstr>
      <vt:lpstr>Row Level Examples</vt:lpstr>
      <vt:lpstr>Row Level Calculation</vt:lpstr>
      <vt:lpstr>Nested Calculations</vt:lpstr>
      <vt:lpstr>Aggregate Level</vt:lpstr>
      <vt:lpstr>Workshop</vt:lpstr>
      <vt:lpstr>Workshop</vt:lpstr>
      <vt:lpstr>Row Level or Aggregate</vt:lpstr>
      <vt:lpstr>PowerPoint Presentation</vt:lpstr>
      <vt:lpstr>Row Lever or Aggregate</vt:lpstr>
      <vt:lpstr>3. Level of Detail calculations (LoD)</vt:lpstr>
      <vt:lpstr>PowerPoint Presentation</vt:lpstr>
      <vt:lpstr>PowerPoint Presentation</vt:lpstr>
      <vt:lpstr>LoD example</vt:lpstr>
      <vt:lpstr>LoD example</vt:lpstr>
      <vt:lpstr>LoD example</vt:lpstr>
      <vt:lpstr>LoD example</vt:lpstr>
      <vt:lpstr>4. Parameters</vt:lpstr>
      <vt:lpstr>การสร้าง Parameters</vt:lpstr>
      <vt:lpstr>การสร้าง Parameters</vt:lpstr>
      <vt:lpstr>Parameter Control</vt:lpstr>
      <vt:lpstr>4. Examples of Calculations &amp; Parameters</vt:lpstr>
      <vt:lpstr>Fixing data</vt:lpstr>
      <vt:lpstr>Workshop</vt:lpstr>
      <vt:lpstr>Extend data</vt:lpstr>
      <vt:lpstr>เพิ่ม UX, ช่วยวิเคราะห์, ช่วยให้มองง่ายขึ้น</vt:lpstr>
      <vt:lpstr>Workshop</vt:lpstr>
      <vt:lpstr>Workshop</vt:lpstr>
      <vt:lpstr>Workshop</vt:lpstr>
      <vt:lpstr>Data Blends</vt:lpstr>
      <vt:lpstr>Workshop Goal</vt:lpstr>
      <vt:lpstr>Workshop</vt:lpstr>
      <vt:lpstr>Workshop</vt:lpstr>
      <vt:lpstr>Workshop</vt:lpstr>
      <vt:lpstr>Workshop</vt:lpstr>
      <vt:lpstr>Workshop</vt:lpstr>
      <vt:lpstr>Workshop</vt:lpstr>
      <vt:lpstr>Workshop</vt:lpstr>
      <vt:lpstr>6. Ad hoc calculations</vt:lpstr>
      <vt:lpstr>Ad hoc calculations</vt:lpstr>
      <vt:lpstr>Performance considerations</vt:lpstr>
      <vt:lpstr>Performance considerations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Tableau: Chapter 3</dc:title>
  <dc:creator>Nutthanon Leelathakul</dc:creator>
  <cp:lastModifiedBy>Nutthanon Leelathakul</cp:lastModifiedBy>
  <cp:revision>111</cp:revision>
  <dcterms:created xsi:type="dcterms:W3CDTF">2018-11-05T12:15:34Z</dcterms:created>
  <dcterms:modified xsi:type="dcterms:W3CDTF">2018-11-21T07:55:08Z</dcterms:modified>
</cp:coreProperties>
</file>