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  <p:sldId id="275" r:id="rId17"/>
    <p:sldId id="276" r:id="rId18"/>
    <p:sldId id="277" r:id="rId19"/>
    <p:sldId id="268" r:id="rId20"/>
    <p:sldId id="278" r:id="rId21"/>
    <p:sldId id="279" r:id="rId22"/>
    <p:sldId id="281" r:id="rId23"/>
    <p:sldId id="280" r:id="rId24"/>
    <p:sldId id="283" r:id="rId25"/>
    <p:sldId id="284" r:id="rId26"/>
    <p:sldId id="269" r:id="rId27"/>
    <p:sldId id="285" r:id="rId28"/>
    <p:sldId id="288" r:id="rId29"/>
    <p:sldId id="286" r:id="rId30"/>
    <p:sldId id="289" r:id="rId31"/>
    <p:sldId id="290" r:id="rId32"/>
    <p:sldId id="291" r:id="rId33"/>
    <p:sldId id="292" r:id="rId34"/>
    <p:sldId id="270" r:id="rId35"/>
    <p:sldId id="293" r:id="rId36"/>
    <p:sldId id="294" r:id="rId37"/>
    <p:sldId id="295" r:id="rId38"/>
    <p:sldId id="296" r:id="rId39"/>
    <p:sldId id="297" r:id="rId40"/>
    <p:sldId id="29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4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2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63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534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930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81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0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738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34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52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2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2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62057-99AB-48EF-ADE9-66E385D802DA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E23B8-DEC7-4F8B-8B6E-863498553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9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Learning Tableau: Chapter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Advanced </a:t>
            </a:r>
            <a:r>
              <a:rPr lang="en-US" dirty="0" smtClean="0"/>
              <a:t>Visualizations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0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in bar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50066"/>
            <a:ext cx="7886700" cy="5114019"/>
          </a:xfrm>
        </p:spPr>
        <p:txBody>
          <a:bodyPr>
            <a:normAutofit fontScale="92500" lnSpcReduction="10000"/>
          </a:bodyPr>
          <a:lstStyle/>
          <a:p>
            <a:r>
              <a:rPr lang="th-TH" dirty="0"/>
              <a:t>จากนั้นทำให้ </a:t>
            </a:r>
            <a:r>
              <a:rPr lang="en-US" dirty="0"/>
              <a:t>Bar </a:t>
            </a:r>
            <a:r>
              <a:rPr lang="th-TH" dirty="0"/>
              <a:t>ไม่ใช่ </a:t>
            </a:r>
            <a:r>
              <a:rPr lang="en-US" dirty="0"/>
              <a:t>Stack</a:t>
            </a:r>
            <a:r>
              <a:rPr lang="th-TH" dirty="0"/>
              <a:t> </a:t>
            </a:r>
            <a:r>
              <a:rPr lang="en-US" dirty="0"/>
              <a:t>Bar </a:t>
            </a:r>
            <a:r>
              <a:rPr lang="th-TH" dirty="0"/>
              <a:t>โดย </a:t>
            </a:r>
            <a:r>
              <a:rPr lang="en-US" dirty="0"/>
              <a:t>Click </a:t>
            </a:r>
            <a:r>
              <a:rPr lang="th-TH" dirty="0"/>
              <a:t>ที่ </a:t>
            </a:r>
            <a:r>
              <a:rPr lang="en-US" dirty="0"/>
              <a:t>Analysis | Stack Marks | </a:t>
            </a:r>
            <a:r>
              <a:rPr lang="en-US" dirty="0" smtClean="0"/>
              <a:t>Off</a:t>
            </a:r>
            <a:endParaRPr lang="en-US" dirty="0" smtClean="0"/>
          </a:p>
          <a:p>
            <a:r>
              <a:rPr lang="th-TH" dirty="0" smtClean="0"/>
              <a:t>จากนั้น</a:t>
            </a:r>
            <a:r>
              <a:rPr lang="th-TH" dirty="0" smtClean="0"/>
              <a:t>ให้ ทำให้ </a:t>
            </a:r>
            <a:r>
              <a:rPr lang="en-US" dirty="0" smtClean="0"/>
              <a:t>Bar </a:t>
            </a:r>
            <a:r>
              <a:rPr lang="th-TH" dirty="0" smtClean="0"/>
              <a:t>ของ </a:t>
            </a:r>
            <a:r>
              <a:rPr lang="en-US" dirty="0" smtClean="0"/>
              <a:t>Profit </a:t>
            </a:r>
            <a:r>
              <a:rPr lang="th-TH" dirty="0" smtClean="0"/>
              <a:t>กับ </a:t>
            </a:r>
            <a:r>
              <a:rPr lang="en-US" dirty="0" smtClean="0"/>
              <a:t>Profit Target </a:t>
            </a:r>
            <a:r>
              <a:rPr lang="th-TH" dirty="0" smtClean="0"/>
              <a:t>เป็นคนละสีกัน (</a:t>
            </a:r>
            <a:r>
              <a:rPr lang="en-US" dirty="0" smtClean="0"/>
              <a:t>click </a:t>
            </a:r>
            <a:r>
              <a:rPr lang="th-TH" dirty="0" smtClean="0"/>
              <a:t>ที่ </a:t>
            </a:r>
            <a:r>
              <a:rPr lang="en-US" dirty="0" smtClean="0"/>
              <a:t>Measure names </a:t>
            </a:r>
            <a:r>
              <a:rPr lang="th-TH" i="1" dirty="0" smtClean="0">
                <a:solidFill>
                  <a:srgbClr val="FF0000"/>
                </a:solidFill>
              </a:rPr>
              <a:t>ที่ </a:t>
            </a:r>
            <a:r>
              <a:rPr lang="en-US" i="1" dirty="0" smtClean="0">
                <a:solidFill>
                  <a:srgbClr val="FF0000"/>
                </a:solidFill>
              </a:rPr>
              <a:t>Rows</a:t>
            </a:r>
            <a:r>
              <a:rPr lang="en-US" dirty="0" smtClean="0"/>
              <a:t> </a:t>
            </a:r>
            <a:r>
              <a:rPr lang="th-TH" dirty="0" smtClean="0"/>
              <a:t>แล้วลาก</a:t>
            </a:r>
            <a:r>
              <a:rPr lang="th-TH" dirty="0" smtClean="0"/>
              <a:t>ไปที่ </a:t>
            </a:r>
            <a:r>
              <a:rPr lang="en-US" dirty="0" smtClean="0"/>
              <a:t>Color)</a:t>
            </a:r>
          </a:p>
          <a:p>
            <a:r>
              <a:rPr lang="th-TH" dirty="0" smtClean="0"/>
              <a:t>จากนั้น </a:t>
            </a:r>
            <a:r>
              <a:rPr lang="th-TH" dirty="0"/>
              <a:t>ทำให้ </a:t>
            </a:r>
            <a:r>
              <a:rPr lang="en-US" dirty="0"/>
              <a:t>Bar </a:t>
            </a:r>
            <a:r>
              <a:rPr lang="th-TH" dirty="0"/>
              <a:t>ของ </a:t>
            </a:r>
            <a:r>
              <a:rPr lang="en-US" dirty="0"/>
              <a:t>Profit </a:t>
            </a:r>
            <a:r>
              <a:rPr lang="th-TH" dirty="0"/>
              <a:t>กับ </a:t>
            </a:r>
            <a:r>
              <a:rPr lang="en-US" dirty="0"/>
              <a:t>Profit Target </a:t>
            </a:r>
            <a:r>
              <a:rPr lang="th-TH" dirty="0"/>
              <a:t>เป็นคน</a:t>
            </a:r>
            <a:r>
              <a:rPr lang="th-TH" dirty="0" smtClean="0"/>
              <a:t>ละ</a:t>
            </a:r>
            <a:r>
              <a:rPr lang="en-US" dirty="0"/>
              <a:t> </a:t>
            </a:r>
            <a:r>
              <a:rPr lang="en-US" dirty="0" smtClean="0"/>
              <a:t>size </a:t>
            </a:r>
            <a:r>
              <a:rPr lang="th-TH" dirty="0" smtClean="0"/>
              <a:t>กัน  </a:t>
            </a:r>
            <a:r>
              <a:rPr lang="th-TH" dirty="0"/>
              <a:t>(</a:t>
            </a:r>
            <a:r>
              <a:rPr lang="en-US" dirty="0" smtClean="0"/>
              <a:t>click </a:t>
            </a:r>
            <a:r>
              <a:rPr lang="th-TH" dirty="0"/>
              <a:t>ที่ </a:t>
            </a:r>
            <a:r>
              <a:rPr lang="en-US" dirty="0"/>
              <a:t>Measure </a:t>
            </a:r>
            <a:r>
              <a:rPr lang="en-US" dirty="0" smtClean="0"/>
              <a:t>names </a:t>
            </a:r>
            <a:r>
              <a:rPr lang="th-TH" i="1" dirty="0">
                <a:solidFill>
                  <a:srgbClr val="FF0000"/>
                </a:solidFill>
              </a:rPr>
              <a:t>ที่ </a:t>
            </a:r>
            <a:r>
              <a:rPr lang="en-US" i="1" dirty="0" smtClean="0">
                <a:solidFill>
                  <a:srgbClr val="FF0000"/>
                </a:solidFill>
              </a:rPr>
              <a:t>Marks</a:t>
            </a:r>
            <a:r>
              <a:rPr lang="en-US" dirty="0" smtClean="0"/>
              <a:t>, </a:t>
            </a:r>
            <a:r>
              <a:rPr lang="th-TH" dirty="0" smtClean="0"/>
              <a:t>กด </a:t>
            </a:r>
            <a:r>
              <a:rPr lang="en-US" dirty="0" smtClean="0"/>
              <a:t>Ctrl, </a:t>
            </a:r>
            <a:r>
              <a:rPr lang="th-TH" dirty="0" smtClean="0"/>
              <a:t>แล้วลาก</a:t>
            </a:r>
            <a:r>
              <a:rPr lang="th-TH" dirty="0"/>
              <a:t>ไปที่ </a:t>
            </a:r>
            <a:r>
              <a:rPr lang="en-US" dirty="0" smtClean="0"/>
              <a:t>size)</a:t>
            </a:r>
            <a:endParaRPr lang="th-TH" dirty="0"/>
          </a:p>
          <a:p>
            <a:r>
              <a:rPr lang="th-TH" dirty="0" smtClean="0"/>
              <a:t>กด </a:t>
            </a:r>
            <a:r>
              <a:rPr lang="en-US" dirty="0" smtClean="0"/>
              <a:t>Color </a:t>
            </a:r>
            <a:r>
              <a:rPr lang="th-TH" dirty="0" smtClean="0"/>
              <a:t>เพื่อใส่ขอบ</a:t>
            </a:r>
            <a:r>
              <a:rPr lang="en-US" dirty="0" smtClean="0"/>
              <a:t>, </a:t>
            </a:r>
            <a:r>
              <a:rPr lang="th-TH" dirty="0" smtClean="0"/>
              <a:t>เปลี่ยนสี</a:t>
            </a:r>
          </a:p>
          <a:p>
            <a:r>
              <a:rPr lang="th-TH" dirty="0" smtClean="0"/>
              <a:t>กด </a:t>
            </a:r>
            <a:r>
              <a:rPr lang="en-US" dirty="0" smtClean="0"/>
              <a:t>Size </a:t>
            </a:r>
            <a:r>
              <a:rPr lang="th-TH" dirty="0" smtClean="0"/>
              <a:t>เพื่อเปลี่ยนขนาด</a:t>
            </a:r>
          </a:p>
          <a:p>
            <a:endParaRPr lang="en-US" dirty="0" smtClean="0"/>
          </a:p>
          <a:p>
            <a:r>
              <a:rPr lang="th-TH" dirty="0"/>
              <a:t>ข้อสังเกต </a:t>
            </a:r>
            <a:r>
              <a:rPr lang="en-US" dirty="0"/>
              <a:t>: Field </a:t>
            </a:r>
            <a:r>
              <a:rPr lang="th-TH" dirty="0"/>
              <a:t>ไหนใช้พื้นที่เดียวกันใน </a:t>
            </a:r>
            <a:r>
              <a:rPr lang="en-US" dirty="0"/>
              <a:t>view, Tableau </a:t>
            </a:r>
            <a:r>
              <a:rPr lang="th-TH" dirty="0"/>
              <a:t>จะสร้าง  </a:t>
            </a:r>
            <a:r>
              <a:rPr lang="en-US" dirty="0"/>
              <a:t>Measure Names</a:t>
            </a:r>
            <a:r>
              <a:rPr lang="th-TH" dirty="0"/>
              <a:t> กับ </a:t>
            </a:r>
            <a:r>
              <a:rPr lang="en-US" dirty="0"/>
              <a:t>Measure Values </a:t>
            </a:r>
            <a:r>
              <a:rPr lang="th-TH" dirty="0"/>
              <a:t>ให้</a:t>
            </a:r>
          </a:p>
          <a:p>
            <a:pPr lvl="1"/>
            <a:r>
              <a:rPr lang="th-TH" dirty="0"/>
              <a:t>ซึ่งเราสามารถเพิ่ม เอาออก หรือจัดอันดับ </a:t>
            </a:r>
            <a:r>
              <a:rPr lang="en-US" dirty="0"/>
              <a:t>data field </a:t>
            </a:r>
            <a:r>
              <a:rPr lang="th-TH" dirty="0"/>
              <a:t>เข้าไปใน </a:t>
            </a:r>
            <a:r>
              <a:rPr lang="en-US" dirty="0"/>
              <a:t>Measure Names</a:t>
            </a:r>
            <a:r>
              <a:rPr lang="th-TH" dirty="0"/>
              <a:t> กับ </a:t>
            </a:r>
            <a:r>
              <a:rPr lang="en-US" dirty="0"/>
              <a:t>Measure Values</a:t>
            </a:r>
            <a:r>
              <a:rPr lang="th-TH" dirty="0"/>
              <a:t> ได้อีก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77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Create Group &amp; Highlight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768" y="1450068"/>
            <a:ext cx="7886700" cy="4351338"/>
          </a:xfrm>
        </p:spPr>
        <p:txBody>
          <a:bodyPr/>
          <a:lstStyle/>
          <a:p>
            <a:r>
              <a:rPr lang="th-TH" dirty="0" smtClean="0"/>
              <a:t>สร้าง </a:t>
            </a:r>
            <a:r>
              <a:rPr lang="en-US" dirty="0" smtClean="0"/>
              <a:t>Group </a:t>
            </a:r>
            <a:r>
              <a:rPr lang="th-TH" dirty="0" smtClean="0"/>
              <a:t>ดูกด </a:t>
            </a:r>
            <a:r>
              <a:rPr lang="en-US" dirty="0" smtClean="0"/>
              <a:t>Ctrl </a:t>
            </a:r>
            <a:r>
              <a:rPr lang="th-TH" dirty="0" smtClean="0"/>
              <a:t>เลือก</a:t>
            </a:r>
            <a:r>
              <a:rPr lang="en-US" dirty="0" smtClean="0"/>
              <a:t>, Click </a:t>
            </a:r>
            <a:r>
              <a:rPr lang="th-TH" dirty="0" smtClean="0"/>
              <a:t>ขวาสร้าง กลุ่ม</a:t>
            </a:r>
          </a:p>
          <a:p>
            <a:r>
              <a:rPr lang="en-US" dirty="0" smtClean="0"/>
              <a:t>Highlight Group </a:t>
            </a:r>
            <a:r>
              <a:rPr lang="th-TH" dirty="0" smtClean="0"/>
              <a:t>ดูโยนมันเข้าไปใน </a:t>
            </a:r>
            <a:r>
              <a:rPr lang="en-US" dirty="0" smtClean="0"/>
              <a:t>Color</a:t>
            </a:r>
          </a:p>
          <a:p>
            <a:r>
              <a:rPr lang="th-TH" dirty="0" smtClean="0"/>
              <a:t>ใส่ </a:t>
            </a:r>
            <a:r>
              <a:rPr lang="en-US" dirty="0" smtClean="0"/>
              <a:t>Label </a:t>
            </a:r>
            <a:r>
              <a:rPr lang="th-TH" dirty="0" smtClean="0"/>
              <a:t>โดย </a:t>
            </a:r>
            <a:r>
              <a:rPr lang="en-US" dirty="0" smtClean="0"/>
              <a:t>Click </a:t>
            </a:r>
            <a:r>
              <a:rPr lang="th-TH" dirty="0" smtClean="0"/>
              <a:t>ที่แต่ละ </a:t>
            </a:r>
            <a:r>
              <a:rPr lang="en-US" dirty="0" smtClean="0"/>
              <a:t>bar </a:t>
            </a:r>
            <a:r>
              <a:rPr lang="th-TH" dirty="0" smtClean="0"/>
              <a:t>และ กด </a:t>
            </a:r>
            <a:r>
              <a:rPr lang="en-US" dirty="0" smtClean="0"/>
              <a:t>Mark label | Always show</a:t>
            </a:r>
          </a:p>
          <a:p>
            <a:r>
              <a:rPr lang="en-US" dirty="0" smtClean="0"/>
              <a:t>Format Label </a:t>
            </a:r>
            <a:r>
              <a:rPr lang="th-TH" dirty="0" smtClean="0"/>
              <a:t>โดย</a:t>
            </a:r>
          </a:p>
          <a:p>
            <a:pPr marL="0" indent="0">
              <a:buNone/>
            </a:pPr>
            <a:r>
              <a:rPr lang="th-TH" dirty="0" smtClean="0"/>
              <a:t>ไปกด </a:t>
            </a:r>
            <a:r>
              <a:rPr lang="en-US" dirty="0" smtClean="0"/>
              <a:t>dropdown </a:t>
            </a:r>
            <a:r>
              <a:rPr lang="th-TH" dirty="0" smtClean="0"/>
              <a:t>ที่ </a:t>
            </a:r>
            <a:r>
              <a:rPr lang="en-US" dirty="0" smtClean="0"/>
              <a:t>Sales</a:t>
            </a:r>
          </a:p>
          <a:p>
            <a:pPr marL="0" indent="0">
              <a:buNone/>
            </a:pPr>
            <a:r>
              <a:rPr lang="th-TH" dirty="0" smtClean="0"/>
              <a:t>ใน </a:t>
            </a:r>
            <a:r>
              <a:rPr lang="en-US" dirty="0" smtClean="0"/>
              <a:t>Column shelf, </a:t>
            </a:r>
            <a:r>
              <a:rPr lang="th-TH" dirty="0" smtClean="0"/>
              <a:t>จากนั้น</a:t>
            </a:r>
          </a:p>
          <a:p>
            <a:pPr marL="0" indent="0">
              <a:buNone/>
            </a:pPr>
            <a:r>
              <a:rPr lang="th-TH" dirty="0" smtClean="0"/>
              <a:t>เลือก </a:t>
            </a:r>
            <a:r>
              <a:rPr lang="en-US" dirty="0"/>
              <a:t>F</a:t>
            </a:r>
            <a:r>
              <a:rPr lang="en-US" dirty="0" smtClean="0"/>
              <a:t>ormat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0256" y="3121727"/>
            <a:ext cx="5347606" cy="3657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16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Visualizing dates and times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000" dirty="0" smtClean="0"/>
              <a:t>บางครั้งเราต้องการตอบคำถาม </a:t>
            </a:r>
            <a:r>
              <a:rPr lang="en-US" sz="4000" dirty="0" smtClean="0"/>
              <a:t>when</a:t>
            </a:r>
          </a:p>
          <a:p>
            <a:pPr lvl="1"/>
            <a:r>
              <a:rPr lang="th-TH" sz="3600" dirty="0" smtClean="0"/>
              <a:t>เมื่อไรนะที่เราเจอกับลูกค้าคนล่าสุด</a:t>
            </a:r>
          </a:p>
          <a:p>
            <a:pPr lvl="1"/>
            <a:r>
              <a:rPr lang="th-TH" sz="3600" dirty="0" smtClean="0"/>
              <a:t>วันไหนที่มีคนโทรหาเรามากที่สุด</a:t>
            </a:r>
          </a:p>
          <a:p>
            <a:pPr lvl="1"/>
            <a:r>
              <a:rPr lang="th-TH" sz="3600" dirty="0" smtClean="0"/>
              <a:t>ยอดขายและกำไรมีแนวโน้มตามฤดูกาลหรือไม่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397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 Hierarchy (+)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Tableau </a:t>
            </a:r>
            <a:r>
              <a:rPr lang="th-TH" dirty="0" smtClean="0"/>
              <a:t>จะแสดงผลข้อมูลต่อปี </a:t>
            </a:r>
            <a:r>
              <a:rPr lang="en-US" dirty="0" smtClean="0"/>
              <a:t>by default</a:t>
            </a:r>
          </a:p>
          <a:p>
            <a:r>
              <a:rPr lang="th-TH" dirty="0" smtClean="0"/>
              <a:t>หากเราต้องการแสดงรายละเอียดเวลาลึกลงไป ให้กดเครื่องหมาย </a:t>
            </a:r>
            <a:r>
              <a:rPr lang="en-US" dirty="0" smtClean="0"/>
              <a:t>+ </a:t>
            </a:r>
            <a:r>
              <a:rPr lang="th-TH" dirty="0" smtClean="0"/>
              <a:t>ที่ </a:t>
            </a:r>
            <a:r>
              <a:rPr lang="en-US" dirty="0" smtClean="0"/>
              <a:t>Field Date </a:t>
            </a:r>
            <a:r>
              <a:rPr lang="th-TH" dirty="0" smtClean="0"/>
              <a:t>ใน </a:t>
            </a:r>
            <a:r>
              <a:rPr lang="en-US" dirty="0" smtClean="0"/>
              <a:t>Shelf Columns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066" y="3362788"/>
            <a:ext cx="3756957" cy="3163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4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Date Hierarchy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715897"/>
            <a:ext cx="7886700" cy="4351338"/>
          </a:xfrm>
        </p:spPr>
        <p:txBody>
          <a:bodyPr/>
          <a:lstStyle/>
          <a:p>
            <a:r>
              <a:rPr lang="en-US" dirty="0" smtClean="0"/>
              <a:t>Dates : Year -&gt; Quarter -&gt; Month -&gt; Day</a:t>
            </a:r>
          </a:p>
          <a:p>
            <a:r>
              <a:rPr lang="en-US" dirty="0" smtClean="0"/>
              <a:t>Times : Hour -&gt; Minute -&gt; Second</a:t>
            </a:r>
            <a:endParaRPr lang="en-US" dirty="0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680" y="2744743"/>
            <a:ext cx="5669280" cy="3878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748784" y="3562818"/>
            <a:ext cx="3913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November </a:t>
            </a:r>
            <a:r>
              <a:rPr lang="en-US" dirty="0" smtClean="0">
                <a:solidFill>
                  <a:srgbClr val="FF0000"/>
                </a:solidFill>
              </a:rPr>
              <a:t>X, 19YY </a:t>
            </a:r>
            <a:r>
              <a:rPr lang="th-TH" dirty="0" smtClean="0">
                <a:solidFill>
                  <a:srgbClr val="FF0000"/>
                </a:solidFill>
              </a:rPr>
              <a:t>ถูกตีความแค่  </a:t>
            </a:r>
            <a:r>
              <a:rPr lang="en-US" dirty="0" smtClean="0">
                <a:solidFill>
                  <a:srgbClr val="FF0000"/>
                </a:solidFill>
              </a:rPr>
              <a:t>November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8784" y="4750225"/>
            <a:ext cx="4395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November </a:t>
            </a:r>
            <a:r>
              <a:rPr lang="en-US" dirty="0" smtClean="0">
                <a:solidFill>
                  <a:srgbClr val="FF0000"/>
                </a:solidFill>
              </a:rPr>
              <a:t>X, 19YY </a:t>
            </a:r>
            <a:r>
              <a:rPr lang="th-TH" dirty="0" smtClean="0">
                <a:solidFill>
                  <a:srgbClr val="FF0000"/>
                </a:solidFill>
              </a:rPr>
              <a:t>ถูกตีความแค่  </a:t>
            </a:r>
            <a:r>
              <a:rPr lang="en-US" dirty="0" smtClean="0">
                <a:solidFill>
                  <a:srgbClr val="FF0000"/>
                </a:solidFill>
              </a:rPr>
              <a:t>November, 19YY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11552" y="5626658"/>
            <a:ext cx="6547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November 8, 1980 2:01 am </a:t>
            </a:r>
            <a:r>
              <a:rPr lang="th-TH" dirty="0" smtClean="0">
                <a:solidFill>
                  <a:srgbClr val="FF0000"/>
                </a:solidFill>
              </a:rPr>
              <a:t>ถูกตีความต่างจาก </a:t>
            </a:r>
            <a:r>
              <a:rPr lang="en-US" dirty="0" smtClean="0">
                <a:solidFill>
                  <a:srgbClr val="FF0000"/>
                </a:solidFill>
              </a:rPr>
              <a:t>November </a:t>
            </a:r>
            <a:r>
              <a:rPr lang="en-US" dirty="0">
                <a:solidFill>
                  <a:srgbClr val="FF0000"/>
                </a:solidFill>
              </a:rPr>
              <a:t>8, 1980 3:08 pm</a:t>
            </a:r>
          </a:p>
        </p:txBody>
      </p:sp>
    </p:spTree>
    <p:extLst>
      <p:ext uri="{BB962C8B-B14F-4D97-AF65-F5344CB8AC3E}">
        <p14:creationId xmlns:p14="http://schemas.microsoft.com/office/powerpoint/2010/main" val="200159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การแสดงผลวันที่และเวลาในรูปแบบต่าง 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43" y="1690689"/>
            <a:ext cx="8668512" cy="4351338"/>
          </a:xfrm>
        </p:spPr>
        <p:txBody>
          <a:bodyPr/>
          <a:lstStyle/>
          <a:p>
            <a:r>
              <a:rPr lang="th-TH" dirty="0" smtClean="0"/>
              <a:t>การที่เราใช้ส่วนต่าง ๆ ของวันที่ หรือ ค่าต่าง ๆ ของวันที่ มาผสมและจับคู่กัน ทำให้เราสามารถแสดงผลวันเวลาในรูปแบบต่าง ๆ</a:t>
            </a:r>
          </a:p>
          <a:p>
            <a:r>
              <a:rPr lang="th-TH" dirty="0" smtClean="0"/>
              <a:t>เช่น  ใส่ </a:t>
            </a:r>
            <a:r>
              <a:rPr lang="en-US" dirty="0" smtClean="0"/>
              <a:t>“</a:t>
            </a:r>
            <a:r>
              <a:rPr lang="th-TH" dirty="0" smtClean="0"/>
              <a:t>ส่วนของเดือนกับวันที่</a:t>
            </a:r>
            <a:r>
              <a:rPr lang="en-US" dirty="0" smtClean="0"/>
              <a:t>”</a:t>
            </a:r>
            <a:r>
              <a:rPr lang="th-TH" dirty="0" smtClean="0"/>
              <a:t>ใน</a:t>
            </a:r>
            <a:r>
              <a:rPr lang="en-US" dirty="0" smtClean="0"/>
              <a:t> Columns </a:t>
            </a:r>
            <a:r>
              <a:rPr lang="th-TH" dirty="0" smtClean="0"/>
              <a:t>และ ใส่</a:t>
            </a:r>
            <a:r>
              <a:rPr lang="en-US" dirty="0" smtClean="0"/>
              <a:t>”</a:t>
            </a:r>
            <a:r>
              <a:rPr lang="th-TH" dirty="0" smtClean="0"/>
              <a:t>ส่วนของปี</a:t>
            </a:r>
            <a:r>
              <a:rPr lang="en-US" dirty="0" smtClean="0"/>
              <a:t>”</a:t>
            </a:r>
            <a:r>
              <a:rPr lang="th-TH" dirty="0" smtClean="0"/>
              <a:t> ใน </a:t>
            </a:r>
            <a:r>
              <a:rPr lang="en-US" dirty="0"/>
              <a:t>C</a:t>
            </a:r>
            <a:r>
              <a:rPr lang="en-US" dirty="0" smtClean="0"/>
              <a:t>olor</a:t>
            </a:r>
            <a:r>
              <a:rPr lang="th-TH" dirty="0" smtClean="0"/>
              <a:t>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974" y="3266384"/>
            <a:ext cx="4774051" cy="342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73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การแสดงผลวันที่และเวลาแบบ</a:t>
            </a:r>
            <a:r>
              <a:rPr lang="en-US" dirty="0" smtClean="0"/>
              <a:t> </a:t>
            </a:r>
            <a:r>
              <a:rPr lang="en-US" dirty="0" err="1" smtClean="0"/>
              <a:t>Heatmap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743" y="1690689"/>
            <a:ext cx="8668512" cy="4351338"/>
          </a:xfrm>
        </p:spPr>
        <p:txBody>
          <a:bodyPr/>
          <a:lstStyle/>
          <a:p>
            <a:r>
              <a:rPr lang="th-TH" dirty="0" smtClean="0"/>
              <a:t>ลอง  ใส่ </a:t>
            </a:r>
            <a:r>
              <a:rPr lang="en-US" dirty="0" smtClean="0"/>
              <a:t>“</a:t>
            </a:r>
            <a:r>
              <a:rPr lang="th-TH" dirty="0" smtClean="0"/>
              <a:t>ส่วนของวัน</a:t>
            </a:r>
            <a:r>
              <a:rPr lang="en-US" dirty="0" smtClean="0"/>
              <a:t>”</a:t>
            </a:r>
            <a:r>
              <a:rPr lang="th-TH" dirty="0" smtClean="0"/>
              <a:t>ใน</a:t>
            </a:r>
            <a:r>
              <a:rPr lang="en-US" dirty="0" smtClean="0"/>
              <a:t> Columns, </a:t>
            </a:r>
            <a:r>
              <a:rPr lang="th-TH" dirty="0" smtClean="0"/>
              <a:t>ส่วนของเดือน ใน </a:t>
            </a:r>
            <a:r>
              <a:rPr lang="en-US" dirty="0" smtClean="0"/>
              <a:t>Rows, </a:t>
            </a:r>
            <a:r>
              <a:rPr lang="th-TH" dirty="0" smtClean="0"/>
              <a:t> </a:t>
            </a:r>
            <a:r>
              <a:rPr lang="en-US" dirty="0" smtClean="0"/>
              <a:t>Sales </a:t>
            </a:r>
            <a:r>
              <a:rPr lang="th-TH" dirty="0" smtClean="0"/>
              <a:t>ใน </a:t>
            </a:r>
            <a:r>
              <a:rPr lang="en-US" dirty="0" smtClean="0"/>
              <a:t>Color</a:t>
            </a:r>
            <a:endParaRPr lang="th-TH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2638846"/>
            <a:ext cx="7623925" cy="3883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44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Gantt 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ใช้สำหรับแสดงลำดับเหตุการณ์ต่าง ๆ ที่สัมพันธ์กัน พร้อมกับระยะเวลา</a:t>
            </a:r>
            <a:endParaRPr lang="en-US" dirty="0" smtClean="0"/>
          </a:p>
          <a:p>
            <a:r>
              <a:rPr lang="th-TH" dirty="0" smtClean="0"/>
              <a:t>ตัวอย่างนี้ แสดงระยะเวลาแต่ละ </a:t>
            </a:r>
            <a:r>
              <a:rPr lang="en-US" dirty="0" smtClean="0"/>
              <a:t>Order </a:t>
            </a:r>
            <a:r>
              <a:rPr lang="th-TH" dirty="0" smtClean="0"/>
              <a:t>ถูกสั่งจนกระทั่งถึงส่งออก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310" y="2751055"/>
            <a:ext cx="7271380" cy="357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241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Gantt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/>
              <a:t>ใส่ </a:t>
            </a:r>
            <a:r>
              <a:rPr lang="en-US" dirty="0" smtClean="0"/>
              <a:t>Order Date </a:t>
            </a:r>
            <a:r>
              <a:rPr lang="th-TH" dirty="0" smtClean="0"/>
              <a:t>ที่ </a:t>
            </a:r>
            <a:r>
              <a:rPr lang="en-US" dirty="0" smtClean="0"/>
              <a:t>Columns (Continuous, Exact Date)</a:t>
            </a:r>
          </a:p>
          <a:p>
            <a:r>
              <a:rPr lang="th-TH" dirty="0" smtClean="0"/>
              <a:t>ใส่ </a:t>
            </a:r>
            <a:r>
              <a:rPr lang="en-US" dirty="0" smtClean="0"/>
              <a:t>Order ID </a:t>
            </a:r>
            <a:r>
              <a:rPr lang="th-TH" dirty="0" smtClean="0"/>
              <a:t>ที่ </a:t>
            </a:r>
            <a:r>
              <a:rPr lang="en-US" dirty="0" smtClean="0"/>
              <a:t>Rows</a:t>
            </a:r>
          </a:p>
          <a:p>
            <a:r>
              <a:rPr lang="th-TH" dirty="0" smtClean="0"/>
              <a:t>ลาก </a:t>
            </a:r>
            <a:r>
              <a:rPr lang="en-US" dirty="0" smtClean="0"/>
              <a:t>Order Date </a:t>
            </a:r>
            <a:r>
              <a:rPr lang="th-TH" dirty="0" smtClean="0"/>
              <a:t>ไปที่ </a:t>
            </a:r>
            <a:r>
              <a:rPr lang="en-US" dirty="0" smtClean="0"/>
              <a:t>Filter </a:t>
            </a:r>
            <a:r>
              <a:rPr lang="th-TH" dirty="0" smtClean="0"/>
              <a:t>เลือกให้แสดงเฉพาะ </a:t>
            </a:r>
            <a:r>
              <a:rPr lang="en-US" dirty="0" smtClean="0"/>
              <a:t>Oct 2016</a:t>
            </a:r>
            <a:endParaRPr lang="th-TH" dirty="0" smtClean="0"/>
          </a:p>
          <a:p>
            <a:r>
              <a:rPr lang="th-TH" dirty="0" smtClean="0"/>
              <a:t>คำนวณระยะเวลาตั้งแต่สั่งของถึง </a:t>
            </a:r>
            <a:r>
              <a:rPr lang="en-US" dirty="0" smtClean="0"/>
              <a:t>Ship </a:t>
            </a:r>
            <a:r>
              <a:rPr lang="th-TH" dirty="0" smtClean="0"/>
              <a:t>ของ</a:t>
            </a:r>
            <a:r>
              <a:rPr lang="th-TH" dirty="0"/>
              <a:t> </a:t>
            </a:r>
            <a:r>
              <a:rPr lang="th-TH" dirty="0" smtClean="0"/>
              <a:t>โดย สร้าง </a:t>
            </a:r>
            <a:r>
              <a:rPr lang="en-US" dirty="0" smtClean="0"/>
              <a:t>Field </a:t>
            </a:r>
            <a:r>
              <a:rPr lang="th-TH" dirty="0" smtClean="0"/>
              <a:t>สำหรับคำนวณ โดย กด </a:t>
            </a:r>
            <a:r>
              <a:rPr lang="en-US" dirty="0" smtClean="0"/>
              <a:t>Analysis </a:t>
            </a:r>
            <a:r>
              <a:rPr lang="en-US" dirty="0"/>
              <a:t>| Create Calculated Field</a:t>
            </a:r>
            <a:endParaRPr lang="en-US" dirty="0" smtClean="0"/>
          </a:p>
          <a:p>
            <a:r>
              <a:rPr lang="th-TH" dirty="0" smtClean="0"/>
              <a:t>ตั้งชื่อ </a:t>
            </a:r>
            <a:r>
              <a:rPr lang="en-US" dirty="0" smtClean="0"/>
              <a:t>Field </a:t>
            </a:r>
            <a:r>
              <a:rPr lang="th-TH" dirty="0" smtClean="0"/>
              <a:t>สำหรับคำนวณว่า </a:t>
            </a:r>
            <a:r>
              <a:rPr lang="en-US" dirty="0" smtClean="0"/>
              <a:t>Days to Ship </a:t>
            </a:r>
            <a:r>
              <a:rPr lang="th-TH" dirty="0" smtClean="0"/>
              <a:t>ใส่สูตร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DATEDIFF</a:t>
            </a:r>
            <a:r>
              <a:rPr lang="en-US" dirty="0"/>
              <a:t>('day', [Order Date], [Ship Date])</a:t>
            </a:r>
            <a:endParaRPr lang="en-US" dirty="0" smtClean="0"/>
          </a:p>
          <a:p>
            <a:r>
              <a:rPr lang="th-TH" dirty="0" smtClean="0"/>
              <a:t>ลาก </a:t>
            </a:r>
            <a:r>
              <a:rPr lang="en-US" dirty="0" smtClean="0"/>
              <a:t>Field </a:t>
            </a:r>
            <a:r>
              <a:rPr lang="th-TH" dirty="0" smtClean="0"/>
              <a:t>ใหม่ไปไว้ใน </a:t>
            </a:r>
            <a:r>
              <a:rPr lang="en-US" dirty="0" smtClean="0"/>
              <a:t>Size</a:t>
            </a:r>
          </a:p>
          <a:p>
            <a:r>
              <a:rPr lang="th-TH" dirty="0" smtClean="0"/>
              <a:t>เลือกว่าจะแสดงผล </a:t>
            </a:r>
            <a:r>
              <a:rPr lang="en-US" dirty="0" smtClean="0"/>
              <a:t>Sum </a:t>
            </a:r>
            <a:r>
              <a:rPr lang="th-TH" dirty="0" smtClean="0"/>
              <a:t>ของระยะเวลา หรือ </a:t>
            </a:r>
            <a:r>
              <a:rPr lang="en-US" dirty="0" smtClean="0"/>
              <a:t>min </a:t>
            </a:r>
            <a:r>
              <a:rPr lang="th-TH" dirty="0" smtClean="0"/>
              <a:t>หรือ </a:t>
            </a:r>
            <a:r>
              <a:rPr lang="en-US" dirty="0" smtClean="0"/>
              <a:t>max </a:t>
            </a:r>
            <a:r>
              <a:rPr lang="th-TH" dirty="0" smtClean="0"/>
              <a:t>โดย</a:t>
            </a:r>
          </a:p>
          <a:p>
            <a:pPr lvl="1"/>
            <a:r>
              <a:rPr lang="th-TH" dirty="0" smtClean="0"/>
              <a:t>คล</a:t>
            </a:r>
            <a:r>
              <a:rPr lang="th-TH" dirty="0" err="1" smtClean="0"/>
              <a:t>ิ๊กข</a:t>
            </a:r>
            <a:r>
              <a:rPr lang="th-TH" dirty="0" smtClean="0"/>
              <a:t>วาที่ </a:t>
            </a:r>
            <a:r>
              <a:rPr lang="en-US" dirty="0" smtClean="0"/>
              <a:t>Field </a:t>
            </a:r>
            <a:r>
              <a:rPr lang="th-TH" dirty="0" smtClean="0"/>
              <a:t>จากนั้น เลือก </a:t>
            </a:r>
            <a:r>
              <a:rPr lang="en-US" dirty="0" smtClean="0"/>
              <a:t>Dropdown </a:t>
            </a:r>
            <a:r>
              <a:rPr lang="th-TH" dirty="0" smtClean="0"/>
              <a:t>แล้วเลือก </a:t>
            </a:r>
            <a:r>
              <a:rPr lang="en-US" dirty="0" smtClean="0"/>
              <a:t>Measure | Minimum or Measure | Maximum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68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</a:t>
            </a:r>
            <a:r>
              <a:rPr lang="en-US" dirty="0"/>
              <a:t>Relating parts of the data to the whole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บางทีเราอยากรู้ว่า </a:t>
            </a:r>
            <a:r>
              <a:rPr lang="en-US" dirty="0" smtClean="0"/>
              <a:t>Data </a:t>
            </a:r>
            <a:r>
              <a:rPr lang="th-TH" dirty="0" smtClean="0"/>
              <a:t>ส่วนนี้เป็นสัดส่วนเท่าไรของทั้งหมด	เช่น</a:t>
            </a:r>
          </a:p>
          <a:p>
            <a:pPr lvl="1"/>
            <a:r>
              <a:rPr lang="th-TH" dirty="0" smtClean="0"/>
              <a:t>มีคนไข้ใน คนไข้นอก กี่เปอร์เซ็นต์</a:t>
            </a:r>
          </a:p>
          <a:p>
            <a:pPr lvl="1"/>
            <a:r>
              <a:rPr lang="th-TH" dirty="0" smtClean="0"/>
              <a:t>แต่ละรัฐมียอดขายกี่เปอร์เซ็นต์</a:t>
            </a:r>
          </a:p>
          <a:p>
            <a:pPr lvl="1"/>
            <a:r>
              <a:rPr lang="th-TH" dirty="0" smtClean="0"/>
              <a:t>ใน </a:t>
            </a:r>
            <a:r>
              <a:rPr lang="en-US" dirty="0" smtClean="0"/>
              <a:t>Hard drive </a:t>
            </a:r>
            <a:r>
              <a:rPr lang="th-TH" dirty="0" smtClean="0"/>
              <a:t>มีเนื้อที่ว่างเท่าไร</a:t>
            </a:r>
          </a:p>
        </p:txBody>
      </p:sp>
    </p:spTree>
    <p:extLst>
      <p:ext uri="{BB962C8B-B14F-4D97-AF65-F5344CB8AC3E}">
        <p14:creationId xmlns:p14="http://schemas.microsoft.com/office/powerpoint/2010/main" val="213983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Comparing values across different dimensions</a:t>
            </a:r>
          </a:p>
          <a:p>
            <a:r>
              <a:rPr lang="en-US" dirty="0"/>
              <a:t>Visualizing dates and times</a:t>
            </a:r>
          </a:p>
          <a:p>
            <a:r>
              <a:rPr lang="en-US" dirty="0"/>
              <a:t>Relating parts of the data to the whole</a:t>
            </a:r>
          </a:p>
          <a:p>
            <a:r>
              <a:rPr lang="en-US" dirty="0"/>
              <a:t>Visualizing distributions</a:t>
            </a:r>
          </a:p>
          <a:p>
            <a:r>
              <a:rPr lang="en-US" dirty="0"/>
              <a:t>Visualizing multiple axes to compare different measures</a:t>
            </a:r>
          </a:p>
        </p:txBody>
      </p:sp>
    </p:spTree>
    <p:extLst>
      <p:ext uri="{BB962C8B-B14F-4D97-AF65-F5344CB8AC3E}">
        <p14:creationId xmlns:p14="http://schemas.microsoft.com/office/powerpoint/2010/main" val="394407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Stacked bars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ใช้ดูว่า ข้อมูลแต่ละส่วนมีขนาดเท่าไร และ รวมกันเป็นเท่าไร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700" y="2477448"/>
            <a:ext cx="7086075" cy="358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73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แทนที่จะเป็นแท่ง ๆ </a:t>
            </a:r>
            <a:r>
              <a:rPr lang="en-US" dirty="0" smtClean="0"/>
              <a:t>Tableau </a:t>
            </a:r>
            <a:r>
              <a:rPr lang="th-TH" dirty="0" smtClean="0"/>
              <a:t>สามารถแสดงข้อมูลแต่ละส่วนเป็นสี่เหลี่ยมผืนผ้าประกอบกัน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4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แทนที่จะเป็นแท่ง ๆ </a:t>
            </a:r>
            <a:r>
              <a:rPr lang="en-US" dirty="0" smtClean="0"/>
              <a:t>Tableau </a:t>
            </a:r>
            <a:r>
              <a:rPr lang="th-TH" dirty="0" smtClean="0"/>
              <a:t>สามารถแสดงข้อมูลแต่ละส่วนเป็นสี่เหลี่ยมผืนผ้าประกอบกัน รูปด้านล่างสี่เหลี่ยมใหญ่ (</a:t>
            </a:r>
            <a:r>
              <a:rPr lang="en-US" dirty="0" smtClean="0"/>
              <a:t>sales) </a:t>
            </a:r>
            <a:r>
              <a:rPr lang="th-TH" dirty="0" smtClean="0"/>
              <a:t>ถูกแบ่งตาม </a:t>
            </a:r>
            <a:r>
              <a:rPr lang="en-US" dirty="0" smtClean="0"/>
              <a:t>department </a:t>
            </a:r>
            <a:r>
              <a:rPr lang="th-TH" dirty="0" smtClean="0"/>
              <a:t>ออกเป็น </a:t>
            </a:r>
            <a:r>
              <a:rPr lang="en-US" dirty="0" smtClean="0"/>
              <a:t>3 </a:t>
            </a:r>
            <a:r>
              <a:rPr lang="th-TH" dirty="0" smtClean="0"/>
              <a:t>เหลี่ยมเล็กลง ซึ่งถูกแบ่งย่อยลงอีกตาม</a:t>
            </a:r>
            <a:r>
              <a:rPr lang="en-US" dirty="0" smtClean="0"/>
              <a:t> </a:t>
            </a:r>
            <a:r>
              <a:rPr lang="en-US" dirty="0"/>
              <a:t>, category </a:t>
            </a:r>
            <a:endParaRPr lang="th-TH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936" y="3268633"/>
            <a:ext cx="5315712" cy="33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10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Treemaps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ลำดับการลาก </a:t>
            </a:r>
            <a:r>
              <a:rPr lang="en-US" dirty="0" smtClean="0"/>
              <a:t>Field </a:t>
            </a:r>
            <a:r>
              <a:rPr lang="th-TH" dirty="0" smtClean="0"/>
              <a:t>มาใส่ </a:t>
            </a:r>
            <a:r>
              <a:rPr lang="en-US" dirty="0" smtClean="0"/>
              <a:t>Detail </a:t>
            </a:r>
            <a:r>
              <a:rPr lang="th-TH" dirty="0" smtClean="0"/>
              <a:t>มีผลกับการแบ่งสี่เหลี่ยม</a:t>
            </a:r>
          </a:p>
          <a:p>
            <a:r>
              <a:rPr lang="th-TH" dirty="0" smtClean="0"/>
              <a:t>สามารถแบ่ง </a:t>
            </a:r>
            <a:r>
              <a:rPr lang="en-US" dirty="0" smtClean="0"/>
              <a:t>Row/ Column </a:t>
            </a:r>
            <a:r>
              <a:rPr lang="th-TH" dirty="0" smtClean="0"/>
              <a:t>ได้อีก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597" y="2773256"/>
            <a:ext cx="6876806" cy="3987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444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มี </a:t>
            </a:r>
            <a:r>
              <a:rPr lang="en-US" dirty="0" smtClean="0"/>
              <a:t>Line chart </a:t>
            </a:r>
            <a:r>
              <a:rPr lang="th-TH" dirty="0" smtClean="0"/>
              <a:t>ที่ </a:t>
            </a:r>
            <a:r>
              <a:rPr lang="en-US" dirty="0" smtClean="0"/>
              <a:t>Stack </a:t>
            </a:r>
            <a:r>
              <a:rPr lang="th-TH" dirty="0" smtClean="0"/>
              <a:t>กัน แล้วเราต้องการระบายสีพื้นที่ใต้เส้น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781" y="2396720"/>
            <a:ext cx="5028438" cy="410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22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0339" y="1690689"/>
            <a:ext cx="6889207" cy="445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6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IV. </a:t>
            </a:r>
            <a:r>
              <a:rPr lang="en-US" dirty="0"/>
              <a:t>Visualizing </a:t>
            </a:r>
            <a:r>
              <a:rPr lang="en-US" dirty="0" smtClean="0"/>
              <a:t>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บางทีเราต้องการตอบคำถามว่า</a:t>
            </a:r>
          </a:p>
          <a:p>
            <a:pPr lvl="1"/>
            <a:r>
              <a:rPr lang="th-TH" dirty="0" smtClean="0"/>
              <a:t>คนไข้ส่วนใหญ่อยู่ในโรงพยาบาลนานกี่วัน</a:t>
            </a:r>
          </a:p>
          <a:p>
            <a:pPr lvl="1"/>
            <a:r>
              <a:rPr lang="th-TH" dirty="0" smtClean="0"/>
              <a:t>ส่วนใหญ่แล้ว เครื่องจักรทำงานได้นานกี่วัน (อายุเครื่องจักรกี่ปี) เครื่องนี้มันเสียก่อนค่าเฉลี่ยไหม</a:t>
            </a:r>
          </a:p>
          <a:p>
            <a:pPr lvl="1"/>
            <a:r>
              <a:rPr lang="th-TH" dirty="0" smtClean="0"/>
              <a:t>คะแนนของนิสิตคนนี้มากกว่าเพื่อนเยอะไหม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65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Circle charts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82624" y="1690689"/>
            <a:ext cx="6778751" cy="471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7251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ทำให้โปร่งเพื่อให้มองเห็นง่ายขึ้น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click on the </a:t>
            </a:r>
            <a:r>
              <a:rPr lang="en-US" b="1" dirty="0"/>
              <a:t>Color </a:t>
            </a:r>
            <a:r>
              <a:rPr lang="en-US" dirty="0"/>
              <a:t>shelf and add some transparency and a border to each circle.</a:t>
            </a:r>
          </a:p>
        </p:txBody>
      </p:sp>
    </p:spTree>
    <p:extLst>
      <p:ext uri="{BB962C8B-B14F-4D97-AF65-F5344CB8AC3E}">
        <p14:creationId xmlns:p14="http://schemas.microsoft.com/office/powerpoint/2010/main" val="36105390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ใส่เส้น </a:t>
            </a:r>
            <a:r>
              <a:rPr lang="en-US" dirty="0" smtClean="0"/>
              <a:t>Average </a:t>
            </a:r>
            <a:r>
              <a:rPr lang="th-TH" dirty="0" smtClean="0"/>
              <a:t>ใน </a:t>
            </a:r>
            <a:r>
              <a:rPr lang="en-US" dirty="0" smtClean="0"/>
              <a:t>view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1113" y="1934528"/>
            <a:ext cx="7760605" cy="406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99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Comparing </a:t>
            </a:r>
            <a:r>
              <a:rPr lang="en-US" dirty="0"/>
              <a:t>values across different dimensions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 smtClean="0"/>
              <a:t>การเปรียบเทียบค่าใน </a:t>
            </a:r>
            <a:r>
              <a:rPr lang="en-US" sz="3200" dirty="0" smtClean="0"/>
              <a:t>dimension </a:t>
            </a:r>
            <a:r>
              <a:rPr lang="th-TH" sz="3200" dirty="0" smtClean="0"/>
              <a:t>ต่าง ๆ </a:t>
            </a:r>
            <a:r>
              <a:rPr lang="th-TH" sz="3200" dirty="0"/>
              <a:t>เช่น </a:t>
            </a:r>
            <a:endParaRPr lang="th-TH" sz="3200" dirty="0" smtClean="0"/>
          </a:p>
          <a:p>
            <a:pPr lvl="1"/>
            <a:r>
              <a:rPr lang="th-TH" sz="2800" dirty="0" smtClean="0"/>
              <a:t>กำไรที่ได้จากแต่ละแผนก</a:t>
            </a:r>
          </a:p>
          <a:p>
            <a:pPr lvl="1"/>
            <a:r>
              <a:rPr lang="th-TH" sz="2800" dirty="0" smtClean="0"/>
              <a:t>แต่ละ </a:t>
            </a:r>
            <a:r>
              <a:rPr lang="en-US" sz="2800" dirty="0" smtClean="0"/>
              <a:t>Web Page </a:t>
            </a:r>
            <a:r>
              <a:rPr lang="th-TH" sz="2800" dirty="0" smtClean="0"/>
              <a:t>ได้กี่วิว</a:t>
            </a:r>
          </a:p>
          <a:p>
            <a:pPr lvl="1"/>
            <a:r>
              <a:rPr lang="th-TH" sz="2800" dirty="0" smtClean="0"/>
              <a:t>มีคนไข้มาถามหมอแต่ละคนกี่คน</a:t>
            </a:r>
          </a:p>
          <a:p>
            <a:r>
              <a:rPr lang="th-TH" sz="3200" dirty="0" smtClean="0"/>
              <a:t>จะเห็นว่า เรากำลังวัด </a:t>
            </a:r>
            <a:r>
              <a:rPr lang="en-US" sz="3200" dirty="0" smtClean="0"/>
              <a:t>(measure) </a:t>
            </a:r>
            <a:r>
              <a:rPr lang="th-TH" sz="3200" dirty="0" smtClean="0"/>
              <a:t>ค่าเพื่อเปรียบเทียบในแต่ละ </a:t>
            </a:r>
            <a:r>
              <a:rPr lang="en-US" sz="3200" dirty="0" smtClean="0"/>
              <a:t>dimension</a:t>
            </a:r>
            <a:endParaRPr lang="th-TH" sz="3200" dirty="0" smtClean="0"/>
          </a:p>
          <a:p>
            <a:pPr lvl="1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908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 and Whisker Plots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</a:t>
            </a:r>
            <a:r>
              <a:rPr lang="en-US" b="1" dirty="0"/>
              <a:t>Analytics </a:t>
            </a:r>
            <a:r>
              <a:rPr lang="en-US" dirty="0"/>
              <a:t>tab on the left sidebar and drag </a:t>
            </a:r>
            <a:r>
              <a:rPr lang="en-US" b="1" dirty="0"/>
              <a:t>Box </a:t>
            </a:r>
            <a:r>
              <a:rPr lang="en-US" b="1" dirty="0" smtClean="0"/>
              <a:t>Plot </a:t>
            </a:r>
            <a:r>
              <a:rPr lang="en-US" dirty="0" smtClean="0"/>
              <a:t>to </a:t>
            </a:r>
            <a:r>
              <a:rPr lang="en-US" dirty="0"/>
              <a:t>the view.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085" y="2882332"/>
            <a:ext cx="6259830" cy="3739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5477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Histograms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690688"/>
            <a:ext cx="7886700" cy="4556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69280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ขั้นตอนสร้าง </a:t>
            </a:r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h-TH" dirty="0" smtClean="0"/>
              <a:t>เลือก </a:t>
            </a:r>
            <a:r>
              <a:rPr lang="en-US" dirty="0" smtClean="0"/>
              <a:t>Field </a:t>
            </a:r>
            <a:r>
              <a:rPr lang="th-TH" dirty="0" smtClean="0"/>
              <a:t>ที่อยากเห็น </a:t>
            </a:r>
            <a:r>
              <a:rPr lang="en-US" dirty="0" smtClean="0"/>
              <a:t>Distribution</a:t>
            </a:r>
          </a:p>
          <a:p>
            <a:pPr marL="0" indent="0">
              <a:buNone/>
            </a:pPr>
            <a:r>
              <a:rPr lang="th-TH" dirty="0" smtClean="0"/>
              <a:t>        </a:t>
            </a:r>
            <a:r>
              <a:rPr lang="en-US" dirty="0" smtClean="0"/>
              <a:t>(</a:t>
            </a:r>
            <a:r>
              <a:rPr lang="th-TH" dirty="0" smtClean="0"/>
              <a:t>ใน</a:t>
            </a:r>
            <a:r>
              <a:rPr lang="th-TH" dirty="0" err="1" smtClean="0"/>
              <a:t>ที่นี้</a:t>
            </a:r>
            <a:r>
              <a:rPr lang="th-TH" dirty="0" smtClean="0"/>
              <a:t>คือ </a:t>
            </a:r>
            <a:r>
              <a:rPr lang="en-US" dirty="0" smtClean="0"/>
              <a:t>Days to Ship </a:t>
            </a:r>
            <a:r>
              <a:rPr lang="th-TH" dirty="0" smtClean="0"/>
              <a:t>ที่เราสร้างก่อนหน้านี้</a:t>
            </a:r>
            <a:r>
              <a:rPr lang="en-US" dirty="0" smtClean="0"/>
              <a:t>)</a:t>
            </a:r>
            <a:endParaRPr lang="th-TH" dirty="0"/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th-TH" dirty="0" smtClean="0"/>
              <a:t>ใช้ </a:t>
            </a:r>
            <a:r>
              <a:rPr lang="en-US" dirty="0" smtClean="0"/>
              <a:t>Drop-down menu | Create Bins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6430" y="3442653"/>
            <a:ext cx="5169314" cy="286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94775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ขั้นตอนสร้าง </a:t>
            </a:r>
            <a:r>
              <a:rPr lang="en-US" dirty="0" smtClean="0"/>
              <a:t>Histogram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th-TH" dirty="0" smtClean="0"/>
              <a:t>ลาก </a:t>
            </a:r>
            <a:r>
              <a:rPr lang="en-US" dirty="0" smtClean="0"/>
              <a:t>Field </a:t>
            </a:r>
            <a:r>
              <a:rPr lang="th-TH" dirty="0" smtClean="0"/>
              <a:t>ที่เกิดขึ้นมาใหม่ชื่อ </a:t>
            </a:r>
            <a:r>
              <a:rPr lang="en-US" dirty="0" smtClean="0"/>
              <a:t>Days to Ship (bin) </a:t>
            </a:r>
            <a:r>
              <a:rPr lang="th-TH" dirty="0" smtClean="0"/>
              <a:t>ไปที่ </a:t>
            </a:r>
            <a:r>
              <a:rPr lang="en-US" dirty="0" smtClean="0"/>
              <a:t>Column</a:t>
            </a:r>
            <a:endParaRPr lang="th-TH" dirty="0"/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th-TH" dirty="0" smtClean="0"/>
              <a:t>ใช้ </a:t>
            </a:r>
            <a:r>
              <a:rPr lang="en-US" dirty="0" smtClean="0"/>
              <a:t>Drop-down menu | Create Bins</a:t>
            </a:r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th-TH" dirty="0" smtClean="0"/>
              <a:t>หากเราจะดูว่า มีลูกค้ากี่คนในแต่ละ </a:t>
            </a:r>
            <a:r>
              <a:rPr lang="en-US" dirty="0" smtClean="0"/>
              <a:t>bin, </a:t>
            </a:r>
            <a:r>
              <a:rPr lang="th-TH" dirty="0" smtClean="0"/>
              <a:t>ใส่ </a:t>
            </a:r>
            <a:r>
              <a:rPr lang="en-US" dirty="0" err="1" smtClean="0"/>
              <a:t>customerID</a:t>
            </a:r>
            <a:r>
              <a:rPr lang="en-US" dirty="0" smtClean="0"/>
              <a:t> </a:t>
            </a:r>
            <a:r>
              <a:rPr lang="th-TH" dirty="0" smtClean="0"/>
              <a:t>ใน </a:t>
            </a:r>
            <a:r>
              <a:rPr lang="en-US" dirty="0" smtClean="0"/>
              <a:t>row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th-TH" dirty="0"/>
              <a:t>หากเราจะดูว่า </a:t>
            </a:r>
            <a:r>
              <a:rPr lang="th-TH" dirty="0" smtClean="0"/>
              <a:t>มีกี่</a:t>
            </a:r>
            <a:r>
              <a:rPr lang="en-US" dirty="0" smtClean="0"/>
              <a:t> item </a:t>
            </a:r>
            <a:r>
              <a:rPr lang="th-TH" dirty="0" smtClean="0"/>
              <a:t>ใน</a:t>
            </a:r>
            <a:r>
              <a:rPr lang="th-TH" dirty="0"/>
              <a:t>แต่ละ </a:t>
            </a:r>
            <a:r>
              <a:rPr lang="en-US" dirty="0"/>
              <a:t>bin, </a:t>
            </a:r>
            <a:r>
              <a:rPr lang="th-TH" dirty="0"/>
              <a:t>ใส่ </a:t>
            </a:r>
            <a:r>
              <a:rPr lang="en-US" dirty="0" err="1" smtClean="0"/>
              <a:t>itemID</a:t>
            </a:r>
            <a:r>
              <a:rPr lang="en-US" dirty="0" smtClean="0"/>
              <a:t> </a:t>
            </a:r>
            <a:r>
              <a:rPr lang="th-TH" dirty="0"/>
              <a:t>ใน </a:t>
            </a:r>
            <a:r>
              <a:rPr lang="en-US" dirty="0"/>
              <a:t>row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th-TH" dirty="0" smtClean="0"/>
              <a:t>ความจริง เราอาจไม่ต้องทำ </a:t>
            </a:r>
            <a:r>
              <a:rPr lang="en-US" dirty="0" smtClean="0"/>
              <a:t>5 </a:t>
            </a:r>
            <a:r>
              <a:rPr lang="th-TH" dirty="0" smtClean="0"/>
              <a:t>ขั้นตอนข้างต้น แค่เลือก </a:t>
            </a:r>
            <a:r>
              <a:rPr lang="en-US" dirty="0" err="1" smtClean="0"/>
              <a:t>customerID</a:t>
            </a:r>
            <a:r>
              <a:rPr lang="en-US" dirty="0" smtClean="0"/>
              <a:t> </a:t>
            </a:r>
            <a:r>
              <a:rPr lang="th-TH" dirty="0" smtClean="0"/>
              <a:t>แล้วกด </a:t>
            </a:r>
            <a:r>
              <a:rPr lang="en-US" dirty="0" err="1" smtClean="0"/>
              <a:t>Showme</a:t>
            </a:r>
            <a:r>
              <a:rPr lang="en-US" dirty="0" smtClean="0"/>
              <a:t> | Histogram </a:t>
            </a:r>
            <a:r>
              <a:rPr lang="th-TH" dirty="0" smtClean="0"/>
              <a:t>ก็ได้)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86532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V. </a:t>
            </a:r>
            <a:r>
              <a:rPr lang="en-US" dirty="0"/>
              <a:t>Visualizing multiple axes to compare different measures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บางครั้ง เราอาจมีแกน </a:t>
            </a:r>
            <a:r>
              <a:rPr lang="en-US" dirty="0" smtClean="0"/>
              <a:t>y </a:t>
            </a:r>
            <a:r>
              <a:rPr lang="th-TH" dirty="0" smtClean="0"/>
              <a:t>สองแกน เพื่อเปรียบเทียบการวัดแบบต่าง ๆ และ เข้าใจความสัมพันธ์ของมัน หรือ อาจใช้การวัดเดียวแต่จะดูที่ </a:t>
            </a:r>
            <a:r>
              <a:rPr lang="en-US" dirty="0" smtClean="0"/>
              <a:t>scale </a:t>
            </a:r>
            <a:r>
              <a:rPr lang="th-TH" dirty="0" smtClean="0"/>
              <a:t>ต่าง ๆ</a:t>
            </a:r>
          </a:p>
        </p:txBody>
      </p:sp>
    </p:spTree>
    <p:extLst>
      <p:ext uri="{BB962C8B-B14F-4D97-AF65-F5344CB8AC3E}">
        <p14:creationId xmlns:p14="http://schemas.microsoft.com/office/powerpoint/2010/main" val="189827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Plot </a:t>
            </a:r>
            <a:r>
              <a:rPr lang="th-TH" dirty="0" smtClean="0"/>
              <a:t>เมื่อต้องการเห็นความสัมพันธ์ของ</a:t>
            </a:r>
            <a:r>
              <a:rPr lang="en-US" dirty="0" smtClean="0"/>
              <a:t> x </a:t>
            </a:r>
            <a:r>
              <a:rPr lang="th-TH" dirty="0" smtClean="0"/>
              <a:t>กับ </a:t>
            </a:r>
            <a:r>
              <a:rPr lang="en-US" dirty="0" smtClean="0"/>
              <a:t>y </a:t>
            </a:r>
            <a:r>
              <a:rPr lang="th-TH" dirty="0" smtClean="0"/>
              <a:t>เช่น</a:t>
            </a:r>
          </a:p>
          <a:p>
            <a:pPr lvl="1"/>
            <a:r>
              <a:rPr lang="th-TH" dirty="0" smtClean="0"/>
              <a:t>ลงทุนกับการตลาดมาก ทำให้ยอดขายเพิ่มขึ้นหรือไม่</a:t>
            </a:r>
          </a:p>
          <a:p>
            <a:pPr lvl="1"/>
            <a:r>
              <a:rPr lang="th-TH" dirty="0" smtClean="0"/>
              <a:t>การใช้พลังงานสูงขึ้นเท่าไร เมื่อเปิดเครื่องทำความร้อนในแต่ละระดับ</a:t>
            </a:r>
          </a:p>
          <a:p>
            <a:pPr lvl="1"/>
            <a:r>
              <a:rPr lang="th-TH" dirty="0" smtClean="0"/>
              <a:t>หากอ่านหนังสือเยอะ จะได้คะแนนเยอะตามหรือไม่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848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Scatterplot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1669" y="1520001"/>
            <a:ext cx="6820662" cy="478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7127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axis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4600" y="1865823"/>
            <a:ext cx="6054800" cy="480602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2000" y="1496491"/>
            <a:ext cx="69921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PalatinoLinotype-Roman"/>
              </a:rPr>
              <a:t>use the drop-down menu on the second and select </a:t>
            </a:r>
            <a:r>
              <a:rPr lang="en-US" b="1" dirty="0">
                <a:latin typeface="PalatinoLinotype-Bold"/>
              </a:rPr>
              <a:t>Dual Axis</a:t>
            </a:r>
            <a:r>
              <a:rPr lang="en-US" dirty="0">
                <a:latin typeface="PalatinoLinotype-Roman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5719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axes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รูปมันอาจหลอกตา เพราะ </a:t>
            </a:r>
            <a:r>
              <a:rPr lang="en-US" dirty="0" smtClean="0"/>
              <a:t>Scale </a:t>
            </a:r>
            <a:r>
              <a:rPr lang="th-TH" dirty="0" smtClean="0"/>
              <a:t>ไม่เหมือนกัน ให้ แก้โดย</a:t>
            </a:r>
          </a:p>
          <a:p>
            <a:pPr marL="0" indent="0">
              <a:buNone/>
            </a:pPr>
            <a:r>
              <a:rPr lang="en-US" dirty="0" smtClean="0"/>
              <a:t>right-click </a:t>
            </a:r>
            <a:r>
              <a:rPr lang="th-TH" dirty="0" smtClean="0"/>
              <a:t>ที่</a:t>
            </a:r>
            <a:r>
              <a:rPr lang="en-US" dirty="0" smtClean="0"/>
              <a:t> </a:t>
            </a:r>
            <a:r>
              <a:rPr lang="en-US" b="1" dirty="0"/>
              <a:t>Profit </a:t>
            </a:r>
            <a:r>
              <a:rPr lang="en-US" dirty="0"/>
              <a:t>axis </a:t>
            </a:r>
            <a:r>
              <a:rPr lang="th-TH" dirty="0" smtClean="0"/>
              <a:t>และเลือก</a:t>
            </a:r>
            <a:r>
              <a:rPr lang="en-US" dirty="0" smtClean="0"/>
              <a:t> </a:t>
            </a:r>
            <a:r>
              <a:rPr lang="en-US" b="1" dirty="0"/>
              <a:t>Synchronize Axis.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4378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 charts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0" y="1690688"/>
            <a:ext cx="7255952" cy="4039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552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499054"/>
            <a:ext cx="8090807" cy="5016046"/>
          </a:xfrm>
        </p:spPr>
        <p:txBody>
          <a:bodyPr>
            <a:normAutofit/>
          </a:bodyPr>
          <a:lstStyle/>
          <a:p>
            <a:r>
              <a:rPr lang="th-TH" dirty="0" smtClean="0"/>
              <a:t>ให้นิสิตเปิด</a:t>
            </a:r>
            <a:r>
              <a:rPr lang="en-US" dirty="0" smtClean="0"/>
              <a:t> </a:t>
            </a:r>
            <a:r>
              <a:rPr lang="en-US" dirty="0"/>
              <a:t>Tab </a:t>
            </a:r>
            <a:r>
              <a:rPr lang="th-TH" dirty="0" smtClean="0"/>
              <a:t>ชื่อ </a:t>
            </a:r>
            <a:r>
              <a:rPr lang="en-US" dirty="0" smtClean="0"/>
              <a:t>Bar </a:t>
            </a:r>
            <a:r>
              <a:rPr lang="en-US" dirty="0"/>
              <a:t>charts Sample </a:t>
            </a:r>
            <a:r>
              <a:rPr lang="th-TH" dirty="0" smtClean="0"/>
              <a:t>ใน </a:t>
            </a:r>
            <a:r>
              <a:rPr lang="en-US" dirty="0" smtClean="0"/>
              <a:t>Tableau Workbook</a:t>
            </a:r>
            <a:r>
              <a:rPr lang="th-TH" dirty="0" smtClean="0"/>
              <a:t> </a:t>
            </a:r>
            <a:r>
              <a:rPr lang="en-US" dirty="0" smtClean="0"/>
              <a:t>Chapter03 starter </a:t>
            </a:r>
            <a:endParaRPr lang="th-TH" dirty="0" smtClean="0"/>
          </a:p>
          <a:p>
            <a:endParaRPr lang="en-US" dirty="0" smtClean="0"/>
          </a:p>
          <a:p>
            <a:endParaRPr lang="th-TH" dirty="0" smtClean="0"/>
          </a:p>
          <a:p>
            <a:endParaRPr lang="th-TH" dirty="0" smtClean="0"/>
          </a:p>
          <a:p>
            <a:endParaRPr lang="th-TH" dirty="0"/>
          </a:p>
          <a:p>
            <a:endParaRPr lang="th-TH" dirty="0" smtClean="0"/>
          </a:p>
          <a:p>
            <a:pPr marL="0" indent="0">
              <a:buNone/>
            </a:pPr>
            <a:endParaRPr lang="th-TH" dirty="0" smtClean="0"/>
          </a:p>
          <a:p>
            <a:pPr marL="0" indent="0">
              <a:buNone/>
            </a:pPr>
            <a:endParaRPr lang="th-TH" dirty="0" smtClean="0"/>
          </a:p>
          <a:p>
            <a:r>
              <a:rPr lang="th-TH" dirty="0" smtClean="0"/>
              <a:t>แก้ไขใน เรียงข้อมูลจากน้อยไปมาก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0643" y="2250469"/>
            <a:ext cx="5480709" cy="3766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2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 charts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r>
              <a:rPr lang="th-TH" dirty="0" smtClean="0"/>
              <a:t>เพิ่มเติมมากจาก </a:t>
            </a:r>
            <a:r>
              <a:rPr lang="en-US" i="1" dirty="0" smtClean="0">
                <a:solidFill>
                  <a:srgbClr val="FF0000"/>
                </a:solidFill>
              </a:rPr>
              <a:t>dual axes</a:t>
            </a:r>
            <a:r>
              <a:rPr lang="en-US" dirty="0" smtClean="0"/>
              <a:t> </a:t>
            </a:r>
            <a:r>
              <a:rPr lang="th-TH" dirty="0" smtClean="0"/>
              <a:t>โดยแสดงผล </a:t>
            </a:r>
            <a:r>
              <a:rPr lang="en-US" dirty="0" smtClean="0"/>
              <a:t>chart </a:t>
            </a:r>
            <a:r>
              <a:rPr lang="th-TH" dirty="0" smtClean="0"/>
              <a:t>หลายชนิดได้</a:t>
            </a:r>
          </a:p>
          <a:p>
            <a:r>
              <a:rPr lang="en-US" dirty="0" smtClean="0"/>
              <a:t>Mark </a:t>
            </a:r>
            <a:r>
              <a:rPr lang="th-TH" dirty="0" smtClean="0"/>
              <a:t>มีหลายชนิด เรากดได้จาก </a:t>
            </a:r>
            <a:r>
              <a:rPr lang="en-US" dirty="0" smtClean="0"/>
              <a:t>Field </a:t>
            </a:r>
            <a:r>
              <a:rPr lang="th-TH" dirty="0" smtClean="0"/>
              <a:t>ใน </a:t>
            </a:r>
            <a:r>
              <a:rPr lang="en-US" dirty="0" smtClean="0"/>
              <a:t>Row </a:t>
            </a:r>
            <a:r>
              <a:rPr lang="th-TH" dirty="0" smtClean="0"/>
              <a:t>หรือ </a:t>
            </a:r>
            <a:r>
              <a:rPr lang="en-US" dirty="0" smtClean="0"/>
              <a:t>Column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874" y="2892253"/>
            <a:ext cx="6184782" cy="3443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4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แทนที่จะเป็น </a:t>
            </a:r>
            <a:r>
              <a:rPr lang="en-US" dirty="0" smtClean="0"/>
              <a:t>Sales </a:t>
            </a:r>
            <a:r>
              <a:rPr lang="th-TH" dirty="0" smtClean="0"/>
              <a:t>ให้ทำ </a:t>
            </a:r>
            <a:r>
              <a:rPr lang="en-US" dirty="0" smtClean="0"/>
              <a:t>Bar chart </a:t>
            </a:r>
            <a:r>
              <a:rPr lang="th-TH" dirty="0" smtClean="0"/>
              <a:t>ของ </a:t>
            </a:r>
            <a:r>
              <a:rPr lang="en-US" dirty="0" smtClean="0"/>
              <a:t>Profit </a:t>
            </a:r>
            <a:r>
              <a:rPr lang="th-TH" dirty="0" smtClean="0"/>
              <a:t>แทน</a:t>
            </a:r>
          </a:p>
          <a:p>
            <a:r>
              <a:rPr lang="th-TH" dirty="0" smtClean="0"/>
              <a:t>แสดงผลแต่ </a:t>
            </a:r>
            <a:r>
              <a:rPr lang="en-US" dirty="0" smtClean="0"/>
              <a:t>Category </a:t>
            </a:r>
            <a:r>
              <a:rPr lang="th-TH" dirty="0" smtClean="0"/>
              <a:t>ที่ขาดทุน (เรียงลำดับจากขาดทุนมากสุดไปน้อยที่สุด)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68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Bullet charts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แสดงความก้าวหน้าที่ใกล้เข้าสู่เป้าหมาย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2225" y="2404265"/>
            <a:ext cx="6499452" cy="383110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51" y="2972594"/>
            <a:ext cx="233362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85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Bullet charts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ให้นิสิตเปิด</a:t>
            </a:r>
            <a:r>
              <a:rPr lang="en-US" dirty="0"/>
              <a:t> Tab </a:t>
            </a:r>
            <a:r>
              <a:rPr lang="th-TH" dirty="0"/>
              <a:t>ชื่อ </a:t>
            </a:r>
            <a:r>
              <a:rPr lang="en-US" dirty="0"/>
              <a:t>Bar </a:t>
            </a:r>
            <a:r>
              <a:rPr lang="en-US" dirty="0" smtClean="0"/>
              <a:t>charts: Progress Toward a goal</a:t>
            </a:r>
          </a:p>
          <a:p>
            <a:r>
              <a:rPr lang="th-TH" dirty="0" smtClean="0"/>
              <a:t>สร้าง </a:t>
            </a:r>
            <a:r>
              <a:rPr lang="en-US" dirty="0" smtClean="0"/>
              <a:t>Bar chart </a:t>
            </a:r>
            <a:r>
              <a:rPr lang="th-TH" dirty="0" smtClean="0"/>
              <a:t>แสดง </a:t>
            </a:r>
            <a:r>
              <a:rPr lang="en-US" dirty="0" smtClean="0"/>
              <a:t>Profit </a:t>
            </a:r>
            <a:r>
              <a:rPr lang="th-TH" dirty="0" smtClean="0"/>
              <a:t>ของแต่ละ </a:t>
            </a:r>
            <a:r>
              <a:rPr lang="en-US" dirty="0" smtClean="0"/>
              <a:t>Region</a:t>
            </a:r>
          </a:p>
          <a:p>
            <a:r>
              <a:rPr lang="th-TH" dirty="0" smtClean="0"/>
              <a:t>กดเลือก</a:t>
            </a:r>
            <a:r>
              <a:rPr lang="en-US" dirty="0" smtClean="0"/>
              <a:t> connection </a:t>
            </a:r>
            <a:r>
              <a:rPr lang="th-TH" dirty="0" smtClean="0"/>
              <a:t>ชื่อ </a:t>
            </a:r>
            <a:r>
              <a:rPr lang="en-US" dirty="0" smtClean="0"/>
              <a:t>Profit Targets</a:t>
            </a:r>
            <a:endParaRPr lang="th-TH" dirty="0" smtClean="0"/>
          </a:p>
          <a:p>
            <a:r>
              <a:rPr lang="th-TH" dirty="0" smtClean="0"/>
              <a:t>กดเลือก </a:t>
            </a:r>
            <a:r>
              <a:rPr lang="en-US" dirty="0" smtClean="0"/>
              <a:t>data field </a:t>
            </a:r>
            <a:r>
              <a:rPr lang="th-TH" dirty="0" smtClean="0"/>
              <a:t>ชื่อ </a:t>
            </a:r>
            <a:r>
              <a:rPr lang="en-US" dirty="0" smtClean="0"/>
              <a:t>Profit Target</a:t>
            </a:r>
          </a:p>
          <a:p>
            <a:r>
              <a:rPr lang="th-TH" dirty="0" smtClean="0"/>
              <a:t>กดเลือก </a:t>
            </a:r>
            <a:r>
              <a:rPr lang="en-US" dirty="0" smtClean="0"/>
              <a:t>Show Me</a:t>
            </a:r>
          </a:p>
          <a:p>
            <a:r>
              <a:rPr lang="th-TH" dirty="0" smtClean="0"/>
              <a:t>กดเลือกแสดง </a:t>
            </a:r>
            <a:r>
              <a:rPr lang="en-US" dirty="0" smtClean="0"/>
              <a:t>Bullet graphs</a:t>
            </a:r>
          </a:p>
          <a:p>
            <a:endParaRPr lang="en-US" dirty="0"/>
          </a:p>
          <a:p>
            <a:r>
              <a:rPr lang="en-US" dirty="0" smtClean="0"/>
              <a:t>Notice: field </a:t>
            </a:r>
            <a:r>
              <a:rPr lang="th-TH" dirty="0" smtClean="0"/>
              <a:t>ชื่อ </a:t>
            </a:r>
            <a:r>
              <a:rPr lang="en-US" dirty="0" smtClean="0"/>
              <a:t>Region </a:t>
            </a:r>
            <a:r>
              <a:rPr lang="th-TH" dirty="0" smtClean="0"/>
              <a:t>ถูกใช้ใน </a:t>
            </a:r>
            <a:r>
              <a:rPr lang="en-US" dirty="0" smtClean="0"/>
              <a:t>data blend </a:t>
            </a:r>
            <a:r>
              <a:rPr lang="th-TH" dirty="0" smtClean="0"/>
              <a:t>เพื่อเชื่อม </a:t>
            </a:r>
            <a:r>
              <a:rPr lang="en-US" dirty="0" smtClean="0"/>
              <a:t>2 data source </a:t>
            </a:r>
            <a:r>
              <a:rPr lang="th-TH" dirty="0" smtClean="0"/>
              <a:t>ไว้ด้วยกัน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60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in bar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เป็นอีกวิธี</a:t>
            </a:r>
            <a:r>
              <a:rPr lang="th-TH" dirty="0"/>
              <a:t>แสดงความก้าวหน้าที่ใกล้เข้าสู่เป้าหมาย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543" y="2471793"/>
            <a:ext cx="5274129" cy="359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47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Bar in bar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33738"/>
            <a:ext cx="7886700" cy="4926239"/>
          </a:xfrm>
        </p:spPr>
        <p:txBody>
          <a:bodyPr>
            <a:normAutofit/>
          </a:bodyPr>
          <a:lstStyle/>
          <a:p>
            <a:r>
              <a:rPr lang="th-TH" dirty="0"/>
              <a:t>ให้นิสิตเปิด</a:t>
            </a:r>
            <a:r>
              <a:rPr lang="en-US" dirty="0"/>
              <a:t> Tab </a:t>
            </a:r>
            <a:r>
              <a:rPr lang="th-TH" dirty="0"/>
              <a:t>ชื่อ </a:t>
            </a:r>
            <a:r>
              <a:rPr lang="en-US" dirty="0"/>
              <a:t>Bar charts: Progress Toward a goal</a:t>
            </a:r>
          </a:p>
          <a:p>
            <a:r>
              <a:rPr lang="th-TH" dirty="0"/>
              <a:t>สร้าง </a:t>
            </a:r>
            <a:r>
              <a:rPr lang="en-US" dirty="0"/>
              <a:t>Bar chart </a:t>
            </a:r>
            <a:r>
              <a:rPr lang="th-TH" dirty="0"/>
              <a:t>แสดง </a:t>
            </a:r>
            <a:r>
              <a:rPr lang="en-US" dirty="0"/>
              <a:t>Profit </a:t>
            </a:r>
            <a:r>
              <a:rPr lang="th-TH" dirty="0"/>
              <a:t>ของแต่ละ </a:t>
            </a:r>
            <a:r>
              <a:rPr lang="en-US" dirty="0"/>
              <a:t>Region</a:t>
            </a:r>
          </a:p>
          <a:p>
            <a:r>
              <a:rPr lang="th-TH" dirty="0"/>
              <a:t>กดเลือก</a:t>
            </a:r>
            <a:r>
              <a:rPr lang="en-US" dirty="0"/>
              <a:t> connection </a:t>
            </a:r>
            <a:r>
              <a:rPr lang="th-TH" dirty="0"/>
              <a:t>ชื่อ </a:t>
            </a:r>
            <a:r>
              <a:rPr lang="en-US" dirty="0"/>
              <a:t>Profit Targets</a:t>
            </a:r>
            <a:endParaRPr lang="th-TH" dirty="0"/>
          </a:p>
          <a:p>
            <a:r>
              <a:rPr lang="en-US" dirty="0" smtClean="0"/>
              <a:t>drag</a:t>
            </a:r>
            <a:r>
              <a:rPr lang="th-TH" dirty="0" smtClean="0"/>
              <a:t> </a:t>
            </a:r>
            <a:r>
              <a:rPr lang="en-US" dirty="0"/>
              <a:t>data field </a:t>
            </a:r>
            <a:r>
              <a:rPr lang="th-TH" dirty="0"/>
              <a:t>ชื่อ </a:t>
            </a:r>
            <a:r>
              <a:rPr lang="en-US" dirty="0"/>
              <a:t>Profit </a:t>
            </a:r>
            <a:r>
              <a:rPr lang="en-US" dirty="0" smtClean="0"/>
              <a:t>Target </a:t>
            </a:r>
            <a:r>
              <a:rPr lang="th-TH" dirty="0" smtClean="0"/>
              <a:t>ไป </a:t>
            </a:r>
            <a:r>
              <a:rPr lang="en-US" dirty="0" smtClean="0"/>
              <a:t>drop </a:t>
            </a:r>
            <a:r>
              <a:rPr lang="th-TH" dirty="0" smtClean="0"/>
              <a:t>ที่แกน </a:t>
            </a:r>
            <a:r>
              <a:rPr lang="en-US" dirty="0" smtClean="0"/>
              <a:t>x</a:t>
            </a:r>
          </a:p>
          <a:p>
            <a:endParaRPr lang="en-US" dirty="0"/>
          </a:p>
          <a:p>
            <a:endParaRPr lang="en-US" dirty="0" smtClean="0"/>
          </a:p>
          <a:p>
            <a:endParaRPr lang="th-TH" dirty="0" smtClean="0"/>
          </a:p>
          <a:p>
            <a:endParaRPr lang="en-US" sz="2000" dirty="0"/>
          </a:p>
          <a:p>
            <a:r>
              <a:rPr lang="th-TH" dirty="0" smtClean="0"/>
              <a:t>ข้อสังเกต</a:t>
            </a:r>
            <a:r>
              <a:rPr lang="en-US" dirty="0" smtClean="0"/>
              <a:t>: </a:t>
            </a:r>
            <a:r>
              <a:rPr lang="th-TH" dirty="0" smtClean="0"/>
              <a:t>ทุกครั้งที่นิสิตต้องการใช้พื้นที่เดียวกันกับ </a:t>
            </a:r>
            <a:r>
              <a:rPr lang="en-US" dirty="0" smtClean="0"/>
              <a:t>data </a:t>
            </a:r>
            <a:r>
              <a:rPr lang="th-TH" dirty="0" smtClean="0"/>
              <a:t>อื่นใน </a:t>
            </a:r>
            <a:r>
              <a:rPr lang="en-US" dirty="0" smtClean="0"/>
              <a:t>view, </a:t>
            </a:r>
            <a:r>
              <a:rPr lang="th-TH" dirty="0" smtClean="0"/>
              <a:t>นิสิตลาก </a:t>
            </a:r>
            <a:r>
              <a:rPr lang="en-US" dirty="0" smtClean="0"/>
              <a:t>field </a:t>
            </a:r>
            <a:r>
              <a:rPr lang="th-TH" dirty="0" smtClean="0"/>
              <a:t>ของ </a:t>
            </a:r>
            <a:r>
              <a:rPr lang="en-US" dirty="0" smtClean="0"/>
              <a:t>data </a:t>
            </a:r>
            <a:r>
              <a:rPr lang="th-TH" dirty="0" smtClean="0"/>
              <a:t>นั้นไปที่แกนนั้นได้เลย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04" y="3396428"/>
            <a:ext cx="8845591" cy="2003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92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804</TotalTime>
  <Words>1287</Words>
  <Application>Microsoft Office PowerPoint</Application>
  <PresentationFormat>On-screen Show (4:3)</PresentationFormat>
  <Paragraphs>156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8" baseType="lpstr">
      <vt:lpstr>Angsana New</vt:lpstr>
      <vt:lpstr>Arial</vt:lpstr>
      <vt:lpstr>Calibri</vt:lpstr>
      <vt:lpstr>Calibri Light</vt:lpstr>
      <vt:lpstr>Cordia New</vt:lpstr>
      <vt:lpstr>PalatinoLinotype-Bold</vt:lpstr>
      <vt:lpstr>PalatinoLinotype-Roman</vt:lpstr>
      <vt:lpstr>Office Theme</vt:lpstr>
      <vt:lpstr>Learning Tableau: Chapter 3</vt:lpstr>
      <vt:lpstr>Topics</vt:lpstr>
      <vt:lpstr>I. Comparing values across different dimensions</vt:lpstr>
      <vt:lpstr>Bar charts</vt:lpstr>
      <vt:lpstr>Workshop</vt:lpstr>
      <vt:lpstr>Bullet charts</vt:lpstr>
      <vt:lpstr>Bullet charts</vt:lpstr>
      <vt:lpstr>Bar in bar chart</vt:lpstr>
      <vt:lpstr>Bar in bar chart</vt:lpstr>
      <vt:lpstr>Bar in bar chart</vt:lpstr>
      <vt:lpstr>Create Group &amp; Highlight</vt:lpstr>
      <vt:lpstr>II. Visualizing dates and times</vt:lpstr>
      <vt:lpstr>Date Hierarchy (+)</vt:lpstr>
      <vt:lpstr>Date Hierarchy</vt:lpstr>
      <vt:lpstr>การแสดงผลวันที่และเวลาในรูปแบบต่าง ๆ</vt:lpstr>
      <vt:lpstr>การแสดงผลวันที่และเวลาแบบ Heatmap</vt:lpstr>
      <vt:lpstr>Gantt charts</vt:lpstr>
      <vt:lpstr>Gantt Chart</vt:lpstr>
      <vt:lpstr>III. Relating parts of the data to the whole</vt:lpstr>
      <vt:lpstr>Stacked bars</vt:lpstr>
      <vt:lpstr>Treemaps</vt:lpstr>
      <vt:lpstr>Treemaps</vt:lpstr>
      <vt:lpstr>Treemaps</vt:lpstr>
      <vt:lpstr>Area charts</vt:lpstr>
      <vt:lpstr>Pie charts</vt:lpstr>
      <vt:lpstr>IV. Visualizing distributions</vt:lpstr>
      <vt:lpstr>Circle charts</vt:lpstr>
      <vt:lpstr>ทำให้โปร่งเพื่อให้มองเห็นง่ายขึ้น</vt:lpstr>
      <vt:lpstr>ใส่เส้น Average ใน view</vt:lpstr>
      <vt:lpstr>Box and Whisker Plots</vt:lpstr>
      <vt:lpstr>Histograms</vt:lpstr>
      <vt:lpstr>ขั้นตอนสร้าง Histogram</vt:lpstr>
      <vt:lpstr>ขั้นตอนสร้าง Histogram</vt:lpstr>
      <vt:lpstr>V. Visualizing multiple axes to compare different measures</vt:lpstr>
      <vt:lpstr>Scatterplot</vt:lpstr>
      <vt:lpstr>Scatterplot</vt:lpstr>
      <vt:lpstr>Dual axis</vt:lpstr>
      <vt:lpstr>Dual axes</vt:lpstr>
      <vt:lpstr>Combination charts</vt:lpstr>
      <vt:lpstr>Combination charts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Tableau: Chapter 3</dc:title>
  <dc:creator>Nutthanon Leelathakul</dc:creator>
  <cp:lastModifiedBy>Nutthanon Leelathakul</cp:lastModifiedBy>
  <cp:revision>46</cp:revision>
  <dcterms:created xsi:type="dcterms:W3CDTF">2018-11-05T12:15:34Z</dcterms:created>
  <dcterms:modified xsi:type="dcterms:W3CDTF">2018-11-06T09:03:23Z</dcterms:modified>
</cp:coreProperties>
</file>