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515" r:id="rId3"/>
    <p:sldId id="261" r:id="rId4"/>
    <p:sldId id="284" r:id="rId5"/>
    <p:sldId id="547" r:id="rId6"/>
    <p:sldId id="548" r:id="rId7"/>
    <p:sldId id="549" r:id="rId8"/>
    <p:sldId id="516" r:id="rId9"/>
    <p:sldId id="517" r:id="rId10"/>
    <p:sldId id="518" r:id="rId11"/>
    <p:sldId id="519" r:id="rId12"/>
    <p:sldId id="520" r:id="rId13"/>
    <p:sldId id="521" r:id="rId14"/>
    <p:sldId id="523" r:id="rId15"/>
    <p:sldId id="524" r:id="rId16"/>
    <p:sldId id="550" r:id="rId17"/>
    <p:sldId id="526" r:id="rId18"/>
    <p:sldId id="573" r:id="rId19"/>
    <p:sldId id="527" r:id="rId20"/>
    <p:sldId id="528" r:id="rId21"/>
    <p:sldId id="530" r:id="rId22"/>
    <p:sldId id="529" r:id="rId23"/>
    <p:sldId id="531" r:id="rId24"/>
    <p:sldId id="534" r:id="rId25"/>
    <p:sldId id="532" r:id="rId26"/>
    <p:sldId id="535" r:id="rId27"/>
    <p:sldId id="536" r:id="rId28"/>
    <p:sldId id="537" r:id="rId29"/>
    <p:sldId id="538" r:id="rId30"/>
    <p:sldId id="539" r:id="rId31"/>
    <p:sldId id="540" r:id="rId32"/>
    <p:sldId id="541" r:id="rId33"/>
    <p:sldId id="542" r:id="rId34"/>
    <p:sldId id="545" r:id="rId35"/>
    <p:sldId id="558" r:id="rId36"/>
    <p:sldId id="559" r:id="rId37"/>
    <p:sldId id="544" r:id="rId38"/>
    <p:sldId id="551" r:id="rId39"/>
    <p:sldId id="553" r:id="rId40"/>
    <p:sldId id="554" r:id="rId41"/>
    <p:sldId id="555" r:id="rId42"/>
    <p:sldId id="556" r:id="rId43"/>
    <p:sldId id="557" r:id="rId44"/>
    <p:sldId id="560" r:id="rId45"/>
    <p:sldId id="562" r:id="rId46"/>
    <p:sldId id="563" r:id="rId47"/>
    <p:sldId id="564" r:id="rId48"/>
    <p:sldId id="565" r:id="rId49"/>
    <p:sldId id="566" r:id="rId50"/>
    <p:sldId id="567" r:id="rId51"/>
    <p:sldId id="568" r:id="rId52"/>
    <p:sldId id="569" r:id="rId53"/>
    <p:sldId id="570" r:id="rId54"/>
    <p:sldId id="571" r:id="rId55"/>
    <p:sldId id="572" r:id="rId56"/>
    <p:sldId id="574" r:id="rId57"/>
    <p:sldId id="575" r:id="rId58"/>
    <p:sldId id="576" r:id="rId59"/>
    <p:sldId id="578" r:id="rId60"/>
    <p:sldId id="577" r:id="rId61"/>
    <p:sldId id="579" r:id="rId62"/>
    <p:sldId id="580" r:id="rId63"/>
    <p:sldId id="581" r:id="rId64"/>
    <p:sldId id="582" r:id="rId65"/>
    <p:sldId id="583" r:id="rId66"/>
    <p:sldId id="584" r:id="rId67"/>
    <p:sldId id="586" r:id="rId68"/>
    <p:sldId id="585" r:id="rId69"/>
    <p:sldId id="587" r:id="rId70"/>
    <p:sldId id="588" r:id="rId71"/>
    <p:sldId id="589" r:id="rId72"/>
    <p:sldId id="591" r:id="rId73"/>
    <p:sldId id="592" r:id="rId74"/>
    <p:sldId id="593" r:id="rId75"/>
    <p:sldId id="594" r:id="rId76"/>
    <p:sldId id="595" r:id="rId77"/>
    <p:sldId id="597" r:id="rId78"/>
    <p:sldId id="596" r:id="rId79"/>
    <p:sldId id="598" r:id="rId80"/>
    <p:sldId id="599" r:id="rId81"/>
    <p:sldId id="600" r:id="rId82"/>
    <p:sldId id="601" r:id="rId83"/>
    <p:sldId id="602" r:id="rId84"/>
    <p:sldId id="603" r:id="rId85"/>
    <p:sldId id="604" r:id="rId86"/>
    <p:sldId id="370" r:id="rId87"/>
    <p:sldId id="543" r:id="rId88"/>
    <p:sldId id="590"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สไตล์สีปานกลาง 2 - เน้น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สไตล์สีปานกลาง 2 - เน้น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สไตล์สีปานกลาง 2 - เน้น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p:scale>
          <a:sx n="80" d="100"/>
          <a:sy n="80" d="100"/>
        </p:scale>
        <p:origin x="157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E31822D4-413D-40D9-9F18-5E1C17199885}" type="datetimeFigureOut">
              <a:rPr lang="th-TH" smtClean="0"/>
              <a:t>18/11/60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377877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a:p>
        </p:txBody>
      </p:sp>
      <p:sp>
        <p:nvSpPr>
          <p:cNvPr id="3" name="Vertical Text Placeholder 2"/>
          <p:cNvSpPr>
            <a:spLocks noGrp="1"/>
          </p:cNvSpPr>
          <p:nvPr>
            <p:ph type="body" orient="vert" idx="1"/>
          </p:nvPr>
        </p:nvSpPr>
        <p:spPr/>
        <p:txBody>
          <a:bodyPr vert="eaVert"/>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E31822D4-413D-40D9-9F18-5E1C17199885}" type="datetimeFigureOut">
              <a:rPr lang="th-TH" smtClean="0"/>
              <a:t>18/11/60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339362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h-TH"/>
              <a:t>คลิกเพื่อแก้ไขสไตล์ชื่อเรื่องต้นแบบ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Date Placeholder 3"/>
          <p:cNvSpPr>
            <a:spLocks noGrp="1"/>
          </p:cNvSpPr>
          <p:nvPr>
            <p:ph type="dt" sz="half" idx="10"/>
          </p:nvPr>
        </p:nvSpPr>
        <p:spPr/>
        <p:txBody>
          <a:bodyPr/>
          <a:lstStyle/>
          <a:p>
            <a:fld id="{E31822D4-413D-40D9-9F18-5E1C17199885}" type="datetimeFigureOut">
              <a:rPr lang="th-TH" smtClean="0"/>
              <a:t>18/11/60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409722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E31822D4-413D-40D9-9F18-5E1C17199885}" type="datetimeFigureOut">
              <a:rPr lang="th-TH" smtClean="0"/>
              <a:t>18/11/60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59376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h-TH"/>
              <a:t>แก้ไขสไตล์ของข้อความต้นแบบ</a:t>
            </a:r>
          </a:p>
        </p:txBody>
      </p:sp>
      <p:sp>
        <p:nvSpPr>
          <p:cNvPr id="4" name="Date Placeholder 3"/>
          <p:cNvSpPr>
            <a:spLocks noGrp="1"/>
          </p:cNvSpPr>
          <p:nvPr>
            <p:ph type="dt" sz="half" idx="10"/>
          </p:nvPr>
        </p:nvSpPr>
        <p:spPr/>
        <p:txBody>
          <a:bodyPr/>
          <a:lstStyle/>
          <a:p>
            <a:fld id="{E31822D4-413D-40D9-9F18-5E1C17199885}" type="datetimeFigureOut">
              <a:rPr lang="th-TH" smtClean="0"/>
              <a:t>18/11/60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404016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E31822D4-413D-40D9-9F18-5E1C17199885}" type="datetimeFigureOut">
              <a:rPr lang="th-TH" smtClean="0"/>
              <a:t>18/11/60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59615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การเปรียบเทียบ">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h-TH"/>
              <a:t>แก้ไขสไตล์ของข้อความต้นแบบ</a:t>
            </a:r>
          </a:p>
        </p:txBody>
      </p:sp>
      <p:sp>
        <p:nvSpPr>
          <p:cNvPr id="4" name="Content Placeholder 3"/>
          <p:cNvSpPr>
            <a:spLocks noGrp="1"/>
          </p:cNvSpPr>
          <p:nvPr>
            <p:ph sz="half" idx="2"/>
          </p:nvPr>
        </p:nvSpPr>
        <p:spPr>
          <a:xfrm>
            <a:off x="633845" y="2507551"/>
            <a:ext cx="3867150" cy="3680525"/>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h-TH"/>
              <a:t>แก้ไขสไตล์ของข้อความต้นแบบ</a:t>
            </a:r>
          </a:p>
        </p:txBody>
      </p:sp>
      <p:sp>
        <p:nvSpPr>
          <p:cNvPr id="6" name="Content Placeholder 5"/>
          <p:cNvSpPr>
            <a:spLocks noGrp="1"/>
          </p:cNvSpPr>
          <p:nvPr>
            <p:ph sz="quarter" idx="4"/>
          </p:nvPr>
        </p:nvSpPr>
        <p:spPr>
          <a:xfrm>
            <a:off x="4629150" y="2507551"/>
            <a:ext cx="3886201" cy="3680525"/>
          </a:xfrm>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7" name="Date Placeholder 6"/>
          <p:cNvSpPr>
            <a:spLocks noGrp="1"/>
          </p:cNvSpPr>
          <p:nvPr>
            <p:ph type="dt" sz="half" idx="10"/>
          </p:nvPr>
        </p:nvSpPr>
        <p:spPr/>
        <p:txBody>
          <a:bodyPr/>
          <a:lstStyle/>
          <a:p>
            <a:fld id="{E31822D4-413D-40D9-9F18-5E1C17199885}" type="datetimeFigureOut">
              <a:rPr lang="th-TH" smtClean="0"/>
              <a:t>18/11/60</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93A4BC95-D575-421A-978E-3492BA29E01B}" type="slidenum">
              <a:rPr lang="th-TH" smtClean="0"/>
              <a:t>‹#›</a:t>
            </a:fld>
            <a:endParaRPr lang="th-TH"/>
          </a:p>
        </p:txBody>
      </p:sp>
      <p:sp>
        <p:nvSpPr>
          <p:cNvPr id="10" name="Title 9"/>
          <p:cNvSpPr>
            <a:spLocks noGrp="1"/>
          </p:cNvSpPr>
          <p:nvPr>
            <p:ph type="title"/>
          </p:nvPr>
        </p:nvSpPr>
        <p:spPr/>
        <p:txBody>
          <a:bodyPr/>
          <a:lstStyle/>
          <a:p>
            <a:r>
              <a:rPr lang="th-TH"/>
              <a:t>คลิกเพื่อแก้ไขสไตล์ชื่อเรื่องต้นแบบ</a:t>
            </a:r>
            <a:endParaRPr lang="en-US" dirty="0"/>
          </a:p>
        </p:txBody>
      </p:sp>
    </p:spTree>
    <p:extLst>
      <p:ext uri="{BB962C8B-B14F-4D97-AF65-F5344CB8AC3E}">
        <p14:creationId xmlns:p14="http://schemas.microsoft.com/office/powerpoint/2010/main" val="396642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เฉพาะชื่อเรื่อง">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1822D4-413D-40D9-9F18-5E1C17199885}" type="datetimeFigureOut">
              <a:rPr lang="th-TH" smtClean="0"/>
              <a:t>18/11/60</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93A4BC95-D575-421A-978E-3492BA29E01B}" type="slidenum">
              <a:rPr lang="th-TH" smtClean="0"/>
              <a:t>‹#›</a:t>
            </a:fld>
            <a:endParaRPr lang="th-TH"/>
          </a:p>
        </p:txBody>
      </p:sp>
      <p:sp>
        <p:nvSpPr>
          <p:cNvPr id="6" name="Title 5"/>
          <p:cNvSpPr>
            <a:spLocks noGrp="1"/>
          </p:cNvSpPr>
          <p:nvPr>
            <p:ph type="title"/>
          </p:nvPr>
        </p:nvSpPr>
        <p:spPr/>
        <p:txBody>
          <a:bodyPr/>
          <a:lstStyle/>
          <a:p>
            <a:r>
              <a:rPr lang="th-TH"/>
              <a:t>คลิกเพื่อแก้ไขสไตล์ชื่อเรื่องต้นแบบ</a:t>
            </a:r>
            <a:endParaRPr lang="en-US"/>
          </a:p>
        </p:txBody>
      </p:sp>
    </p:spTree>
    <p:extLst>
      <p:ext uri="{BB962C8B-B14F-4D97-AF65-F5344CB8AC3E}">
        <p14:creationId xmlns:p14="http://schemas.microsoft.com/office/powerpoint/2010/main" val="423461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822D4-413D-40D9-9F18-5E1C17199885}" type="datetimeFigureOut">
              <a:rPr lang="th-TH" smtClean="0"/>
              <a:t>18/11/60</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397805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h-TH"/>
              <a:t>แก้ไขสไตล์ของข้อความต้นแบบ</a:t>
            </a:r>
          </a:p>
        </p:txBody>
      </p:sp>
      <p:sp>
        <p:nvSpPr>
          <p:cNvPr id="5" name="Date Placeholder 4"/>
          <p:cNvSpPr>
            <a:spLocks noGrp="1"/>
          </p:cNvSpPr>
          <p:nvPr>
            <p:ph type="dt" sz="half" idx="10"/>
          </p:nvPr>
        </p:nvSpPr>
        <p:spPr/>
        <p:txBody>
          <a:bodyPr/>
          <a:lstStyle/>
          <a:p>
            <a:fld id="{E31822D4-413D-40D9-9F18-5E1C17199885}" type="datetimeFigureOut">
              <a:rPr lang="th-TH" smtClean="0"/>
              <a:t>18/11/60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268166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h-TH"/>
              <a:t>คลิกเพื่อแก้ไขสไตล์ชื่อเรื่องต้นแบบ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h-TH"/>
              <a:t>แก้ไขสไตล์ของข้อความต้นแบบ</a:t>
            </a:r>
          </a:p>
        </p:txBody>
      </p:sp>
      <p:sp>
        <p:nvSpPr>
          <p:cNvPr id="5" name="Date Placeholder 4"/>
          <p:cNvSpPr>
            <a:spLocks noGrp="1"/>
          </p:cNvSpPr>
          <p:nvPr>
            <p:ph type="dt" sz="half" idx="10"/>
          </p:nvPr>
        </p:nvSpPr>
        <p:spPr/>
        <p:txBody>
          <a:bodyPr/>
          <a:lstStyle/>
          <a:p>
            <a:fld id="{E31822D4-413D-40D9-9F18-5E1C17199885}" type="datetimeFigureOut">
              <a:rPr lang="th-TH" smtClean="0"/>
              <a:t>18/11/60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93A4BC95-D575-421A-978E-3492BA29E01B}" type="slidenum">
              <a:rPr lang="th-TH" smtClean="0"/>
              <a:t>‹#›</a:t>
            </a:fld>
            <a:endParaRPr lang="th-TH"/>
          </a:p>
        </p:txBody>
      </p:sp>
    </p:spTree>
    <p:extLst>
      <p:ext uri="{BB962C8B-B14F-4D97-AF65-F5344CB8AC3E}">
        <p14:creationId xmlns:p14="http://schemas.microsoft.com/office/powerpoint/2010/main" val="256060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31822D4-413D-40D9-9F18-5E1C17199885}" type="datetimeFigureOut">
              <a:rPr lang="th-TH" smtClean="0"/>
              <a:t>18/11/60</a:t>
            </a:fld>
            <a:endParaRPr lang="th-T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th-TH"/>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3A4BC95-D575-421A-978E-3492BA29E01B}" type="slidenum">
              <a:rPr lang="th-TH" smtClean="0"/>
              <a:t>‹#›</a:t>
            </a:fld>
            <a:endParaRPr lang="th-TH"/>
          </a:p>
        </p:txBody>
      </p:sp>
    </p:spTree>
    <p:extLst>
      <p:ext uri="{BB962C8B-B14F-4D97-AF65-F5344CB8AC3E}">
        <p14:creationId xmlns:p14="http://schemas.microsoft.com/office/powerpoint/2010/main" val="1050906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pool.ntp.org/zone/th"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amazon.co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bbu.local/" TargetMode="External"/><Relationship Id="rId2" Type="http://schemas.openxmlformats.org/officeDocument/2006/relationships/hyperlink" Target="http://192.168.1.21/"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bbu.loca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www.bbu.local/"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eb2.bbu.local/" TargetMode="External"/><Relationship Id="rId2" Type="http://schemas.openxmlformats.org/officeDocument/2006/relationships/hyperlink" Target="http://web1.bbu.loca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earchenterpriselinux.techtarget.com/definition/Unix" TargetMode="External"/><Relationship Id="rId2" Type="http://schemas.openxmlformats.org/officeDocument/2006/relationships/hyperlink" Target="http://searchenterpriselinux.techtarget.com/definition/Linux"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earchwindowsserver.techtarget.com/definition/Window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earchenterpriselinux.techtarget.com/definition/Linux" TargetMode="External"/><Relationship Id="rId7" Type="http://schemas.openxmlformats.org/officeDocument/2006/relationships/hyperlink" Target="http://searchenterpriselinux.techtarget.com/definition/open-source" TargetMode="External"/><Relationship Id="rId2" Type="http://schemas.openxmlformats.org/officeDocument/2006/relationships/hyperlink" Target="http://searchenterpriselinux.techtarget.com/definition/script" TargetMode="External"/><Relationship Id="rId1" Type="http://schemas.openxmlformats.org/officeDocument/2006/relationships/slideLayout" Target="../slideLayouts/slideLayout7.xml"/><Relationship Id="rId6" Type="http://schemas.openxmlformats.org/officeDocument/2006/relationships/hyperlink" Target="http://searchsoa.techtarget.com/definition/HTML" TargetMode="External"/><Relationship Id="rId5" Type="http://schemas.openxmlformats.org/officeDocument/2006/relationships/hyperlink" Target="http://searchwindowsserver.techtarget.com/definition/Active-Server-Page" TargetMode="External"/><Relationship Id="rId4" Type="http://schemas.openxmlformats.org/officeDocument/2006/relationships/hyperlink" Target="http://searchmicroservices.techtarget.com/definition/JavaScript"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dl.fedoraproject.org/pub/epel/epel-release-latest-7.noarch.rpm"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www.bbu.local/phpmyadmin"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wordpress.org/latest.tar.gz"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bu.loca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hyperlink" Target="https://www.slideshare.net/prabhakar8899/linux-and-dns-server" TargetMode="External"/><Relationship Id="rId3" Type="http://schemas.openxmlformats.org/officeDocument/2006/relationships/hyperlink" Target="https://www.hugeserver.com/kb/config-time-date-centos-7-ntp/" TargetMode="External"/><Relationship Id="rId7" Type="http://schemas.openxmlformats.org/officeDocument/2006/relationships/hyperlink" Target="https://www.slideshare.net/EdurekaIN/linux-administration-tutorial-configuring-a-dns-server-in-10-simple-steps-edureka" TargetMode="External"/><Relationship Id="rId2" Type="http://schemas.openxmlformats.org/officeDocument/2006/relationships/hyperlink" Target="https://www.liquidweb.com/kb/how-to-stop-and-disable-firewalld-on-centos-7/" TargetMode="External"/><Relationship Id="rId1" Type="http://schemas.openxmlformats.org/officeDocument/2006/relationships/slideLayout" Target="../slideLayouts/slideLayout7.xml"/><Relationship Id="rId6" Type="http://schemas.openxmlformats.org/officeDocument/2006/relationships/hyperlink" Target="https://www.slideshare.net/VinodGour/dns-configuration-33170605" TargetMode="External"/><Relationship Id="rId5" Type="http://schemas.openxmlformats.org/officeDocument/2006/relationships/hyperlink" Target="http://community.arubanetworks.com/t5/tkb/articleprintpage/tkb-id/ControllerBasedWLANs/article-id/2220" TargetMode="External"/><Relationship Id="rId4" Type="http://schemas.openxmlformats.org/officeDocument/2006/relationships/hyperlink" Target="https://www.certdepot.net/rhel7-set-ntp-service/" TargetMode="External"/><Relationship Id="rId9" Type="http://schemas.openxmlformats.org/officeDocument/2006/relationships/hyperlink" Target="http://linuxpitstop.com/dns-server-setup-using-bind-9-on-centos-7-linux/"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vultr.com/docs/how-to-install-vtiger-crm-open-source-edition-on-centos-7" TargetMode="External"/><Relationship Id="rId3" Type="http://schemas.openxmlformats.org/officeDocument/2006/relationships/hyperlink" Target="https://ma.ttias.be/centos-7-networkmanager-keeps-overwriting-etcresolv-conf/" TargetMode="External"/><Relationship Id="rId7" Type="http://schemas.openxmlformats.org/officeDocument/2006/relationships/hyperlink" Target="https://www.liquidweb.com/kb/how-to-install-and-configure-phpmyadmin-on-centos-7/" TargetMode="External"/><Relationship Id="rId2" Type="http://schemas.openxmlformats.org/officeDocument/2006/relationships/hyperlink" Target="https://www.unixmen.com/setting-dns-server-centos-7/" TargetMode="External"/><Relationship Id="rId1" Type="http://schemas.openxmlformats.org/officeDocument/2006/relationships/slideLayout" Target="../slideLayouts/slideLayout7.xml"/><Relationship Id="rId6" Type="http://schemas.openxmlformats.org/officeDocument/2006/relationships/hyperlink" Target="https://www.digitalocean.com/community/tutorials/how-to-install-linux-apache-mysql-php-lamp-stack-on-centos-7" TargetMode="External"/><Relationship Id="rId5" Type="http://schemas.openxmlformats.org/officeDocument/2006/relationships/hyperlink" Target="https://www.digitalocean.com/community/tutorials/how-to-set-up-apache-virtual-hosts-on-centos-7" TargetMode="External"/><Relationship Id="rId4" Type="http://schemas.openxmlformats.org/officeDocument/2006/relationships/hyperlink" Target="https://www.slideshare.net/jasoncannon/high-availability-for-the-lamp-stack" TargetMode="External"/></Relationships>
</file>

<file path=ppt/slides/_rels/slide88.xml.rels><?xml version="1.0" encoding="UTF-8" standalone="yes"?>
<Relationships xmlns="http://schemas.openxmlformats.org/package/2006/relationships"><Relationship Id="rId2" Type="http://schemas.openxmlformats.org/officeDocument/2006/relationships/hyperlink" Target="https://www.digitalocean.com/community/tutorials/how-to-install-wordpress-on-centos-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a:extLst>
              <a:ext uri="{FF2B5EF4-FFF2-40B4-BE49-F238E27FC236}">
                <a16:creationId xmlns:a16="http://schemas.microsoft.com/office/drawing/2014/main" id="{E8B5DDE7-33BD-4BE8-B73D-CEA0BCCF432F}"/>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6" name="สี่เหลี่ยมผืนผ้า 5">
            <a:extLst>
              <a:ext uri="{FF2B5EF4-FFF2-40B4-BE49-F238E27FC236}">
                <a16:creationId xmlns:a16="http://schemas.microsoft.com/office/drawing/2014/main" id="{94A102E1-0177-488B-9F4B-FC52A2637D37}"/>
              </a:ext>
            </a:extLst>
          </p:cNvPr>
          <p:cNvSpPr/>
          <p:nvPr/>
        </p:nvSpPr>
        <p:spPr>
          <a:xfrm>
            <a:off x="0" y="2040831"/>
            <a:ext cx="9144000" cy="2862470"/>
          </a:xfrm>
          <a:prstGeom prst="rect">
            <a:avLst/>
          </a:prstGeom>
          <a:solidFill>
            <a:srgbClr val="FFFFFF">
              <a:alpha val="3686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ชื่อเรื่อง 1">
            <a:extLst>
              <a:ext uri="{FF2B5EF4-FFF2-40B4-BE49-F238E27FC236}">
                <a16:creationId xmlns:a16="http://schemas.microsoft.com/office/drawing/2014/main" id="{13F15A09-CFBB-4C27-A005-EFE9D411EAD3}"/>
              </a:ext>
            </a:extLst>
          </p:cNvPr>
          <p:cNvSpPr>
            <a:spLocks noGrp="1"/>
          </p:cNvSpPr>
          <p:nvPr>
            <p:ph type="ctrTitle"/>
          </p:nvPr>
        </p:nvSpPr>
        <p:spPr>
          <a:xfrm>
            <a:off x="685800" y="1519931"/>
            <a:ext cx="7772400" cy="2387600"/>
          </a:xfrm>
        </p:spPr>
        <p:txBody>
          <a:bodyPr/>
          <a:lstStyle/>
          <a:p>
            <a:r>
              <a:rPr lang="en-US" b="1" dirty="0">
                <a:effectLst>
                  <a:outerShdw blurRad="38100" dist="38100" dir="2700000" algn="tl">
                    <a:srgbClr val="000000">
                      <a:alpha val="43137"/>
                    </a:srgbClr>
                  </a:outerShdw>
                </a:effectLst>
              </a:rPr>
              <a:t>Platform Technology</a:t>
            </a:r>
            <a:br>
              <a:rPr lang="en-US" b="1" dirty="0">
                <a:effectLst>
                  <a:outerShdw blurRad="38100" dist="38100" dir="2700000" algn="tl">
                    <a:srgbClr val="000000">
                      <a:alpha val="43137"/>
                    </a:srgbClr>
                  </a:outerShdw>
                </a:effectLst>
              </a:rPr>
            </a:br>
            <a:r>
              <a:rPr lang="en-US" sz="1000"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Linux Server and Services</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#2</a:t>
            </a:r>
            <a:endParaRPr lang="th-TH" b="1" dirty="0">
              <a:effectLst>
                <a:outerShdw blurRad="38100" dist="38100" dir="2700000" algn="tl">
                  <a:srgbClr val="000000">
                    <a:alpha val="43137"/>
                  </a:srgbClr>
                </a:outerShdw>
              </a:effectLst>
            </a:endParaRPr>
          </a:p>
        </p:txBody>
      </p:sp>
      <p:sp>
        <p:nvSpPr>
          <p:cNvPr id="3" name="ชื่อเรื่องรอง 2">
            <a:extLst>
              <a:ext uri="{FF2B5EF4-FFF2-40B4-BE49-F238E27FC236}">
                <a16:creationId xmlns:a16="http://schemas.microsoft.com/office/drawing/2014/main" id="{8BB46F6A-9836-4D23-BEBE-6454C027517C}"/>
              </a:ext>
            </a:extLst>
          </p:cNvPr>
          <p:cNvSpPr>
            <a:spLocks noGrp="1"/>
          </p:cNvSpPr>
          <p:nvPr>
            <p:ph type="subTitle" idx="1"/>
          </p:nvPr>
        </p:nvSpPr>
        <p:spPr>
          <a:xfrm>
            <a:off x="1143000" y="4145872"/>
            <a:ext cx="6858000" cy="1376968"/>
          </a:xfrm>
        </p:spPr>
        <p:txBody>
          <a:bodyPr>
            <a:normAutofit/>
          </a:bodyPr>
          <a:lstStyle/>
          <a:p>
            <a:r>
              <a:rPr lang="th-TH" sz="2800" b="1" dirty="0">
                <a:solidFill>
                  <a:schemeClr val="tx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อ.ไพฑูรย์ บุตรี</a:t>
            </a:r>
          </a:p>
        </p:txBody>
      </p:sp>
    </p:spTree>
    <p:extLst>
      <p:ext uri="{BB962C8B-B14F-4D97-AF65-F5344CB8AC3E}">
        <p14:creationId xmlns:p14="http://schemas.microsoft.com/office/powerpoint/2010/main" val="213145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ไฟล์ </a:t>
            </a:r>
            <a:r>
              <a:rPr lang="en-GB" sz="28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/etc/</a:t>
            </a:r>
            <a:r>
              <a:rPr lang="en-GB" sz="2800" dirty="0" err="1">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resolv.conf</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1908215"/>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en-GB" dirty="0">
                <a:cs typeface="TH SarabunPSK" panose="020B0500040200020003"/>
              </a:rPr>
              <a:t> </a:t>
            </a:r>
            <a:r>
              <a:rPr lang="th-TH" sz="2400" dirty="0">
                <a:latin typeface="TH Sarabun New" panose="020B0500040200020003" pitchFamily="34" charset="-34"/>
                <a:cs typeface="TH Sarabun New" panose="020B0500040200020003" pitchFamily="34" charset="-34"/>
              </a:rPr>
              <a:t>ไฟล์ </a:t>
            </a:r>
            <a:r>
              <a:rPr lang="en-US" sz="2400" b="1" dirty="0">
                <a:latin typeface="TH Sarabun New" panose="020B0500040200020003" pitchFamily="34" charset="-34"/>
                <a:cs typeface="TH Sarabun New" panose="020B0500040200020003" pitchFamily="34" charset="-34"/>
              </a:rPr>
              <a:t>/</a:t>
            </a:r>
            <a:r>
              <a:rPr lang="en-US" sz="2400" b="1" dirty="0" err="1">
                <a:latin typeface="TH Sarabun New" panose="020B0500040200020003" pitchFamily="34" charset="-34"/>
                <a:cs typeface="TH Sarabun New" panose="020B0500040200020003" pitchFamily="34" charset="-34"/>
              </a:rPr>
              <a:t>etc</a:t>
            </a:r>
            <a:r>
              <a:rPr lang="en-US" sz="2400" b="1" dirty="0">
                <a:latin typeface="TH Sarabun New" panose="020B0500040200020003" pitchFamily="34" charset="-34"/>
                <a:cs typeface="TH Sarabun New" panose="020B0500040200020003" pitchFamily="34" charset="-34"/>
              </a:rPr>
              <a:t>/</a:t>
            </a:r>
            <a:r>
              <a:rPr lang="en-US" sz="2400" b="1" dirty="0" err="1">
                <a:latin typeface="TH Sarabun New" panose="020B0500040200020003" pitchFamily="34" charset="-34"/>
                <a:cs typeface="TH Sarabun New" panose="020B0500040200020003" pitchFamily="34" charset="-34"/>
              </a:rPr>
              <a:t>resolv.conf</a:t>
            </a:r>
            <a:r>
              <a:rPr lang="en-US" sz="2400" b="1"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เป็นไฟล์ตั้งค่า</a:t>
            </a:r>
            <a:r>
              <a:rPr lang="en-GB" sz="2400" dirty="0">
                <a:latin typeface="TH Sarabun New" panose="020B0500040200020003" pitchFamily="34" charset="-34"/>
                <a:cs typeface="TH Sarabun New" panose="020B0500040200020003" pitchFamily="34" charset="-34"/>
              </a:rPr>
              <a:t> </a:t>
            </a:r>
            <a:r>
              <a:rPr lang="en-GB" sz="2400" b="1" dirty="0">
                <a:latin typeface="TH Sarabun New" panose="020B0500040200020003" pitchFamily="34" charset="-34"/>
                <a:cs typeface="TH Sarabun New" panose="020B0500040200020003" pitchFamily="34" charset="-34"/>
              </a:rPr>
              <a:t>domain</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ของระบบ</a:t>
            </a:r>
          </a:p>
          <a:p>
            <a:pPr marL="342900" indent="-342900">
              <a:buFont typeface="Wingdings" panose="05000000000000000000" pitchFamily="2" charset="2"/>
              <a:buChar char="v"/>
            </a:pPr>
            <a:endParaRPr lang="en-US" sz="2000" dirty="0"/>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cat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resolv.conf</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Generated by </a:t>
            </a:r>
            <a:r>
              <a:rPr lang="en-US" sz="1400" dirty="0" err="1">
                <a:latin typeface="Courier New" panose="02070309020205020404" pitchFamily="49" charset="0"/>
                <a:cs typeface="Courier New" panose="02070309020205020404" pitchFamily="49" charset="0"/>
              </a:rPr>
              <a:t>NetworkManager</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bbu.local</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nameserver 192.168.1.1</a:t>
            </a:r>
          </a:p>
          <a:p>
            <a:pPr lvl="1"/>
            <a:endParaRPr lang="en-US" i="1" dirty="0"/>
          </a:p>
        </p:txBody>
      </p:sp>
    </p:spTree>
    <p:extLst>
      <p:ext uri="{BB962C8B-B14F-4D97-AF65-F5344CB8AC3E}">
        <p14:creationId xmlns:p14="http://schemas.microsoft.com/office/powerpoint/2010/main" val="91264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ตั้งค่าวันที่ และเวลาบน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Server </a:t>
            </a: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ด้วย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NTP </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770537"/>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en-GB" sz="2000" b="1" dirty="0">
                <a:cs typeface="TH SarabunPSK" panose="020B0500040200020003"/>
              </a:rPr>
              <a:t> </a:t>
            </a:r>
            <a:r>
              <a:rPr lang="en-GB" sz="2400" b="1" dirty="0">
                <a:cs typeface="TH SarabunPSK" panose="020B0500040200020003"/>
              </a:rPr>
              <a:t> </a:t>
            </a:r>
            <a:r>
              <a:rPr lang="en-GB" sz="3200" b="1" dirty="0">
                <a:latin typeface="TH Sarabun New" panose="020B0500040200020003" pitchFamily="34" charset="-34"/>
                <a:cs typeface="TH Sarabun New" panose="020B0500040200020003" pitchFamily="34" charset="-34"/>
              </a:rPr>
              <a:t>NTP (Network Time </a:t>
            </a:r>
            <a:r>
              <a:rPr lang="en-GB" sz="3200" b="1" dirty="0" err="1">
                <a:latin typeface="TH Sarabun New" panose="020B0500040200020003" pitchFamily="34" charset="-34"/>
                <a:cs typeface="TH Sarabun New" panose="020B0500040200020003" pitchFamily="34" charset="-34"/>
              </a:rPr>
              <a:t>Procoal</a:t>
            </a:r>
            <a:r>
              <a:rPr lang="en-GB" sz="3200" b="1" dirty="0">
                <a:latin typeface="TH Sarabun New" panose="020B0500040200020003" pitchFamily="34" charset="-34"/>
                <a:cs typeface="TH Sarabun New" panose="020B0500040200020003" pitchFamily="34" charset="-34"/>
              </a:rPr>
              <a:t>)</a:t>
            </a:r>
          </a:p>
          <a:p>
            <a:pPr marL="800100" lvl="1" indent="-342900">
              <a:buFont typeface="Wingdings" panose="05000000000000000000" pitchFamily="2" charset="2"/>
              <a:buChar char="§"/>
            </a:pPr>
            <a:r>
              <a:rPr lang="th-TH" sz="2800" dirty="0">
                <a:latin typeface="TH Sarabun New" panose="020B0500040200020003" pitchFamily="34" charset="-34"/>
                <a:cs typeface="TH Sarabun New" panose="020B0500040200020003" pitchFamily="34" charset="-34"/>
              </a:rPr>
              <a:t>เวลาบนเครื่อง </a:t>
            </a:r>
            <a:r>
              <a:rPr lang="en-US" sz="2800" b="1" dirty="0">
                <a:latin typeface="TH Sarabun New" panose="020B0500040200020003" pitchFamily="34" charset="-34"/>
                <a:cs typeface="TH Sarabun New" panose="020B0500040200020003" pitchFamily="34" charset="-34"/>
              </a:rPr>
              <a:t>server</a:t>
            </a:r>
            <a:r>
              <a:rPr lang="en-US" sz="2800" dirty="0">
                <a:latin typeface="TH Sarabun New" panose="020B0500040200020003" pitchFamily="34" charset="-34"/>
                <a:cs typeface="TH Sarabun New" panose="020B0500040200020003" pitchFamily="34" charset="-34"/>
              </a:rPr>
              <a:t> </a:t>
            </a:r>
            <a:r>
              <a:rPr lang="th-TH" sz="2800" dirty="0">
                <a:latin typeface="TH Sarabun New" panose="020B0500040200020003" pitchFamily="34" charset="-34"/>
                <a:cs typeface="TH Sarabun New" panose="020B0500040200020003" pitchFamily="34" charset="-34"/>
              </a:rPr>
              <a:t>เป็นสิ่งที่สำคัญมาก</a:t>
            </a:r>
            <a:endParaRPr lang="en-US" sz="2800" b="1" i="1" dirty="0">
              <a:solidFill>
                <a:srgbClr val="0070C0"/>
              </a:solidFill>
              <a:latin typeface="TH Sarabun New" panose="020B0500040200020003" pitchFamily="34" charset="-34"/>
              <a:cs typeface="TH Sarabun New" panose="020B0500040200020003" pitchFamily="34" charset="-34"/>
            </a:endParaRPr>
          </a:p>
          <a:p>
            <a:pPr marL="1371600" lvl="2" indent="-457200">
              <a:buFont typeface="Arial" panose="020B0604020202020204" pitchFamily="34" charset="0"/>
              <a:buChar char="•"/>
            </a:pPr>
            <a:r>
              <a:rPr lang="th-TH" sz="2400" dirty="0">
                <a:latin typeface="TH Sarabun New" panose="020B0500040200020003" pitchFamily="34" charset="-34"/>
                <a:cs typeface="TH Sarabun New" panose="020B0500040200020003" pitchFamily="34" charset="-34"/>
              </a:rPr>
              <a:t>เวลาที่เก็บ </a:t>
            </a:r>
            <a:r>
              <a:rPr lang="en-US" sz="2400" b="1" dirty="0">
                <a:latin typeface="TH Sarabun New" panose="020B0500040200020003" pitchFamily="34" charset="-34"/>
                <a:cs typeface="TH Sarabun New" panose="020B0500040200020003" pitchFamily="34" charset="-34"/>
              </a:rPr>
              <a:t>log</a:t>
            </a:r>
            <a:r>
              <a:rPr lang="en-US"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เพื่อค้นหาผู้กระทำผิด หรือ ผู้บุกรุกระบบ</a:t>
            </a:r>
          </a:p>
          <a:p>
            <a:pPr marL="1371600" lvl="2" indent="-457200">
              <a:buFont typeface="Arial" panose="020B0604020202020204" pitchFamily="34" charset="0"/>
              <a:buChar char="•"/>
            </a:pPr>
            <a:r>
              <a:rPr lang="th-TH" sz="2400" dirty="0">
                <a:latin typeface="TH Sarabun New" panose="020B0500040200020003" pitchFamily="34" charset="-34"/>
                <a:cs typeface="TH Sarabun New" panose="020B0500040200020003" pitchFamily="34" charset="-34"/>
              </a:rPr>
              <a:t>เวลาที่สั่งให้ </a:t>
            </a:r>
            <a:r>
              <a:rPr lang="en-US" sz="2400" b="1" dirty="0">
                <a:latin typeface="TH Sarabun New" panose="020B0500040200020003" pitchFamily="34" charset="-34"/>
                <a:cs typeface="TH Sarabun New" panose="020B0500040200020003" pitchFamily="34" charset="-34"/>
              </a:rPr>
              <a:t>crontab</a:t>
            </a:r>
            <a:r>
              <a:rPr lang="en-US"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ทำงาน</a:t>
            </a:r>
          </a:p>
          <a:p>
            <a:pPr marL="800100" lvl="1" indent="-342900">
              <a:buFont typeface="Wingdings" panose="05000000000000000000" pitchFamily="2" charset="2"/>
              <a:buChar char="§"/>
            </a:pPr>
            <a:r>
              <a:rPr lang="th-TH" sz="2800" dirty="0">
                <a:latin typeface="TH Sarabun New" panose="020B0500040200020003" pitchFamily="34" charset="-34"/>
                <a:cs typeface="TH Sarabun New" panose="020B0500040200020003" pitchFamily="34" charset="-34"/>
              </a:rPr>
              <a:t>โดยเฉพาะอย่างยิ่งเมื่อมีเครื่องแม่ข่ายหลายตัวและต้องการใช้เวลาของเครื่องแม่ข่ายทุกตัว มีเวลาที่ตรงกัน หรือใกล้กันมากที่สุด</a:t>
            </a:r>
          </a:p>
          <a:p>
            <a:pPr marL="800100" lvl="1" indent="-342900">
              <a:buFont typeface="Wingdings" panose="05000000000000000000" pitchFamily="2" charset="2"/>
              <a:buChar char="§"/>
            </a:pPr>
            <a:r>
              <a:rPr lang="th-TH" sz="2800" dirty="0">
                <a:latin typeface="TH Sarabun New" panose="020B0500040200020003" pitchFamily="34" charset="-34"/>
                <a:cs typeface="TH Sarabun New" panose="020B0500040200020003" pitchFamily="34" charset="-34"/>
              </a:rPr>
              <a:t>ปัญหาเรื่องเวลาสามารถแก้ไขได้ด้วย </a:t>
            </a:r>
            <a:r>
              <a:rPr lang="en-US" sz="2800" b="1" dirty="0">
                <a:latin typeface="TH Sarabun New" panose="020B0500040200020003" pitchFamily="34" charset="-34"/>
                <a:cs typeface="TH Sarabun New" panose="020B0500040200020003" pitchFamily="34" charset="-34"/>
              </a:rPr>
              <a:t>Network Time Protocol (NTP)</a:t>
            </a:r>
          </a:p>
          <a:p>
            <a:pPr marL="800100" lvl="1" indent="-342900">
              <a:buFont typeface="Wingdings" panose="05000000000000000000" pitchFamily="2" charset="2"/>
              <a:buChar char="§"/>
            </a:pPr>
            <a:r>
              <a:rPr lang="en-GB" sz="2800" b="1" dirty="0">
                <a:latin typeface="TH Sarabun New" panose="020B0500040200020003" pitchFamily="34" charset="-34"/>
                <a:cs typeface="TH Sarabun New" panose="020B0500040200020003" pitchFamily="34" charset="-34"/>
              </a:rPr>
              <a:t>NTP </a:t>
            </a:r>
            <a:r>
              <a:rPr lang="th-TH" sz="2800" dirty="0">
                <a:latin typeface="TH Sarabun New" panose="020B0500040200020003" pitchFamily="34" charset="-34"/>
                <a:cs typeface="TH Sarabun New" panose="020B0500040200020003" pitchFamily="34" charset="-34"/>
              </a:rPr>
              <a:t>เป็นโปรโตคอลที่รันบนโปรโตคอล </a:t>
            </a:r>
            <a:r>
              <a:rPr lang="en-GB" sz="2800" dirty="0">
                <a:latin typeface="TH Sarabun New" panose="020B0500040200020003" pitchFamily="34" charset="-34"/>
                <a:cs typeface="TH Sarabun New" panose="020B0500040200020003" pitchFamily="34" charset="-34"/>
              </a:rPr>
              <a:t>UDP </a:t>
            </a:r>
            <a:r>
              <a:rPr lang="th-TH" sz="2800" dirty="0">
                <a:latin typeface="TH Sarabun New" panose="020B0500040200020003" pitchFamily="34" charset="-34"/>
                <a:cs typeface="TH Sarabun New" panose="020B0500040200020003" pitchFamily="34" charset="-34"/>
              </a:rPr>
              <a:t>พอร์ต </a:t>
            </a:r>
            <a:r>
              <a:rPr lang="en-GB" sz="2800" dirty="0">
                <a:latin typeface="TH Sarabun New" panose="020B0500040200020003" pitchFamily="34" charset="-34"/>
                <a:cs typeface="TH Sarabun New" panose="020B0500040200020003" pitchFamily="34" charset="-34"/>
              </a:rPr>
              <a:t>123 </a:t>
            </a:r>
            <a:r>
              <a:rPr lang="th-TH" sz="2800" dirty="0">
                <a:latin typeface="TH Sarabun New" panose="020B0500040200020003" pitchFamily="34" charset="-34"/>
                <a:cs typeface="TH Sarabun New" panose="020B0500040200020003" pitchFamily="34" charset="-34"/>
              </a:rPr>
              <a:t>ทำหน้าที่</a:t>
            </a:r>
            <a:r>
              <a:rPr lang="en-GB" sz="2800" dirty="0">
                <a:latin typeface="TH Sarabun New" panose="020B0500040200020003" pitchFamily="34" charset="-34"/>
                <a:cs typeface="TH Sarabun New" panose="020B0500040200020003" pitchFamily="34" charset="-34"/>
              </a:rPr>
              <a:t> </a:t>
            </a:r>
            <a:r>
              <a:rPr lang="en-US" sz="2800" dirty="0">
                <a:latin typeface="TH Sarabun New" panose="020B0500040200020003" pitchFamily="34" charset="-34"/>
                <a:cs typeface="TH Sarabun New" panose="020B0500040200020003" pitchFamily="34" charset="-34"/>
              </a:rPr>
              <a:t>Synchronize </a:t>
            </a:r>
            <a:r>
              <a:rPr lang="th-TH" sz="2800" dirty="0">
                <a:latin typeface="TH Sarabun New" panose="020B0500040200020003" pitchFamily="34" charset="-34"/>
                <a:cs typeface="TH Sarabun New" panose="020B0500040200020003" pitchFamily="34" charset="-34"/>
              </a:rPr>
              <a:t>เวลาของ และวันที่ของเครื่อง </a:t>
            </a:r>
            <a:r>
              <a:rPr lang="en-GB" sz="2800" dirty="0">
                <a:latin typeface="TH Sarabun New" panose="020B0500040200020003" pitchFamily="34" charset="-34"/>
                <a:cs typeface="TH Sarabun New" panose="020B0500040200020003" pitchFamily="34" charset="-34"/>
              </a:rPr>
              <a:t>Server </a:t>
            </a:r>
            <a:r>
              <a:rPr lang="th-TH" sz="2800" dirty="0">
                <a:latin typeface="TH Sarabun New" panose="020B0500040200020003" pitchFamily="34" charset="-34"/>
                <a:cs typeface="TH Sarabun New" panose="020B0500040200020003" pitchFamily="34" charset="-34"/>
              </a:rPr>
              <a:t>กับเครื่อง </a:t>
            </a:r>
            <a:r>
              <a:rPr lang="en-GB" sz="2800" dirty="0">
                <a:latin typeface="TH Sarabun New" panose="020B0500040200020003" pitchFamily="34" charset="-34"/>
                <a:cs typeface="TH Sarabun New" panose="020B0500040200020003" pitchFamily="34" charset="-34"/>
              </a:rPr>
              <a:t>NTP Server (Master Server)</a:t>
            </a:r>
            <a:endParaRPr lang="en-US" sz="2800" dirty="0">
              <a:latin typeface="TH Sarabun New" panose="020B0500040200020003" pitchFamily="34" charset="-34"/>
              <a:cs typeface="TH Sarabun New" panose="020B0500040200020003" pitchFamily="34" charset="-34"/>
            </a:endParaRPr>
          </a:p>
          <a:p>
            <a:pPr marL="800100" lvl="1" indent="-342900">
              <a:buFont typeface="Wingdings" panose="05000000000000000000" pitchFamily="2" charset="2"/>
              <a:buChar char="§"/>
            </a:pPr>
            <a:endParaRPr lang="en-US" sz="2800" dirty="0">
              <a:latin typeface="TH Sarabun New" panose="020B0500040200020003" pitchFamily="34" charset="-34"/>
              <a:cs typeface="TH Sarabun New" panose="020B0500040200020003" pitchFamily="34" charset="-34"/>
            </a:endParaRPr>
          </a:p>
          <a:p>
            <a:pPr marL="800100" lvl="1" indent="-342900">
              <a:buFont typeface="Wingdings" panose="05000000000000000000" pitchFamily="2" charset="2"/>
              <a:buChar char="§"/>
            </a:pPr>
            <a:endParaRPr lang="th-TH" sz="28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40839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ตั้งค่าวันที่ และเวลาบน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Server </a:t>
            </a: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ด้วย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NTP </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1877437"/>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en-GB" sz="2000" b="1" dirty="0">
                <a:cs typeface="TH SarabunPSK" panose="020B0500040200020003"/>
              </a:rPr>
              <a:t> </a:t>
            </a:r>
            <a:r>
              <a:rPr lang="en-GB" sz="2400" b="1" dirty="0">
                <a:cs typeface="TH SarabunPSK" panose="020B0500040200020003"/>
              </a:rPr>
              <a:t> </a:t>
            </a:r>
            <a:r>
              <a:rPr lang="th-TH" sz="3200" b="1" dirty="0">
                <a:latin typeface="TH Sarabun New" panose="020B0500040200020003" pitchFamily="34" charset="-34"/>
                <a:cs typeface="TH Sarabun New" panose="020B0500040200020003" pitchFamily="34" charset="-34"/>
              </a:rPr>
              <a:t>โครงสร้าง </a:t>
            </a:r>
            <a:r>
              <a:rPr lang="en-GB" sz="3200" b="1" dirty="0">
                <a:latin typeface="TH Sarabun New" panose="020B0500040200020003" pitchFamily="34" charset="-34"/>
                <a:cs typeface="TH Sarabun New" panose="020B0500040200020003" pitchFamily="34" charset="-34"/>
              </a:rPr>
              <a:t>NTP</a:t>
            </a:r>
            <a:endParaRPr lang="en-US" sz="2800" dirty="0">
              <a:latin typeface="TH Sarabun New" panose="020B0500040200020003" pitchFamily="34" charset="-34"/>
              <a:cs typeface="TH Sarabun New" panose="020B0500040200020003" pitchFamily="34" charset="-34"/>
            </a:endParaRPr>
          </a:p>
          <a:p>
            <a:pPr marL="800100" lvl="1" indent="-342900">
              <a:buFont typeface="Wingdings" panose="05000000000000000000" pitchFamily="2" charset="2"/>
              <a:buChar char="§"/>
            </a:pPr>
            <a:r>
              <a:rPr lang="th-TH" sz="2800" dirty="0">
                <a:latin typeface="TH Sarabun New" panose="020B0500040200020003" pitchFamily="34" charset="-34"/>
                <a:cs typeface="TH Sarabun New" panose="020B0500040200020003" pitchFamily="34" charset="-34"/>
              </a:rPr>
              <a:t>โครงสร้างของ </a:t>
            </a:r>
            <a:r>
              <a:rPr lang="en-US" sz="2800" dirty="0">
                <a:latin typeface="TH Sarabun New" panose="020B0500040200020003" pitchFamily="34" charset="-34"/>
                <a:cs typeface="TH Sarabun New" panose="020B0500040200020003" pitchFamily="34" charset="-34"/>
              </a:rPr>
              <a:t>NTP </a:t>
            </a:r>
            <a:r>
              <a:rPr lang="th-TH" sz="2800" dirty="0">
                <a:latin typeface="TH Sarabun New" panose="020B0500040200020003" pitchFamily="34" charset="-34"/>
                <a:cs typeface="TH Sarabun New" panose="020B0500040200020003" pitchFamily="34" charset="-34"/>
              </a:rPr>
              <a:t>จะแบ่งในลักษณะลำดับชั้นเรียกว่า </a:t>
            </a:r>
            <a:r>
              <a:rPr lang="en-US" sz="2800" b="1" i="1" dirty="0">
                <a:solidFill>
                  <a:srgbClr val="0070C0"/>
                </a:solidFill>
                <a:latin typeface="TH Sarabun New" panose="020B0500040200020003" pitchFamily="34" charset="-34"/>
                <a:cs typeface="TH Sarabun New" panose="020B0500040200020003" pitchFamily="34" charset="-34"/>
              </a:rPr>
              <a:t>strata</a:t>
            </a:r>
          </a:p>
          <a:p>
            <a:pPr marL="800100" lvl="1" indent="-342900">
              <a:buFont typeface="Wingdings" panose="05000000000000000000" pitchFamily="2" charset="2"/>
              <a:buChar char="§"/>
            </a:pPr>
            <a:r>
              <a:rPr lang="en-US" sz="2800" dirty="0">
                <a:latin typeface="TH Sarabun New" panose="020B0500040200020003" pitchFamily="34" charset="-34"/>
                <a:cs typeface="TH Sarabun New" panose="020B0500040200020003" pitchFamily="34" charset="-34"/>
              </a:rPr>
              <a:t>Strata </a:t>
            </a:r>
            <a:r>
              <a:rPr lang="th-TH" sz="2800" dirty="0">
                <a:latin typeface="TH Sarabun New" panose="020B0500040200020003" pitchFamily="34" charset="-34"/>
                <a:cs typeface="TH Sarabun New" panose="020B0500040200020003" pitchFamily="34" charset="-34"/>
              </a:rPr>
              <a:t>ที่อยู่ชั้นบนสุดคือแหล่งกำเนิดของเวลาที่ใช้ในการ </a:t>
            </a:r>
            <a:r>
              <a:rPr lang="en-US" sz="2800" dirty="0">
                <a:latin typeface="TH Sarabun New" panose="020B0500040200020003" pitchFamily="34" charset="-34"/>
                <a:cs typeface="TH Sarabun New" panose="020B0500040200020003" pitchFamily="34" charset="-34"/>
              </a:rPr>
              <a:t>synchronize</a:t>
            </a:r>
          </a:p>
          <a:p>
            <a:pPr marL="800100" lvl="1" indent="-342900">
              <a:buFont typeface="Wingdings" panose="05000000000000000000" pitchFamily="2" charset="2"/>
              <a:buChar char="§"/>
            </a:pPr>
            <a:endParaRPr lang="th-TH" sz="2800" dirty="0">
              <a:latin typeface="TH Sarabun New" panose="020B0500040200020003" pitchFamily="34" charset="-34"/>
              <a:cs typeface="TH Sarabun New" panose="020B0500040200020003" pitchFamily="34" charset="-34"/>
            </a:endParaRPr>
          </a:p>
        </p:txBody>
      </p:sp>
      <p:pic>
        <p:nvPicPr>
          <p:cNvPr id="5" name="Picture 3" descr="Untitled.png">
            <a:extLst>
              <a:ext uri="{FF2B5EF4-FFF2-40B4-BE49-F238E27FC236}">
                <a16:creationId xmlns:a16="http://schemas.microsoft.com/office/drawing/2014/main" id="{83745468-B5CB-4411-BF43-B32D5B928CDD}"/>
              </a:ext>
            </a:extLst>
          </p:cNvPr>
          <p:cNvPicPr>
            <a:picLocks noChangeAspect="1"/>
          </p:cNvPicPr>
          <p:nvPr/>
        </p:nvPicPr>
        <p:blipFill>
          <a:blip r:embed="rId2" cstate="print"/>
          <a:stretch>
            <a:fillRect/>
          </a:stretch>
        </p:blipFill>
        <p:spPr>
          <a:xfrm>
            <a:off x="1757279" y="3112367"/>
            <a:ext cx="5629439" cy="34097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300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ตั้งค่าวันที่ และเวลาบน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Server </a:t>
            </a: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ด้วย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NTP </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062651"/>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en-GB" sz="2000" b="1" dirty="0">
                <a:cs typeface="TH SarabunPSK" panose="020B0500040200020003"/>
              </a:rPr>
              <a:t> </a:t>
            </a:r>
            <a:r>
              <a:rPr lang="en-GB" sz="2400" b="1" dirty="0">
                <a:cs typeface="TH SarabunPSK" panose="020B0500040200020003"/>
              </a:rPr>
              <a:t> </a:t>
            </a:r>
            <a:r>
              <a:rPr lang="th-TH" sz="2800" b="1" dirty="0">
                <a:latin typeface="TH Sarabun New" panose="020B0500040200020003" pitchFamily="34" charset="-34"/>
                <a:cs typeface="TH Sarabun New" panose="020B0500040200020003" pitchFamily="34" charset="-34"/>
              </a:rPr>
              <a:t>การตั้งค่า </a:t>
            </a:r>
            <a:r>
              <a:rPr lang="en-GB" sz="2800" b="1" dirty="0">
                <a:latin typeface="TH Sarabun New" panose="020B0500040200020003" pitchFamily="34" charset="-34"/>
                <a:cs typeface="TH Sarabun New" panose="020B0500040200020003" pitchFamily="34" charset="-34"/>
              </a:rPr>
              <a:t>NTP Clients</a:t>
            </a:r>
          </a:p>
          <a:p>
            <a:pPr marL="914400" lvl="1" indent="-457200">
              <a:buFont typeface="+mj-lt"/>
              <a:buAutoNum type="arabicPeriod"/>
            </a:pPr>
            <a:r>
              <a:rPr lang="th-TH" sz="2400" dirty="0">
                <a:latin typeface="TH Sarabun New" panose="020B0500040200020003" pitchFamily="34" charset="-34"/>
                <a:cs typeface="TH Sarabun New" panose="020B0500040200020003" pitchFamily="34" charset="-34"/>
              </a:rPr>
              <a:t>ติดตั้ง </a:t>
            </a:r>
            <a:r>
              <a:rPr lang="en-GB" sz="2400" dirty="0">
                <a:latin typeface="TH Sarabun New" panose="020B0500040200020003" pitchFamily="34" charset="-34"/>
                <a:cs typeface="TH Sarabun New" panose="020B0500040200020003" pitchFamily="34" charset="-34"/>
              </a:rPr>
              <a:t>NTP package</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yum install </a:t>
            </a:r>
            <a:r>
              <a:rPr lang="en-US" sz="1400" dirty="0" err="1">
                <a:latin typeface="Courier New" panose="02070309020205020404" pitchFamily="49" charset="0"/>
                <a:cs typeface="Courier New" panose="02070309020205020404" pitchFamily="49" charset="0"/>
              </a:rPr>
              <a:t>ntp</a:t>
            </a:r>
            <a:endParaRPr lang="en-US" sz="1400" dirty="0">
              <a:latin typeface="Courier New" panose="02070309020205020404" pitchFamily="49" charset="0"/>
              <a:cs typeface="Courier New" panose="02070309020205020404" pitchFamily="49" charset="0"/>
            </a:endParaRPr>
          </a:p>
          <a:p>
            <a:pPr lvl="1"/>
            <a:endParaRPr lang="en-US" sz="2800" dirty="0">
              <a:latin typeface="TH Sarabun New" panose="020B0500040200020003" pitchFamily="34" charset="-34"/>
              <a:cs typeface="TH Sarabun New" panose="020B0500040200020003" pitchFamily="34" charset="-34"/>
            </a:endParaRPr>
          </a:p>
          <a:p>
            <a:pPr marL="971550" lvl="1" indent="-514350">
              <a:buFont typeface="+mj-lt"/>
              <a:buAutoNum type="arabicPeriod" startAt="2"/>
            </a:pPr>
            <a:r>
              <a:rPr lang="th-TH" sz="2400" dirty="0">
                <a:latin typeface="TH Sarabun New" panose="020B0500040200020003" pitchFamily="34" charset="-34"/>
                <a:cs typeface="TH Sarabun New" panose="020B0500040200020003" pitchFamily="34" charset="-34"/>
              </a:rPr>
              <a:t>ตรวจสอบว่ากำหนดค่า </a:t>
            </a:r>
            <a:r>
              <a:rPr lang="en-GB" sz="2400" dirty="0" err="1">
                <a:latin typeface="TH Sarabun New" panose="020B0500040200020003" pitchFamily="34" charset="-34"/>
                <a:cs typeface="TH Sarabun New" panose="020B0500040200020003" pitchFamily="34" charset="-34"/>
              </a:rPr>
              <a:t>TimeZone</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ถูกต้องหรือไม่</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timedatectl</a:t>
            </a:r>
            <a:endParaRPr lang="en-US" sz="1400"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      Local time: Mon 2017-11-06 12:35:22 EST</a:t>
            </a:r>
          </a:p>
          <a:p>
            <a:pPr lvl="2"/>
            <a:r>
              <a:rPr lang="en-US" sz="1400" dirty="0">
                <a:latin typeface="Courier New" panose="02070309020205020404" pitchFamily="49" charset="0"/>
                <a:cs typeface="Courier New" panose="02070309020205020404" pitchFamily="49" charset="0"/>
              </a:rPr>
              <a:t>  Universal time: Mon 2017-11-06 17:35:22 UTC</a:t>
            </a:r>
          </a:p>
          <a:p>
            <a:pPr lvl="2"/>
            <a:r>
              <a:rPr lang="en-US" sz="1400" dirty="0">
                <a:latin typeface="Courier New" panose="02070309020205020404" pitchFamily="49" charset="0"/>
                <a:cs typeface="Courier New" panose="02070309020205020404" pitchFamily="49" charset="0"/>
              </a:rPr>
              <a:t>        RTC time: Mon 2017-11-06 16:42:21</a:t>
            </a:r>
          </a:p>
          <a:p>
            <a:pPr lvl="2"/>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Time zone: America/</a:t>
            </a:r>
            <a:r>
              <a:rPr lang="en-US" sz="1400" b="1" dirty="0" err="1">
                <a:latin typeface="Courier New" panose="02070309020205020404" pitchFamily="49" charset="0"/>
                <a:cs typeface="Courier New" panose="02070309020205020404" pitchFamily="49" charset="0"/>
              </a:rPr>
              <a:t>New_York</a:t>
            </a:r>
            <a:r>
              <a:rPr lang="en-US" sz="1400" b="1" dirty="0">
                <a:latin typeface="Courier New" panose="02070309020205020404" pitchFamily="49" charset="0"/>
                <a:cs typeface="Courier New" panose="02070309020205020404" pitchFamily="49" charset="0"/>
              </a:rPr>
              <a:t> (EST, -0500)</a:t>
            </a:r>
          </a:p>
          <a:p>
            <a:pPr lvl="2"/>
            <a:r>
              <a:rPr lang="en-US" sz="1400" dirty="0">
                <a:latin typeface="Courier New" panose="02070309020205020404" pitchFamily="49" charset="0"/>
                <a:cs typeface="Courier New" panose="02070309020205020404" pitchFamily="49" charset="0"/>
              </a:rPr>
              <a:t>     NTP enabled: yes</a:t>
            </a:r>
          </a:p>
          <a:p>
            <a:pPr lvl="2"/>
            <a:r>
              <a:rPr lang="en-US" sz="1400" dirty="0">
                <a:latin typeface="Courier New" panose="02070309020205020404" pitchFamily="49" charset="0"/>
                <a:cs typeface="Courier New" panose="02070309020205020404" pitchFamily="49" charset="0"/>
              </a:rPr>
              <a:t>…</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2"/>
            <a:endParaRPr lang="en-US" sz="2800" i="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67766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ตั้งค่าวันที่ และเวลาบน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Server </a:t>
            </a: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ด้วย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NTP </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739759"/>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en-GB" sz="2000" b="1" dirty="0">
                <a:cs typeface="TH SarabunPSK" panose="020B0500040200020003"/>
              </a:rPr>
              <a:t> </a:t>
            </a:r>
            <a:r>
              <a:rPr lang="en-GB" sz="2400" b="1" dirty="0">
                <a:cs typeface="TH SarabunPSK" panose="020B0500040200020003"/>
              </a:rPr>
              <a:t> </a:t>
            </a:r>
            <a:r>
              <a:rPr lang="th-TH" sz="2800" b="1" dirty="0">
                <a:latin typeface="TH Sarabun New" panose="020B0500040200020003" pitchFamily="34" charset="-34"/>
                <a:cs typeface="TH Sarabun New" panose="020B0500040200020003" pitchFamily="34" charset="-34"/>
              </a:rPr>
              <a:t>การตั้งค่า </a:t>
            </a:r>
            <a:r>
              <a:rPr lang="en-GB" sz="2800" b="1" dirty="0">
                <a:latin typeface="TH Sarabun New" panose="020B0500040200020003" pitchFamily="34" charset="-34"/>
                <a:cs typeface="TH Sarabun New" panose="020B0500040200020003" pitchFamily="34" charset="-34"/>
              </a:rPr>
              <a:t>NTP Clients</a:t>
            </a:r>
          </a:p>
          <a:p>
            <a:pPr marL="971550" lvl="1" indent="-514350">
              <a:buFont typeface="+mj-lt"/>
              <a:buAutoNum type="arabicPeriod" startAt="3"/>
            </a:pPr>
            <a:r>
              <a:rPr lang="th-TH" sz="2400" dirty="0">
                <a:latin typeface="TH Sarabun New" panose="020B0500040200020003" pitchFamily="34" charset="-34"/>
                <a:cs typeface="TH Sarabun New" panose="020B0500040200020003" pitchFamily="34" charset="-34"/>
              </a:rPr>
              <a:t>แสดงรายการ </a:t>
            </a:r>
            <a:r>
              <a:rPr lang="en-GB" sz="2400" b="1" dirty="0" err="1">
                <a:latin typeface="TH Sarabun New" panose="020B0500040200020003" pitchFamily="34" charset="-34"/>
                <a:cs typeface="TH Sarabun New" panose="020B0500040200020003" pitchFamily="34" charset="-34"/>
              </a:rPr>
              <a:t>TimeZone</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ที่มีทั้งหมด</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timedatectl</a:t>
            </a:r>
            <a:r>
              <a:rPr lang="en-US" sz="1400" dirty="0">
                <a:latin typeface="Courier New" panose="02070309020205020404" pitchFamily="49" charset="0"/>
                <a:cs typeface="Courier New" panose="02070309020205020404" pitchFamily="49" charset="0"/>
              </a:rPr>
              <a:t> list-</a:t>
            </a:r>
            <a:r>
              <a:rPr lang="en-US" sz="1400" dirty="0" err="1">
                <a:latin typeface="Courier New" panose="02070309020205020404" pitchFamily="49" charset="0"/>
                <a:cs typeface="Courier New" panose="02070309020205020404" pitchFamily="49" charset="0"/>
              </a:rPr>
              <a:t>timezones</a:t>
            </a:r>
            <a:r>
              <a:rPr lang="en-US" sz="1400" i="1" dirty="0">
                <a:latin typeface="Courier New" panose="02070309020205020404" pitchFamily="49" charset="0"/>
                <a:cs typeface="Courier New" panose="02070309020205020404" pitchFamily="49" charset="0"/>
              </a:rPr>
              <a:t> </a:t>
            </a:r>
          </a:p>
          <a:p>
            <a:pPr lvl="2"/>
            <a:r>
              <a:rPr lang="en-GB" sz="1600" i="1" dirty="0">
                <a:cs typeface="TH Sarabun New" panose="020B0500040200020003" pitchFamily="34" charset="-34"/>
              </a:rPr>
              <a:t>  </a:t>
            </a:r>
            <a:endParaRPr lang="th-TH" sz="1600" i="1" dirty="0">
              <a:cs typeface="TH Sarabun New" panose="020B0500040200020003" pitchFamily="34" charset="-34"/>
            </a:endParaRPr>
          </a:p>
          <a:p>
            <a:pPr lvl="2"/>
            <a:r>
              <a:rPr lang="th-TH" sz="2400" dirty="0">
                <a:cs typeface="TH Sarabun New" panose="020B0500040200020003" pitchFamily="34" charset="-34"/>
              </a:rPr>
              <a:t>หรือใช้คำสั่ง</a:t>
            </a:r>
          </a:p>
          <a:p>
            <a:pPr lvl="2"/>
            <a:r>
              <a:rPr lang="en-GB" sz="1200" dirty="0">
                <a:cs typeface="TH Sarabun New" panose="020B0500040200020003" pitchFamily="34" charset="-34"/>
              </a:rPr>
              <a:t>  </a:t>
            </a:r>
            <a:endParaRPr lang="th-TH" sz="1200" dirty="0">
              <a:cs typeface="TH Sarabun New" panose="020B0500040200020003" pitchFamily="34" charset="-34"/>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timedatectl</a:t>
            </a:r>
            <a:r>
              <a:rPr lang="en-US" sz="1400" dirty="0">
                <a:latin typeface="Courier New" panose="02070309020205020404" pitchFamily="49" charset="0"/>
                <a:cs typeface="Courier New" panose="02070309020205020404" pitchFamily="49" charset="0"/>
              </a:rPr>
              <a:t> list-</a:t>
            </a:r>
            <a:r>
              <a:rPr lang="en-US" sz="1400" dirty="0" err="1">
                <a:latin typeface="Courier New" panose="02070309020205020404" pitchFamily="49" charset="0"/>
                <a:cs typeface="Courier New" panose="02070309020205020404" pitchFamily="49" charset="0"/>
              </a:rPr>
              <a:t>timezones</a:t>
            </a:r>
            <a:r>
              <a:rPr lang="en-US" sz="1400" dirty="0">
                <a:latin typeface="Courier New" panose="02070309020205020404" pitchFamily="49" charset="0"/>
                <a:cs typeface="Courier New" panose="02070309020205020404" pitchFamily="49" charset="0"/>
              </a:rPr>
              <a:t> | grep "Asia/Bangkok"</a:t>
            </a:r>
          </a:p>
          <a:p>
            <a:pPr lvl="2"/>
            <a:r>
              <a:rPr lang="en-US" sz="1400" dirty="0">
                <a:latin typeface="Courier New" panose="02070309020205020404" pitchFamily="49" charset="0"/>
                <a:cs typeface="Courier New" panose="02070309020205020404" pitchFamily="49" charset="0"/>
              </a:rPr>
              <a:t>Asia/Bangkok</a:t>
            </a:r>
          </a:p>
          <a:p>
            <a:pPr marL="971550" lvl="1" indent="-514350">
              <a:buFont typeface="+mj-lt"/>
              <a:buAutoNum type="arabicPeriod" startAt="3"/>
            </a:pPr>
            <a:endParaRPr lang="th-TH" sz="2000" dirty="0">
              <a:latin typeface="TH Sarabun New" panose="020B0500040200020003" pitchFamily="34" charset="-34"/>
              <a:cs typeface="TH Sarabun New" panose="020B0500040200020003" pitchFamily="34" charset="-34"/>
            </a:endParaRPr>
          </a:p>
          <a:p>
            <a:pPr marL="971550" lvl="1" indent="-514350">
              <a:buFont typeface="+mj-lt"/>
              <a:buAutoNum type="arabicPeriod" startAt="3"/>
            </a:pPr>
            <a:r>
              <a:rPr lang="th-TH" sz="2400" dirty="0">
                <a:latin typeface="TH Sarabun New" panose="020B0500040200020003" pitchFamily="34" charset="-34"/>
                <a:cs typeface="TH Sarabun New" panose="020B0500040200020003" pitchFamily="34" charset="-34"/>
              </a:rPr>
              <a:t>กำหนดค่า </a:t>
            </a:r>
            <a:r>
              <a:rPr lang="en-GB" sz="2400" b="1" dirty="0" err="1">
                <a:latin typeface="TH Sarabun New" panose="020B0500040200020003" pitchFamily="34" charset="-34"/>
                <a:cs typeface="TH Sarabun New" panose="020B0500040200020003" pitchFamily="34" charset="-34"/>
              </a:rPr>
              <a:t>TimeZone</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เป็น </a:t>
            </a:r>
            <a:r>
              <a:rPr lang="en-GB" sz="2400" b="1" dirty="0">
                <a:latin typeface="TH Sarabun New" panose="020B0500040200020003" pitchFamily="34" charset="-34"/>
                <a:cs typeface="TH Sarabun New" panose="020B0500040200020003" pitchFamily="34" charset="-34"/>
              </a:rPr>
              <a:t>Asia/Bangkok</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timedatectl</a:t>
            </a:r>
            <a:r>
              <a:rPr lang="en-US" sz="1400" dirty="0">
                <a:latin typeface="Courier New" panose="02070309020205020404" pitchFamily="49" charset="0"/>
                <a:cs typeface="Courier New" panose="02070309020205020404" pitchFamily="49" charset="0"/>
              </a:rPr>
              <a:t> set-</a:t>
            </a:r>
            <a:r>
              <a:rPr lang="en-US" sz="1400" dirty="0" err="1">
                <a:latin typeface="Courier New" panose="02070309020205020404" pitchFamily="49" charset="0"/>
                <a:cs typeface="Courier New" panose="02070309020205020404" pitchFamily="49" charset="0"/>
              </a:rPr>
              <a:t>timezone</a:t>
            </a:r>
            <a:r>
              <a:rPr lang="en-US" sz="1400" dirty="0">
                <a:latin typeface="Courier New" panose="02070309020205020404" pitchFamily="49" charset="0"/>
                <a:cs typeface="Courier New" panose="02070309020205020404" pitchFamily="49" charset="0"/>
              </a:rPr>
              <a:t> Asia/Bangkok</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timedatectl</a:t>
            </a:r>
            <a:endParaRPr lang="en-US" sz="1400"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      Local time: Tue 2017-11-07 00:44:09 +07</a:t>
            </a:r>
          </a:p>
          <a:p>
            <a:pPr lvl="2"/>
            <a:r>
              <a:rPr lang="en-US" sz="1400" dirty="0">
                <a:latin typeface="Courier New" panose="02070309020205020404" pitchFamily="49" charset="0"/>
                <a:cs typeface="Courier New" panose="02070309020205020404" pitchFamily="49" charset="0"/>
              </a:rPr>
              <a:t>  Universal time: Mon 2017-11-06 17:44:09 UTC</a:t>
            </a:r>
          </a:p>
          <a:p>
            <a:pPr lvl="2"/>
            <a:r>
              <a:rPr lang="en-US" sz="1400" dirty="0">
                <a:latin typeface="Courier New" panose="02070309020205020404" pitchFamily="49" charset="0"/>
                <a:cs typeface="Courier New" panose="02070309020205020404" pitchFamily="49" charset="0"/>
              </a:rPr>
              <a:t>        RTC time: Mon 2017-11-06 16:50:28</a:t>
            </a:r>
          </a:p>
          <a:p>
            <a:pPr lvl="2"/>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Time zone: Asia/Bangkok (+07, +0700)</a:t>
            </a:r>
          </a:p>
          <a:p>
            <a:pPr lvl="2"/>
            <a:r>
              <a:rPr lang="en-US" sz="1400" dirty="0">
                <a:latin typeface="Courier New" panose="02070309020205020404" pitchFamily="49" charset="0"/>
                <a:cs typeface="Courier New" panose="02070309020205020404" pitchFamily="49" charset="0"/>
              </a:rPr>
              <a:t>     NTP enabled: yes</a:t>
            </a:r>
          </a:p>
          <a:p>
            <a:pPr lvl="2"/>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3281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ตั้งค่าวันที่ และเวลาบน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Server </a:t>
            </a: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ด้วย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NTP </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924425"/>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en-GB" sz="2000" b="1" dirty="0">
                <a:cs typeface="TH SarabunPSK" panose="020B0500040200020003"/>
              </a:rPr>
              <a:t> </a:t>
            </a:r>
            <a:r>
              <a:rPr lang="en-GB" sz="2400" b="1" dirty="0">
                <a:cs typeface="TH SarabunPSK" panose="020B0500040200020003"/>
              </a:rPr>
              <a:t> </a:t>
            </a:r>
            <a:r>
              <a:rPr lang="th-TH" sz="2800" b="1" dirty="0">
                <a:latin typeface="TH Sarabun New" panose="020B0500040200020003" pitchFamily="34" charset="-34"/>
                <a:cs typeface="TH Sarabun New" panose="020B0500040200020003" pitchFamily="34" charset="-34"/>
              </a:rPr>
              <a:t>การตั้งค่า </a:t>
            </a:r>
            <a:r>
              <a:rPr lang="en-GB" sz="2800" b="1" dirty="0">
                <a:latin typeface="TH Sarabun New" panose="020B0500040200020003" pitchFamily="34" charset="-34"/>
                <a:cs typeface="TH Sarabun New" panose="020B0500040200020003" pitchFamily="34" charset="-34"/>
              </a:rPr>
              <a:t>NTP Clients</a:t>
            </a:r>
          </a:p>
          <a:p>
            <a:pPr marL="971550" lvl="1" indent="-514350">
              <a:buFont typeface="+mj-lt"/>
              <a:buAutoNum type="arabicPeriod" startAt="5"/>
            </a:pPr>
            <a:r>
              <a:rPr lang="th-TH" sz="2400" dirty="0">
                <a:latin typeface="TH Sarabun New" panose="020B0500040200020003" pitchFamily="34" charset="-34"/>
                <a:cs typeface="TH Sarabun New" panose="020B0500040200020003" pitchFamily="34" charset="-34"/>
              </a:rPr>
              <a:t>กำหนดค่า </a:t>
            </a:r>
            <a:r>
              <a:rPr lang="en-GB" sz="2400" b="1" dirty="0" err="1">
                <a:latin typeface="TH Sarabun New" panose="020B0500040200020003" pitchFamily="34" charset="-34"/>
                <a:cs typeface="TH Sarabun New" panose="020B0500040200020003" pitchFamily="34" charset="-34"/>
              </a:rPr>
              <a:t>ntpd</a:t>
            </a:r>
            <a:r>
              <a:rPr lang="en-GB" sz="2400" b="1" dirty="0">
                <a:latin typeface="TH Sarabun New" panose="020B0500040200020003" pitchFamily="34" charset="-34"/>
                <a:cs typeface="TH Sarabun New" panose="020B0500040200020003" pitchFamily="34" charset="-34"/>
              </a:rPr>
              <a:t> service </a:t>
            </a:r>
            <a:r>
              <a:rPr lang="th-TH" sz="2400" dirty="0">
                <a:latin typeface="TH Sarabun New" panose="020B0500040200020003" pitchFamily="34" charset="-34"/>
                <a:cs typeface="TH Sarabun New" panose="020B0500040200020003" pitchFamily="34" charset="-34"/>
              </a:rPr>
              <a:t>ให้รันขณะ </a:t>
            </a:r>
            <a:r>
              <a:rPr lang="en-GB" sz="2400" b="1" dirty="0">
                <a:latin typeface="TH Sarabun New" panose="020B0500040200020003" pitchFamily="34" charset="-34"/>
                <a:cs typeface="TH Sarabun New" panose="020B0500040200020003" pitchFamily="34" charset="-34"/>
              </a:rPr>
              <a:t>boot</a:t>
            </a:r>
            <a:r>
              <a:rPr lang="en-GB" sz="2400" dirty="0">
                <a:latin typeface="TH Sarabun New" panose="020B0500040200020003" pitchFamily="34" charset="-34"/>
                <a:cs typeface="TH Sarabun New" panose="020B0500040200020003" pitchFamily="34" charset="-34"/>
              </a:rPr>
              <a:t> </a:t>
            </a:r>
            <a:endParaRPr lang="th-TH" sz="2400" dirty="0">
              <a:latin typeface="TH Sarabun New" panose="020B0500040200020003" pitchFamily="34" charset="-34"/>
              <a:cs typeface="TH Sarabun New" panose="020B0500040200020003" pitchFamily="34" charset="-34"/>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systemctl</a:t>
            </a:r>
            <a:r>
              <a:rPr lang="en-US" sz="1400" dirty="0">
                <a:latin typeface="Courier New" panose="02070309020205020404" pitchFamily="49" charset="0"/>
                <a:cs typeface="Courier New" panose="02070309020205020404" pitchFamily="49" charset="0"/>
              </a:rPr>
              <a:t> enable </a:t>
            </a:r>
            <a:r>
              <a:rPr lang="en-US" sz="1400" dirty="0" err="1">
                <a:latin typeface="Courier New" panose="02070309020205020404" pitchFamily="49" charset="0"/>
                <a:cs typeface="Courier New" panose="02070309020205020404" pitchFamily="49" charset="0"/>
              </a:rPr>
              <a:t>ntpd</a:t>
            </a:r>
            <a:endParaRPr lang="en-US" sz="1400"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Created </a:t>
            </a:r>
            <a:r>
              <a:rPr lang="en-US" sz="1400" dirty="0" err="1">
                <a:latin typeface="Courier New" panose="02070309020205020404" pitchFamily="49" charset="0"/>
                <a:cs typeface="Courier New" panose="02070309020205020404" pitchFamily="49" charset="0"/>
              </a:rPr>
              <a:t>symlink</a:t>
            </a:r>
            <a:r>
              <a:rPr lang="en-US" sz="1400" dirty="0">
                <a:latin typeface="Courier New" panose="02070309020205020404" pitchFamily="49" charset="0"/>
                <a:cs typeface="Courier New" panose="02070309020205020404" pitchFamily="49" charset="0"/>
              </a:rPr>
              <a:t> from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/system/multi-</a:t>
            </a:r>
            <a:r>
              <a:rPr lang="en-US" sz="1400" dirty="0" err="1">
                <a:latin typeface="Courier New" panose="02070309020205020404" pitchFamily="49" charset="0"/>
                <a:cs typeface="Courier New" panose="02070309020205020404" pitchFamily="49" charset="0"/>
              </a:rPr>
              <a:t>user.target.wants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ntpd.service</a:t>
            </a:r>
            <a:r>
              <a:rPr lang="en-US" sz="1400" dirty="0">
                <a:latin typeface="Courier New" panose="02070309020205020404" pitchFamily="49" charset="0"/>
                <a:cs typeface="Courier New" panose="02070309020205020404" pitchFamily="49" charset="0"/>
              </a:rPr>
              <a:t> to /</a:t>
            </a:r>
            <a:r>
              <a:rPr lang="en-US" sz="1400" dirty="0" err="1">
                <a:latin typeface="Courier New" panose="02070309020205020404" pitchFamily="49" charset="0"/>
                <a:cs typeface="Courier New" panose="02070309020205020404" pitchFamily="49" charset="0"/>
              </a:rPr>
              <a:t>usr</a:t>
            </a:r>
            <a:r>
              <a:rPr lang="en-US" sz="1400" dirty="0">
                <a:latin typeface="Courier New" panose="02070309020205020404" pitchFamily="49" charset="0"/>
                <a:cs typeface="Courier New" panose="02070309020205020404" pitchFamily="49" charset="0"/>
              </a:rPr>
              <a:t>/lib/</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a:t>
            </a:r>
            <a:r>
              <a:rPr lang="en-US" sz="1400" dirty="0" err="1">
                <a:latin typeface="Courier New" panose="02070309020205020404" pitchFamily="49" charset="0"/>
                <a:cs typeface="Courier New" panose="02070309020205020404" pitchFamily="49" charset="0"/>
              </a:rPr>
              <a:t>ntpd.service</a:t>
            </a:r>
            <a:r>
              <a:rPr lang="en-US" sz="1400" dirty="0">
                <a:latin typeface="Courier New" panose="02070309020205020404" pitchFamily="49" charset="0"/>
                <a:cs typeface="Courier New" panose="02070309020205020404" pitchFamily="49" charset="0"/>
              </a:rPr>
              <a:t>.</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1"/>
            <a:r>
              <a:rPr lang="en-US" sz="1400" dirty="0">
                <a:latin typeface="TH Sarabun New" panose="020B0500040200020003" pitchFamily="34" charset="-34"/>
                <a:cs typeface="TH Sarabun New" panose="020B0500040200020003" pitchFamily="34" charset="-34"/>
              </a:rPr>
              <a:t> </a:t>
            </a:r>
            <a:endParaRPr lang="th-TH" sz="1400" dirty="0">
              <a:latin typeface="TH Sarabun New" panose="020B0500040200020003" pitchFamily="34" charset="-34"/>
              <a:cs typeface="TH Sarabun New" panose="020B0500040200020003" pitchFamily="34" charset="-34"/>
            </a:endParaRPr>
          </a:p>
          <a:p>
            <a:pPr marL="971550" lvl="1" indent="-514350">
              <a:buFont typeface="+mj-lt"/>
              <a:buAutoNum type="arabicPeriod" startAt="6"/>
            </a:pPr>
            <a:r>
              <a:rPr lang="th-TH" sz="2400" dirty="0">
                <a:latin typeface="TH Sarabun New" panose="020B0500040200020003" pitchFamily="34" charset="-34"/>
                <a:cs typeface="TH Sarabun New" panose="020B0500040200020003" pitchFamily="34" charset="-34"/>
              </a:rPr>
              <a:t>แก้ไขไฟล์ </a:t>
            </a:r>
            <a:r>
              <a:rPr lang="en-GB" sz="2400" b="1" dirty="0">
                <a:latin typeface="TH Sarabun New" panose="020B0500040200020003" pitchFamily="34" charset="-34"/>
                <a:cs typeface="TH Sarabun New" panose="020B0500040200020003" pitchFamily="34" charset="-34"/>
              </a:rPr>
              <a:t>/etc/</a:t>
            </a:r>
            <a:r>
              <a:rPr lang="en-GB" sz="2400" b="1" dirty="0" err="1">
                <a:latin typeface="TH Sarabun New" panose="020B0500040200020003" pitchFamily="34" charset="-34"/>
                <a:cs typeface="TH Sarabun New" panose="020B0500040200020003" pitchFamily="34" charset="-34"/>
              </a:rPr>
              <a:t>ntp.conf</a:t>
            </a:r>
            <a:endParaRPr lang="en-GB" sz="2400" b="1" dirty="0">
              <a:latin typeface="TH Sarabun New" panose="020B0500040200020003" pitchFamily="34" charset="-34"/>
              <a:cs typeface="TH Sarabun New" panose="020B0500040200020003" pitchFamily="34" charset="-34"/>
            </a:endParaRPr>
          </a:p>
          <a:p>
            <a:pPr lvl="2"/>
            <a:r>
              <a:rPr lang="nb-NO" sz="1400" dirty="0">
                <a:latin typeface="Courier New" panose="02070309020205020404" pitchFamily="49" charset="0"/>
                <a:cs typeface="Courier New" panose="02070309020205020404" pitchFamily="49" charset="0"/>
              </a:rPr>
              <a:t>[root@server ~]# vi /etc/ntp.conf</a:t>
            </a:r>
          </a:p>
          <a:p>
            <a:pPr lvl="2"/>
            <a:r>
              <a:rPr lang="en-GB" sz="1400" dirty="0">
                <a:latin typeface="Courier New" panose="02070309020205020404" pitchFamily="49" charset="0"/>
                <a:cs typeface="Courier New" panose="02070309020205020404" pitchFamily="49" charset="0"/>
              </a:rPr>
              <a:t># Use public servers from the pool.ntp.org project.</a:t>
            </a:r>
          </a:p>
          <a:p>
            <a:pPr lvl="2"/>
            <a:r>
              <a:rPr lang="en-GB" sz="1400" dirty="0">
                <a:latin typeface="Courier New" panose="02070309020205020404" pitchFamily="49" charset="0"/>
                <a:cs typeface="Courier New" panose="02070309020205020404" pitchFamily="49" charset="0"/>
              </a:rPr>
              <a:t># Please consider joining the pool (http://www.pool.ntp.org/join.html).</a:t>
            </a:r>
          </a:p>
          <a:p>
            <a:pPr lvl="2"/>
            <a:r>
              <a:rPr lang="en-GB" sz="1400" b="1" dirty="0">
                <a:latin typeface="Courier New" panose="02070309020205020404" pitchFamily="49" charset="0"/>
                <a:cs typeface="Courier New" panose="02070309020205020404" pitchFamily="49" charset="0"/>
              </a:rPr>
              <a:t>server th.pool.ntp.org </a:t>
            </a:r>
            <a:r>
              <a:rPr lang="en-GB" sz="1400" b="1" dirty="0" err="1">
                <a:latin typeface="Courier New" panose="02070309020205020404" pitchFamily="49" charset="0"/>
                <a:cs typeface="Courier New" panose="02070309020205020404" pitchFamily="49" charset="0"/>
              </a:rPr>
              <a:t>iburst</a:t>
            </a:r>
            <a:endParaRPr lang="en-GB" sz="1400" b="1" dirty="0">
              <a:latin typeface="Courier New" panose="02070309020205020404" pitchFamily="49" charset="0"/>
              <a:cs typeface="Courier New" panose="02070309020205020404" pitchFamily="49" charset="0"/>
            </a:endParaRPr>
          </a:p>
          <a:p>
            <a:pPr lvl="2"/>
            <a:r>
              <a:rPr lang="en-GB" sz="1400" b="1" dirty="0">
                <a:latin typeface="Courier New" panose="02070309020205020404" pitchFamily="49" charset="0"/>
                <a:cs typeface="Courier New" panose="02070309020205020404" pitchFamily="49" charset="0"/>
              </a:rPr>
              <a:t>server time.navy.mi.th </a:t>
            </a:r>
            <a:r>
              <a:rPr lang="en-GB" sz="1400" b="1" dirty="0" err="1">
                <a:latin typeface="Courier New" panose="02070309020205020404" pitchFamily="49" charset="0"/>
                <a:cs typeface="Courier New" panose="02070309020205020404" pitchFamily="49" charset="0"/>
              </a:rPr>
              <a:t>iburst</a:t>
            </a:r>
            <a:endParaRPr lang="en-GB" sz="1400" b="1" dirty="0">
              <a:latin typeface="Courier New" panose="02070309020205020404" pitchFamily="49" charset="0"/>
              <a:cs typeface="Courier New" panose="02070309020205020404" pitchFamily="49" charset="0"/>
            </a:endParaRPr>
          </a:p>
          <a:p>
            <a:pPr lvl="2"/>
            <a:r>
              <a:rPr lang="en-GB" sz="1400" b="1" dirty="0">
                <a:latin typeface="Courier New" panose="02070309020205020404" pitchFamily="49" charset="0"/>
                <a:cs typeface="Courier New" panose="02070309020205020404" pitchFamily="49" charset="0"/>
              </a:rPr>
              <a:t>server clock.nectec.or.th </a:t>
            </a:r>
            <a:r>
              <a:rPr lang="en-GB" sz="1400" b="1" dirty="0" err="1">
                <a:latin typeface="Courier New" panose="02070309020205020404" pitchFamily="49" charset="0"/>
                <a:cs typeface="Courier New" panose="02070309020205020404" pitchFamily="49" charset="0"/>
              </a:rPr>
              <a:t>iburst</a:t>
            </a:r>
            <a:endParaRPr lang="en-GB" sz="1400" b="1" dirty="0">
              <a:latin typeface="Courier New" panose="02070309020205020404" pitchFamily="49" charset="0"/>
              <a:cs typeface="Courier New" panose="02070309020205020404" pitchFamily="49" charset="0"/>
            </a:endParaRPr>
          </a:p>
          <a:p>
            <a:pPr lvl="2"/>
            <a:r>
              <a:rPr lang="en-GB" sz="1400" dirty="0">
                <a:latin typeface="Courier New" panose="02070309020205020404" pitchFamily="49" charset="0"/>
                <a:cs typeface="Courier New" panose="02070309020205020404" pitchFamily="49" charset="0"/>
              </a:rPr>
              <a:t>#server 0.centos.pool.ntp.org </a:t>
            </a:r>
            <a:r>
              <a:rPr lang="en-GB" sz="1400" dirty="0" err="1">
                <a:latin typeface="Courier New" panose="02070309020205020404" pitchFamily="49" charset="0"/>
                <a:cs typeface="Courier New" panose="02070309020205020404" pitchFamily="49" charset="0"/>
              </a:rPr>
              <a:t>iburst</a:t>
            </a:r>
            <a:endParaRPr lang="en-GB" sz="1400" dirty="0">
              <a:latin typeface="Courier New" panose="02070309020205020404" pitchFamily="49" charset="0"/>
              <a:cs typeface="Courier New" panose="02070309020205020404" pitchFamily="49" charset="0"/>
            </a:endParaRPr>
          </a:p>
          <a:p>
            <a:pPr lvl="2"/>
            <a:r>
              <a:rPr lang="en-GB" sz="1400" dirty="0">
                <a:latin typeface="Courier New" panose="02070309020205020404" pitchFamily="49" charset="0"/>
                <a:cs typeface="Courier New" panose="02070309020205020404" pitchFamily="49" charset="0"/>
              </a:rPr>
              <a:t>#server 1.centos.pool.ntp.org </a:t>
            </a:r>
            <a:r>
              <a:rPr lang="en-GB" sz="1400" dirty="0" err="1">
                <a:latin typeface="Courier New" panose="02070309020205020404" pitchFamily="49" charset="0"/>
                <a:cs typeface="Courier New" panose="02070309020205020404" pitchFamily="49" charset="0"/>
              </a:rPr>
              <a:t>iburst</a:t>
            </a:r>
            <a:endParaRPr lang="en-GB" sz="1400" dirty="0">
              <a:latin typeface="Courier New" panose="02070309020205020404" pitchFamily="49" charset="0"/>
              <a:cs typeface="Courier New" panose="02070309020205020404" pitchFamily="49" charset="0"/>
            </a:endParaRPr>
          </a:p>
          <a:p>
            <a:pPr lvl="2"/>
            <a:r>
              <a:rPr lang="en-GB" sz="1400" dirty="0">
                <a:latin typeface="Courier New" panose="02070309020205020404" pitchFamily="49" charset="0"/>
                <a:cs typeface="Courier New" panose="02070309020205020404" pitchFamily="49" charset="0"/>
              </a:rPr>
              <a:t>#server 2.centos.pool.ntp.org </a:t>
            </a:r>
            <a:r>
              <a:rPr lang="en-GB" sz="1400" dirty="0" err="1">
                <a:latin typeface="Courier New" panose="02070309020205020404" pitchFamily="49" charset="0"/>
                <a:cs typeface="Courier New" panose="02070309020205020404" pitchFamily="49" charset="0"/>
              </a:rPr>
              <a:t>iburst</a:t>
            </a:r>
            <a:endParaRPr lang="en-GB" sz="1400" dirty="0">
              <a:latin typeface="Courier New" panose="02070309020205020404" pitchFamily="49" charset="0"/>
              <a:cs typeface="Courier New" panose="02070309020205020404" pitchFamily="49" charset="0"/>
            </a:endParaRPr>
          </a:p>
          <a:p>
            <a:pPr lvl="2"/>
            <a:r>
              <a:rPr lang="en-GB" sz="1400" dirty="0">
                <a:latin typeface="Courier New" panose="02070309020205020404" pitchFamily="49" charset="0"/>
                <a:cs typeface="Courier New" panose="02070309020205020404" pitchFamily="49" charset="0"/>
              </a:rPr>
              <a:t>#server 3.centos.pool.ntp.org </a:t>
            </a:r>
            <a:r>
              <a:rPr lang="en-GB" sz="1400" dirty="0" err="1">
                <a:latin typeface="Courier New" panose="02070309020205020404" pitchFamily="49" charset="0"/>
                <a:cs typeface="Courier New" panose="02070309020205020404" pitchFamily="49" charset="0"/>
              </a:rPr>
              <a:t>iburst</a:t>
            </a:r>
            <a:endParaRPr lang="en-GB"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3862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ตั้งค่าวันที่ และเวลาบน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Server </a:t>
            </a: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ด้วย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NTP </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016758"/>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en-GB" sz="2000" b="1" dirty="0">
                <a:cs typeface="TH SarabunPSK" panose="020B0500040200020003"/>
              </a:rPr>
              <a:t> </a:t>
            </a:r>
            <a:r>
              <a:rPr lang="en-GB" sz="2400" b="1" dirty="0">
                <a:cs typeface="TH SarabunPSK" panose="020B0500040200020003"/>
              </a:rPr>
              <a:t> </a:t>
            </a:r>
            <a:r>
              <a:rPr lang="th-TH" sz="2800" b="1" dirty="0">
                <a:latin typeface="TH Sarabun New" panose="020B0500040200020003" pitchFamily="34" charset="-34"/>
                <a:cs typeface="TH Sarabun New" panose="020B0500040200020003" pitchFamily="34" charset="-34"/>
              </a:rPr>
              <a:t>การตั้งค่า </a:t>
            </a:r>
            <a:r>
              <a:rPr lang="en-GB" sz="2800" b="1" dirty="0">
                <a:latin typeface="TH Sarabun New" panose="020B0500040200020003" pitchFamily="34" charset="-34"/>
                <a:cs typeface="TH Sarabun New" panose="020B0500040200020003" pitchFamily="34" charset="-34"/>
              </a:rPr>
              <a:t>NTP Clients</a:t>
            </a:r>
            <a:endParaRPr lang="en-GB" sz="1600" dirty="0">
              <a:latin typeface="TH Sarabun New" panose="020B0500040200020003" pitchFamily="34" charset="-34"/>
              <a:cs typeface="TH Sarabun New" panose="020B0500040200020003" pitchFamily="34" charset="-34"/>
            </a:endParaRPr>
          </a:p>
          <a:p>
            <a:pPr marL="971550" lvl="1" indent="-514350">
              <a:buFont typeface="+mj-lt"/>
              <a:buAutoNum type="arabicPeriod" startAt="7"/>
            </a:pPr>
            <a:r>
              <a:rPr lang="th-TH" sz="2400" dirty="0">
                <a:latin typeface="TH Sarabun New" panose="020B0500040200020003" pitchFamily="34" charset="-34"/>
                <a:cs typeface="TH Sarabun New" panose="020B0500040200020003" pitchFamily="34" charset="-34"/>
              </a:rPr>
              <a:t>ตรวจสอบสถานะการทำงานเบื้องต้น</a:t>
            </a:r>
            <a:endParaRPr lang="en-GB" sz="2400" dirty="0">
              <a:latin typeface="TH Sarabun New" panose="020B0500040200020003" pitchFamily="34" charset="-34"/>
              <a:cs typeface="TH Sarabun New" panose="020B0500040200020003" pitchFamily="34" charset="-34"/>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ntpstat</a:t>
            </a:r>
            <a:endParaRPr lang="en-US" sz="1400" dirty="0">
              <a:latin typeface="Courier New" panose="02070309020205020404" pitchFamily="49" charset="0"/>
              <a:cs typeface="Courier New" panose="02070309020205020404" pitchFamily="49" charset="0"/>
            </a:endParaRPr>
          </a:p>
          <a:p>
            <a:pPr lvl="2"/>
            <a:r>
              <a:rPr lang="en-US" sz="1400" dirty="0" err="1">
                <a:latin typeface="Courier New" panose="02070309020205020404" pitchFamily="49" charset="0"/>
                <a:cs typeface="Courier New" panose="02070309020205020404" pitchFamily="49" charset="0"/>
              </a:rPr>
              <a:t>unsynchronised</a:t>
            </a:r>
            <a:endParaRPr lang="en-US" sz="1400"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   polling server every 64 s</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1"/>
            <a:r>
              <a:rPr lang="en-US" sz="1600" dirty="0">
                <a:latin typeface="TH Sarabun New" panose="020B0500040200020003" pitchFamily="34" charset="-34"/>
                <a:cs typeface="TH Sarabun New" panose="020B0500040200020003" pitchFamily="34" charset="-34"/>
              </a:rPr>
              <a:t> </a:t>
            </a:r>
            <a:endParaRPr lang="th-TH" sz="1600" dirty="0">
              <a:latin typeface="TH Sarabun New" panose="020B0500040200020003" pitchFamily="34" charset="-34"/>
              <a:cs typeface="TH Sarabun New" panose="020B0500040200020003" pitchFamily="34" charset="-34"/>
            </a:endParaRPr>
          </a:p>
          <a:p>
            <a:pPr marL="914400" lvl="1" indent="-457200">
              <a:buFont typeface="+mj-lt"/>
              <a:buAutoNum type="arabicPeriod" startAt="8"/>
            </a:pPr>
            <a:r>
              <a:rPr lang="th-TH" sz="2400" dirty="0">
                <a:latin typeface="TH Sarabun New" panose="020B0500040200020003" pitchFamily="34" charset="-34"/>
                <a:cs typeface="TH Sarabun New" panose="020B0500040200020003" pitchFamily="34" charset="-34"/>
              </a:rPr>
              <a:t>ตรวจสอบวันที่ และเวลา</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date</a:t>
            </a:r>
          </a:p>
          <a:p>
            <a:pPr lvl="2"/>
            <a:r>
              <a:rPr lang="en-US" sz="1400" dirty="0">
                <a:latin typeface="Courier New" panose="02070309020205020404" pitchFamily="49" charset="0"/>
                <a:cs typeface="Courier New" panose="02070309020205020404" pitchFamily="49" charset="0"/>
              </a:rPr>
              <a:t>Wed Nov  8 09:57:43 +07 2017</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endParaRPr lang="en-US" sz="1400" dirty="0">
              <a:latin typeface="Courier New" panose="02070309020205020404" pitchFamily="49" charset="0"/>
              <a:cs typeface="TH Sarabun New" panose="020B0500040200020003" pitchFamily="34" charset="-34"/>
            </a:endParaRPr>
          </a:p>
          <a:p>
            <a:pPr lvl="2"/>
            <a:r>
              <a:rPr lang="en-US" sz="1600" dirty="0">
                <a:latin typeface="TH Sarabun New" panose="020B0500040200020003" pitchFamily="34" charset="-34"/>
                <a:cs typeface="TH Sarabun New" panose="020B0500040200020003" pitchFamily="34" charset="-34"/>
              </a:rPr>
              <a:t> </a:t>
            </a:r>
            <a:endParaRPr lang="th-TH" sz="1600" dirty="0">
              <a:latin typeface="TH Sarabun New" panose="020B0500040200020003" pitchFamily="34" charset="-34"/>
              <a:cs typeface="TH Sarabun New" panose="020B0500040200020003" pitchFamily="34" charset="-34"/>
            </a:endParaRPr>
          </a:p>
          <a:p>
            <a:pPr marL="971550" lvl="1" indent="-514350">
              <a:buFont typeface="+mj-lt"/>
              <a:buAutoNum type="arabicPeriod" startAt="8"/>
            </a:pPr>
            <a:r>
              <a:rPr lang="th-TH" sz="2400" dirty="0">
                <a:latin typeface="TH Sarabun New" panose="020B0500040200020003" pitchFamily="34" charset="-34"/>
                <a:cs typeface="TH Sarabun New" panose="020B0500040200020003" pitchFamily="34" charset="-34"/>
              </a:rPr>
              <a:t>ดูสถานะการ </a:t>
            </a:r>
            <a:r>
              <a:rPr lang="en-GB" sz="2400" dirty="0" err="1">
                <a:latin typeface="TH Sarabun New" panose="020B0500040200020003" pitchFamily="34" charset="-34"/>
                <a:cs typeface="TH Sarabun New" panose="020B0500040200020003" pitchFamily="34" charset="-34"/>
              </a:rPr>
              <a:t>Syncronize</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เวลาของระบบ</a:t>
            </a:r>
          </a:p>
          <a:p>
            <a:pPr lvl="1"/>
            <a:r>
              <a:rPr lang="th-TH" sz="600" dirty="0">
                <a:latin typeface="TH Sarabun New" panose="020B0500040200020003" pitchFamily="34" charset="-34"/>
                <a:cs typeface="TH Sarabun New" panose="020B0500040200020003" pitchFamily="34" charset="-34"/>
              </a:rPr>
              <a:t>   </a:t>
            </a:r>
            <a:endParaRPr lang="th-TH" sz="500" dirty="0">
              <a:latin typeface="TH Sarabun New" panose="020B0500040200020003" pitchFamily="34" charset="-34"/>
              <a:cs typeface="TH Sarabun New" panose="020B0500040200020003" pitchFamily="34" charset="-34"/>
            </a:endParaRPr>
          </a:p>
          <a:p>
            <a:pPr lvl="2"/>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root@server</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ntpq</a:t>
            </a:r>
            <a:r>
              <a:rPr lang="en-US" sz="1200" dirty="0">
                <a:latin typeface="Courier New" panose="02070309020205020404" pitchFamily="49" charset="0"/>
                <a:cs typeface="Courier New" panose="02070309020205020404" pitchFamily="49" charset="0"/>
              </a:rPr>
              <a:t> -p</a:t>
            </a:r>
          </a:p>
          <a:p>
            <a:pPr lvl="2"/>
            <a:r>
              <a:rPr lang="en-US" sz="1200" dirty="0">
                <a:latin typeface="Courier New" panose="02070309020205020404" pitchFamily="49" charset="0"/>
                <a:cs typeface="Courier New" panose="02070309020205020404" pitchFamily="49" charset="0"/>
              </a:rPr>
              <a:t>     remote           </a:t>
            </a:r>
            <a:r>
              <a:rPr lang="en-US" sz="1200" dirty="0" err="1">
                <a:latin typeface="Courier New" panose="02070309020205020404" pitchFamily="49" charset="0"/>
                <a:cs typeface="Courier New" panose="02070309020205020404" pitchFamily="49" charset="0"/>
              </a:rPr>
              <a:t>refid</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st</a:t>
            </a:r>
            <a:r>
              <a:rPr lang="en-US" sz="1200" dirty="0">
                <a:latin typeface="Courier New" panose="02070309020205020404" pitchFamily="49" charset="0"/>
                <a:cs typeface="Courier New" panose="02070309020205020404" pitchFamily="49" charset="0"/>
              </a:rPr>
              <a:t> t when poll reach   delay   offset  jitter</a:t>
            </a:r>
          </a:p>
          <a:p>
            <a:pPr lvl="2"/>
            <a:r>
              <a:rPr lang="en-US" sz="1200" dirty="0">
                <a:latin typeface="Courier New" panose="02070309020205020404" pitchFamily="49" charset="0"/>
                <a:cs typeface="Courier New" panose="02070309020205020404" pitchFamily="49" charset="0"/>
              </a:rPr>
              <a:t>==============================================================================</a:t>
            </a:r>
          </a:p>
          <a:p>
            <a:pPr lvl="2"/>
            <a:r>
              <a:rPr lang="en-US" sz="1200" dirty="0">
                <a:latin typeface="Courier New" panose="02070309020205020404" pitchFamily="49" charset="0"/>
                <a:cs typeface="Courier New" panose="02070309020205020404" pitchFamily="49" charset="0"/>
              </a:rPr>
              <a:t>+ntp1.bknix.co.t .GPS.            1 u    5   64    1    8.904    0.479   0.645</a:t>
            </a:r>
          </a:p>
          <a:p>
            <a:pPr lvl="2"/>
            <a:r>
              <a:rPr lang="en-US" sz="1200" dirty="0">
                <a:latin typeface="Courier New" panose="02070309020205020404" pitchFamily="49" charset="0"/>
                <a:cs typeface="Courier New" panose="02070309020205020404" pitchFamily="49" charset="0"/>
              </a:rPr>
              <a:t>*203.147.22.16   .1PPS.           1 u    3   64    3   10.076   -0.335   0.507</a:t>
            </a:r>
          </a:p>
          <a:p>
            <a:pPr lvl="2"/>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clock.nectec.or</a:t>
            </a:r>
            <a:r>
              <a:rPr lang="en-US" sz="1200" dirty="0">
                <a:latin typeface="Courier New" panose="02070309020205020404" pitchFamily="49" charset="0"/>
                <a:cs typeface="Courier New" panose="02070309020205020404" pitchFamily="49" charset="0"/>
              </a:rPr>
              <a:t> 202.47.249.20    2 u    4   64    3    7.203    0.298   0.387</a:t>
            </a:r>
          </a:p>
          <a:p>
            <a:pPr lvl="2"/>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root@server</a:t>
            </a:r>
            <a:r>
              <a:rPr lang="en-US" sz="1200" dirty="0">
                <a:latin typeface="Courier New" panose="02070309020205020404" pitchFamily="49" charset="0"/>
                <a:cs typeface="Courier New" panose="02070309020205020404" pitchFamily="49" charset="0"/>
              </a:rPr>
              <a:t> ~]# </a:t>
            </a:r>
          </a:p>
        </p:txBody>
      </p:sp>
    </p:spTree>
    <p:extLst>
      <p:ext uri="{BB962C8B-B14F-4D97-AF65-F5344CB8AC3E}">
        <p14:creationId xmlns:p14="http://schemas.microsoft.com/office/powerpoint/2010/main" val="301312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ตั้งค่าวันที่ และเวลาบน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Server </a:t>
            </a: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ด้วย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NTP </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154984"/>
          </a:xfrm>
          <a:prstGeom prst="rect">
            <a:avLst/>
          </a:prstGeom>
        </p:spPr>
        <p:txBody>
          <a:bodyPr wrap="square">
            <a:spAutoFit/>
          </a:bodyPr>
          <a:lstStyle/>
          <a:p>
            <a:pPr marL="342900" indent="-342900">
              <a:buFont typeface="Wingdings" panose="05000000000000000000" pitchFamily="2" charset="2"/>
              <a:buChar char="v"/>
            </a:pPr>
            <a:r>
              <a:rPr lang="th-TH" sz="2800">
                <a:latin typeface="TH Sarabun New" panose="020B0500040200020003" pitchFamily="34" charset="-34"/>
                <a:cs typeface="TH Sarabun New" panose="020B0500040200020003" pitchFamily="34" charset="-34"/>
              </a:rPr>
              <a:t> </a:t>
            </a:r>
            <a:r>
              <a:rPr lang="en-GB" sz="2800">
                <a:latin typeface="TH Sarabun New" panose="020B0500040200020003" pitchFamily="34" charset="-34"/>
                <a:cs typeface="TH Sarabun New" panose="020B0500040200020003" pitchFamily="34" charset="-34"/>
              </a:rPr>
              <a:t>N</a:t>
            </a:r>
            <a:r>
              <a:rPr lang="en-US" sz="2800">
                <a:latin typeface="TH Sarabun New" panose="020B0500040200020003" pitchFamily="34" charset="-34"/>
                <a:cs typeface="TH Sarabun New" panose="020B0500040200020003" pitchFamily="34" charset="-34"/>
              </a:rPr>
              <a:t>TP Server </a:t>
            </a:r>
            <a:r>
              <a:rPr lang="th-TH" sz="2800">
                <a:latin typeface="TH Sarabun New" panose="020B0500040200020003" pitchFamily="34" charset="-34"/>
                <a:cs typeface="TH Sarabun New" panose="020B0500040200020003" pitchFamily="34" charset="-34"/>
              </a:rPr>
              <a:t>สำหรับเทียบเวลามาตรฐานในประเทศไทย</a:t>
            </a:r>
            <a:endParaRPr lang="en-US" sz="2800">
              <a:latin typeface="TH Sarabun New" panose="020B0500040200020003" pitchFamily="34" charset="-34"/>
              <a:cs typeface="TH Sarabun New" panose="020B0500040200020003" pitchFamily="34" charset="-34"/>
            </a:endParaRPr>
          </a:p>
          <a:p>
            <a:pPr marL="742950" lvl="1" indent="-285750">
              <a:buFont typeface="Wingdings" panose="05000000000000000000" pitchFamily="2" charset="2"/>
              <a:buChar char="§"/>
            </a:pPr>
            <a:r>
              <a:rPr lang="en-US" sz="2400">
                <a:latin typeface="TH Sarabun New" panose="020B0500040200020003" pitchFamily="34" charset="-34"/>
                <a:cs typeface="TH Sarabun New" panose="020B0500040200020003" pitchFamily="34" charset="-34"/>
              </a:rPr>
              <a:t>th.pool.ntp.org, </a:t>
            </a:r>
            <a:r>
              <a:rPr lang="en-US" sz="2400">
                <a:latin typeface="TH Sarabun New" panose="020B0500040200020003" pitchFamily="34" charset="-34"/>
                <a:cs typeface="TH Sarabun New" panose="020B0500040200020003" pitchFamily="34" charset="-34"/>
                <a:hlinkClick r:id="rId2"/>
              </a:rPr>
              <a:t>http://www.pool.ntp.org/zone/th</a:t>
            </a:r>
            <a:endParaRPr lang="en-US" sz="2400">
              <a:latin typeface="TH Sarabun New" panose="020B0500040200020003" pitchFamily="34" charset="-34"/>
              <a:cs typeface="TH Sarabun New" panose="020B0500040200020003" pitchFamily="34" charset="-34"/>
            </a:endParaRPr>
          </a:p>
          <a:p>
            <a:pPr marL="742950" lvl="1" indent="-285750">
              <a:buFont typeface="Wingdings" panose="05000000000000000000" pitchFamily="2" charset="2"/>
              <a:buChar char="§"/>
            </a:pPr>
            <a:r>
              <a:rPr lang="en-GB" sz="2400">
                <a:latin typeface="TH Sarabun New" panose="020B0500040200020003" pitchFamily="34" charset="-34"/>
                <a:cs typeface="TH Sarabun New" panose="020B0500040200020003" pitchFamily="34" charset="-34"/>
              </a:rPr>
              <a:t>time.navy.mi.th, </a:t>
            </a:r>
            <a:r>
              <a:rPr lang="th-TH" sz="2400">
                <a:latin typeface="TH Sarabun New" panose="020B0500040200020003" pitchFamily="34" charset="-34"/>
                <a:cs typeface="TH Sarabun New" panose="020B0500040200020003" pitchFamily="34" charset="-34"/>
              </a:rPr>
              <a:t>กรมกรมอุทกศาสตร์กองทัพเรือ</a:t>
            </a:r>
          </a:p>
          <a:p>
            <a:pPr marL="742950" lvl="1" indent="-285750">
              <a:buFont typeface="Wingdings" panose="05000000000000000000" pitchFamily="2" charset="2"/>
              <a:buChar char="§"/>
            </a:pPr>
            <a:r>
              <a:rPr lang="en-US" sz="2400">
                <a:latin typeface="TH Sarabun New" panose="020B0500040200020003" pitchFamily="34" charset="-34"/>
                <a:cs typeface="TH Sarabun New" panose="020B0500040200020003" pitchFamily="34" charset="-34"/>
              </a:rPr>
              <a:t>clock.nectec.or.th, NECTEC</a:t>
            </a:r>
          </a:p>
          <a:p>
            <a:pPr marL="742950" lvl="1" indent="-285750">
              <a:buFont typeface="Wingdings" panose="05000000000000000000" pitchFamily="2" charset="2"/>
              <a:buChar char="§"/>
            </a:pPr>
            <a:endParaRPr lang="en-US" sz="2400">
              <a:latin typeface="TH Sarabun New" panose="020B0500040200020003" pitchFamily="34" charset="-34"/>
              <a:cs typeface="TH Sarabun New" panose="020B0500040200020003" pitchFamily="34" charset="-34"/>
            </a:endParaRPr>
          </a:p>
          <a:p>
            <a:pPr marL="342900" indent="-342900">
              <a:buFont typeface="Wingdings" panose="05000000000000000000" pitchFamily="2" charset="2"/>
              <a:buChar char="v"/>
            </a:pPr>
            <a:r>
              <a:rPr lang="th-TH" sz="2800">
                <a:latin typeface="TH Sarabun New" panose="020B0500040200020003" pitchFamily="34" charset="-34"/>
                <a:cs typeface="TH Sarabun New" panose="020B0500040200020003" pitchFamily="34" charset="-34"/>
              </a:rPr>
              <a:t> การตั้งค่าเวลาแบบ </a:t>
            </a:r>
            <a:r>
              <a:rPr lang="en-GB" sz="2800">
                <a:latin typeface="TH Sarabun New" panose="020B0500040200020003" pitchFamily="34" charset="-34"/>
                <a:cs typeface="TH Sarabun New" panose="020B0500040200020003" pitchFamily="34" charset="-34"/>
              </a:rPr>
              <a:t>Manual</a:t>
            </a:r>
          </a:p>
          <a:p>
            <a:pPr lvl="1"/>
            <a:r>
              <a:rPr lang="en-US" sz="1400">
                <a:latin typeface="Courier New" panose="02070309020205020404" pitchFamily="49" charset="0"/>
                <a:cs typeface="Courier New" panose="02070309020205020404" pitchFamily="49" charset="0"/>
              </a:rPr>
              <a:t>[root@server ~]# systemctl stop ntpd</a:t>
            </a:r>
          </a:p>
          <a:p>
            <a:pPr lvl="1"/>
            <a:r>
              <a:rPr lang="en-US" sz="1400">
                <a:latin typeface="Courier New" panose="02070309020205020404" pitchFamily="49" charset="0"/>
                <a:cs typeface="Courier New" panose="02070309020205020404" pitchFamily="49" charset="0"/>
              </a:rPr>
              <a:t>[root@server ~]# </a:t>
            </a:r>
            <a:r>
              <a:rPr lang="en-US" sz="1400" b="1">
                <a:latin typeface="Courier New" panose="02070309020205020404" pitchFamily="49" charset="0"/>
                <a:cs typeface="Courier New" panose="02070309020205020404" pitchFamily="49" charset="0"/>
              </a:rPr>
              <a:t>ntpdate th.pool.ntp.org</a:t>
            </a:r>
          </a:p>
          <a:p>
            <a:pPr lvl="1"/>
            <a:r>
              <a:rPr lang="en-US" sz="1400">
                <a:latin typeface="Courier New" panose="02070309020205020404" pitchFamily="49" charset="0"/>
                <a:cs typeface="Courier New" panose="02070309020205020404" pitchFamily="49" charset="0"/>
              </a:rPr>
              <a:t> 8 Nov 10:37:44 ntpdate[2246]: adjust time server 203.159.70.33 offset 0.001163 sec</a:t>
            </a:r>
          </a:p>
          <a:p>
            <a:pPr lvl="1"/>
            <a:r>
              <a:rPr lang="en-US" sz="1400">
                <a:latin typeface="Courier New" panose="02070309020205020404" pitchFamily="49" charset="0"/>
                <a:cs typeface="Courier New" panose="02070309020205020404" pitchFamily="49" charset="0"/>
              </a:rPr>
              <a:t>[root@server ~]# systemctl start ntpd</a:t>
            </a:r>
          </a:p>
          <a:p>
            <a:pPr lvl="1"/>
            <a:r>
              <a:rPr lang="en-US" sz="1400">
                <a:latin typeface="Courier New" panose="02070309020205020404" pitchFamily="49" charset="0"/>
                <a:cs typeface="Courier New" panose="02070309020205020404" pitchFamily="49" charset="0"/>
              </a:rPr>
              <a:t>[root@server ~]# date</a:t>
            </a:r>
          </a:p>
          <a:p>
            <a:pPr lvl="1"/>
            <a:r>
              <a:rPr lang="en-US" sz="1400">
                <a:latin typeface="Courier New" panose="02070309020205020404" pitchFamily="49" charset="0"/>
                <a:cs typeface="Courier New" panose="02070309020205020404" pitchFamily="49" charset="0"/>
              </a:rPr>
              <a:t>Wed Nov  8 10:38:43 +07 2017</a:t>
            </a:r>
          </a:p>
          <a:p>
            <a:pPr lvl="1"/>
            <a:r>
              <a:rPr lang="en-US" sz="1400">
                <a:latin typeface="Courier New" panose="02070309020205020404" pitchFamily="49" charset="0"/>
                <a:cs typeface="Courier New" panose="02070309020205020404" pitchFamily="49" charset="0"/>
              </a:rPr>
              <a:t>[root@server ~]#</a:t>
            </a: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8750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Disable </a:t>
            </a:r>
            <a:r>
              <a:rPr lang="en-GB" sz="2800" b="1" dirty="0" err="1">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SELinux</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493538"/>
          </a:xfrm>
          <a:prstGeom prst="rect">
            <a:avLst/>
          </a:prstGeom>
        </p:spPr>
        <p:txBody>
          <a:bodyPr wrap="square">
            <a:spAutoFit/>
          </a:bodyPr>
          <a:lstStyle/>
          <a:p>
            <a:pPr marL="342900" indent="-342900">
              <a:buFont typeface="Wingdings" panose="05000000000000000000" pitchFamily="2" charset="2"/>
              <a:buChar char="v"/>
            </a:pPr>
            <a:r>
              <a:rPr lang="th-TH" sz="2800" dirty="0">
                <a:latin typeface="TH Sarabun New" panose="020B0500040200020003" pitchFamily="34" charset="-34"/>
                <a:cs typeface="TH Sarabun New" panose="020B0500040200020003" pitchFamily="34" charset="-34"/>
              </a:rPr>
              <a:t> </a:t>
            </a:r>
            <a:r>
              <a:rPr lang="en-GB" sz="2800" dirty="0">
                <a:latin typeface="TH Sarabun New" panose="020B0500040200020003" pitchFamily="34" charset="-34"/>
                <a:cs typeface="TH Sarabun New" panose="020B0500040200020003" pitchFamily="34" charset="-34"/>
              </a:rPr>
              <a:t>Disable </a:t>
            </a:r>
            <a:r>
              <a:rPr lang="en-GB" sz="2800" dirty="0" err="1">
                <a:latin typeface="TH Sarabun New" panose="020B0500040200020003" pitchFamily="34" charset="-34"/>
                <a:cs typeface="TH Sarabun New" panose="020B0500040200020003" pitchFamily="34" charset="-34"/>
              </a:rPr>
              <a:t>SELinux</a:t>
            </a:r>
            <a:endParaRPr lang="en-GB" sz="2800" dirty="0">
              <a:latin typeface="TH Sarabun New" panose="020B0500040200020003" pitchFamily="34" charset="-34"/>
              <a:cs typeface="TH Sarabun New" panose="020B0500040200020003" pitchFamily="34" charset="-34"/>
            </a:endParaRPr>
          </a:p>
          <a:p>
            <a:pPr lvl="1"/>
            <a:r>
              <a:rPr lang="th-TH" sz="2400" dirty="0">
                <a:latin typeface="TH Sarabun New" panose="020B0500040200020003" pitchFamily="34" charset="-34"/>
                <a:cs typeface="TH Sarabun New" panose="020B0500040200020003" pitchFamily="34" charset="-34"/>
              </a:rPr>
              <a:t>แก้ไขไฟล์ </a:t>
            </a:r>
            <a:r>
              <a:rPr lang="en-GB" sz="2400" dirty="0">
                <a:latin typeface="TH Sarabun New" panose="020B0500040200020003" pitchFamily="34" charset="-34"/>
                <a:cs typeface="TH Sarabun New" panose="020B0500040200020003" pitchFamily="34" charset="-34"/>
              </a:rPr>
              <a:t>/etc/</a:t>
            </a:r>
            <a:r>
              <a:rPr lang="en-GB" sz="2400" dirty="0" err="1">
                <a:latin typeface="TH Sarabun New" panose="020B0500040200020003" pitchFamily="34" charset="-34"/>
                <a:cs typeface="TH Sarabun New" panose="020B0500040200020003" pitchFamily="34" charset="-34"/>
              </a:rPr>
              <a:t>sysconfig</a:t>
            </a:r>
            <a:r>
              <a:rPr lang="en-GB" sz="2400" dirty="0">
                <a:latin typeface="TH Sarabun New" panose="020B0500040200020003" pitchFamily="34" charset="-34"/>
                <a:cs typeface="TH Sarabun New" panose="020B0500040200020003" pitchFamily="34" charset="-34"/>
              </a:rPr>
              <a:t>/</a:t>
            </a:r>
            <a:r>
              <a:rPr lang="en-GB" sz="2400" dirty="0" err="1">
                <a:latin typeface="TH Sarabun New" panose="020B0500040200020003" pitchFamily="34" charset="-34"/>
                <a:cs typeface="TH Sarabun New" panose="020B0500040200020003" pitchFamily="34" charset="-34"/>
              </a:rPr>
              <a:t>selinux</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เพื่อ </a:t>
            </a:r>
            <a:r>
              <a:rPr lang="en-GB" sz="2400" dirty="0">
                <a:latin typeface="TH Sarabun New" panose="020B0500040200020003" pitchFamily="34" charset="-34"/>
                <a:cs typeface="TH Sarabun New" panose="020B0500040200020003" pitchFamily="34" charset="-34"/>
              </a:rPr>
              <a:t>Disable </a:t>
            </a:r>
            <a:r>
              <a:rPr lang="en-GB" sz="2400" dirty="0" err="1">
                <a:latin typeface="TH Sarabun New" panose="020B0500040200020003" pitchFamily="34" charset="-34"/>
                <a:cs typeface="TH Sarabun New" panose="020B0500040200020003" pitchFamily="34" charset="-34"/>
              </a:rPr>
              <a:t>SELinux</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จากนั้นให้ </a:t>
            </a:r>
            <a:r>
              <a:rPr lang="en-GB" sz="2400" dirty="0">
                <a:latin typeface="TH Sarabun New" panose="020B0500040200020003" pitchFamily="34" charset="-34"/>
                <a:cs typeface="TH Sarabun New" panose="020B0500040200020003" pitchFamily="34" charset="-34"/>
              </a:rPr>
              <a:t>Reboot </a:t>
            </a:r>
            <a:r>
              <a:rPr lang="en-US" sz="2400" dirty="0">
                <a:latin typeface="TH Sarabun New" panose="020B0500040200020003" pitchFamily="34" charset="-34"/>
                <a:cs typeface="TH Sarabun New" panose="020B0500040200020003" pitchFamily="34" charset="-34"/>
              </a:rPr>
              <a:t>VM</a:t>
            </a:r>
          </a:p>
          <a:p>
            <a:pPr lvl="1"/>
            <a:endParaRPr lang="nb-NO" sz="2400" dirty="0">
              <a:latin typeface="TH Sarabun New" panose="020B0500040200020003" pitchFamily="34" charset="-34"/>
              <a:cs typeface="TH Sarabun New" panose="020B0500040200020003" pitchFamily="34" charset="-34"/>
            </a:endParaRPr>
          </a:p>
          <a:p>
            <a:pPr lvl="1"/>
            <a:r>
              <a:rPr lang="nb-NO" sz="1400" dirty="0">
                <a:latin typeface="Courier New" panose="02070309020205020404" pitchFamily="49" charset="0"/>
                <a:cs typeface="Courier New" panose="02070309020205020404" pitchFamily="49" charset="0"/>
              </a:rPr>
              <a:t>[root@server ~]# </a:t>
            </a:r>
            <a:r>
              <a:rPr lang="nb-NO" sz="1400" b="1" dirty="0">
                <a:latin typeface="Courier New" panose="02070309020205020404" pitchFamily="49" charset="0"/>
                <a:cs typeface="Courier New" panose="02070309020205020404" pitchFamily="49" charset="0"/>
              </a:rPr>
              <a:t>vi /etc/sysconfig/selinux</a:t>
            </a:r>
          </a:p>
          <a:p>
            <a:pPr lvl="1"/>
            <a:endParaRPr lang="nb-NO"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This file controls the state of </a:t>
            </a:r>
            <a:r>
              <a:rPr lang="en-US" sz="1400" dirty="0" err="1">
                <a:latin typeface="Courier New" panose="02070309020205020404" pitchFamily="49" charset="0"/>
                <a:cs typeface="Courier New" panose="02070309020205020404" pitchFamily="49" charset="0"/>
              </a:rPr>
              <a:t>SELinux</a:t>
            </a:r>
            <a:r>
              <a:rPr lang="en-US" sz="1400" dirty="0">
                <a:latin typeface="Courier New" panose="02070309020205020404" pitchFamily="49" charset="0"/>
                <a:cs typeface="Courier New" panose="02070309020205020404" pitchFamily="49" charset="0"/>
              </a:rPr>
              <a:t> on the system.</a:t>
            </a:r>
          </a:p>
          <a:p>
            <a:pPr lvl="1"/>
            <a:r>
              <a:rPr lang="en-US" sz="1400" dirty="0">
                <a:latin typeface="Courier New" panose="02070309020205020404" pitchFamily="49" charset="0"/>
                <a:cs typeface="Courier New" panose="02070309020205020404" pitchFamily="49" charset="0"/>
              </a:rPr>
              <a:t># SELINUX= can take one of these three values:</a:t>
            </a:r>
          </a:p>
          <a:p>
            <a:pPr lvl="1"/>
            <a:r>
              <a:rPr lang="en-US" sz="1400" dirty="0">
                <a:latin typeface="Courier New" panose="02070309020205020404" pitchFamily="49" charset="0"/>
                <a:cs typeface="Courier New" panose="02070309020205020404" pitchFamily="49" charset="0"/>
              </a:rPr>
              <a:t>#     enforcing - </a:t>
            </a:r>
            <a:r>
              <a:rPr lang="en-US" sz="1400" dirty="0" err="1">
                <a:latin typeface="Courier New" panose="02070309020205020404" pitchFamily="49" charset="0"/>
                <a:cs typeface="Courier New" panose="02070309020205020404" pitchFamily="49" charset="0"/>
              </a:rPr>
              <a:t>SELinux</a:t>
            </a:r>
            <a:r>
              <a:rPr lang="en-US" sz="1400" dirty="0">
                <a:latin typeface="Courier New" panose="02070309020205020404" pitchFamily="49" charset="0"/>
                <a:cs typeface="Courier New" panose="02070309020205020404" pitchFamily="49" charset="0"/>
              </a:rPr>
              <a:t> security policy is enforced.</a:t>
            </a:r>
          </a:p>
          <a:p>
            <a:pPr lvl="1"/>
            <a:r>
              <a:rPr lang="en-US" sz="1400" dirty="0">
                <a:latin typeface="Courier New" panose="02070309020205020404" pitchFamily="49" charset="0"/>
                <a:cs typeface="Courier New" panose="02070309020205020404" pitchFamily="49" charset="0"/>
              </a:rPr>
              <a:t>#     permissive - </a:t>
            </a:r>
            <a:r>
              <a:rPr lang="en-US" sz="1400" dirty="0" err="1">
                <a:latin typeface="Courier New" panose="02070309020205020404" pitchFamily="49" charset="0"/>
                <a:cs typeface="Courier New" panose="02070309020205020404" pitchFamily="49" charset="0"/>
              </a:rPr>
              <a:t>SELinux</a:t>
            </a:r>
            <a:r>
              <a:rPr lang="en-US" sz="1400" dirty="0">
                <a:latin typeface="Courier New" panose="02070309020205020404" pitchFamily="49" charset="0"/>
                <a:cs typeface="Courier New" panose="02070309020205020404" pitchFamily="49" charset="0"/>
              </a:rPr>
              <a:t> prints warnings instead of enforcing.</a:t>
            </a:r>
          </a:p>
          <a:p>
            <a:pPr lvl="1"/>
            <a:r>
              <a:rPr lang="en-US" sz="1400" dirty="0">
                <a:latin typeface="Courier New" panose="02070309020205020404" pitchFamily="49" charset="0"/>
                <a:cs typeface="Courier New" panose="02070309020205020404" pitchFamily="49" charset="0"/>
              </a:rPr>
              <a:t>#     disabled - No </a:t>
            </a:r>
            <a:r>
              <a:rPr lang="en-US" sz="1400" dirty="0" err="1">
                <a:latin typeface="Courier New" panose="02070309020205020404" pitchFamily="49" charset="0"/>
                <a:cs typeface="Courier New" panose="02070309020205020404" pitchFamily="49" charset="0"/>
              </a:rPr>
              <a:t>SELinux</a:t>
            </a:r>
            <a:r>
              <a:rPr lang="en-US" sz="1400" dirty="0">
                <a:latin typeface="Courier New" panose="02070309020205020404" pitchFamily="49" charset="0"/>
                <a:cs typeface="Courier New" panose="02070309020205020404" pitchFamily="49" charset="0"/>
              </a:rPr>
              <a:t> policy is loaded.</a:t>
            </a:r>
          </a:p>
          <a:p>
            <a:pPr lvl="1"/>
            <a:r>
              <a:rPr lang="en-US" sz="1400" b="1" dirty="0">
                <a:latin typeface="Courier New" panose="02070309020205020404" pitchFamily="49" charset="0"/>
                <a:cs typeface="Courier New" panose="02070309020205020404" pitchFamily="49" charset="0"/>
              </a:rPr>
              <a:t>SELINUX=disabled</a:t>
            </a:r>
          </a:p>
          <a:p>
            <a:pPr lvl="1"/>
            <a:r>
              <a:rPr lang="en-US" sz="1400" dirty="0">
                <a:latin typeface="Courier New" panose="02070309020205020404" pitchFamily="49" charset="0"/>
                <a:cs typeface="Courier New" panose="02070309020205020404" pitchFamily="49" charset="0"/>
              </a:rPr>
              <a:t># SELINUXTYPE= can take one of three two values:</a:t>
            </a:r>
          </a:p>
          <a:p>
            <a:pPr lvl="1"/>
            <a:r>
              <a:rPr lang="en-US" sz="1400" dirty="0">
                <a:latin typeface="Courier New" panose="02070309020205020404" pitchFamily="49" charset="0"/>
                <a:cs typeface="Courier New" panose="02070309020205020404" pitchFamily="49" charset="0"/>
              </a:rPr>
              <a:t>#     targeted - Targeted processes are protected,</a:t>
            </a:r>
          </a:p>
          <a:p>
            <a:pPr lvl="1"/>
            <a:r>
              <a:rPr lang="en-US" sz="1400" dirty="0">
                <a:latin typeface="Courier New" panose="02070309020205020404" pitchFamily="49" charset="0"/>
                <a:cs typeface="Courier New" panose="02070309020205020404" pitchFamily="49" charset="0"/>
              </a:rPr>
              <a:t>#     minimum - Modification of targeted policy. Only selected processes are protected.</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mls</a:t>
            </a:r>
            <a:r>
              <a:rPr lang="en-US" sz="1400" dirty="0">
                <a:latin typeface="Courier New" panose="02070309020205020404" pitchFamily="49" charset="0"/>
                <a:cs typeface="Courier New" panose="02070309020205020404" pitchFamily="49" charset="0"/>
              </a:rPr>
              <a:t> - Multi Level Security protection.</a:t>
            </a:r>
          </a:p>
          <a:p>
            <a:pPr lvl="1"/>
            <a:r>
              <a:rPr lang="en-US" sz="1400" dirty="0">
                <a:latin typeface="Courier New" panose="02070309020205020404" pitchFamily="49" charset="0"/>
                <a:cs typeface="Courier New" panose="02070309020205020404" pitchFamily="49" charset="0"/>
              </a:rPr>
              <a:t>SELINUXTYPE=targeted</a:t>
            </a:r>
          </a:p>
          <a:p>
            <a:pPr lvl="1"/>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1055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1754326"/>
          </a:xfrm>
          <a:prstGeom prst="rect">
            <a:avLst/>
          </a:prstGeom>
        </p:spPr>
        <p:txBody>
          <a:bodyPr wrap="square">
            <a:spAutoFit/>
          </a:bodyPr>
          <a:lstStyle/>
          <a:p>
            <a:pPr algn="ct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Doname</a:t>
            </a: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Name System</a:t>
            </a:r>
          </a:p>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(DNS)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92418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Platform Technology</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US"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Linux Server and Services #2</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2616101"/>
          </a:xfrm>
          <a:prstGeom prst="rect">
            <a:avLst/>
          </a:prstGeom>
        </p:spPr>
        <p:txBody>
          <a:bodyPr wrap="square">
            <a:spAutoFit/>
          </a:bodyPr>
          <a:lstStyle/>
          <a:p>
            <a:pPr marL="285750" indent="-285750">
              <a:buFont typeface="Wingdings" panose="05000000000000000000" pitchFamily="2" charset="2"/>
              <a:buChar char="v"/>
            </a:pPr>
            <a:r>
              <a:rPr lang="en-US" sz="2400" dirty="0"/>
              <a:t> Initial Linux server setting</a:t>
            </a:r>
          </a:p>
          <a:p>
            <a:pPr marL="285750" indent="-285750">
              <a:buFont typeface="Wingdings" panose="05000000000000000000" pitchFamily="2" charset="2"/>
              <a:buChar char="v"/>
            </a:pPr>
            <a:r>
              <a:rPr lang="en-US" sz="2400" dirty="0"/>
              <a:t> Domain Name System: DNS</a:t>
            </a:r>
          </a:p>
          <a:p>
            <a:pPr marL="285750" indent="-285750">
              <a:buFont typeface="Wingdings" panose="05000000000000000000" pitchFamily="2" charset="2"/>
              <a:buChar char="v"/>
            </a:pPr>
            <a:r>
              <a:rPr lang="en-US" sz="2400" dirty="0"/>
              <a:t> LAMP Stack</a:t>
            </a:r>
          </a:p>
          <a:p>
            <a:pPr marL="285750" indent="-285750">
              <a:buFont typeface="Wingdings" panose="05000000000000000000" pitchFamily="2" charset="2"/>
              <a:buChar char="v"/>
            </a:pPr>
            <a:r>
              <a:rPr lang="en-US" sz="2400" dirty="0"/>
              <a:t> Apache Web Server</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155034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DNS?</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3754874"/>
          </a:xfrm>
          <a:prstGeom prst="rect">
            <a:avLst/>
          </a:prstGeom>
        </p:spPr>
        <p:txBody>
          <a:bodyPr wrap="square">
            <a:spAutoFit/>
          </a:bodyPr>
          <a:lstStyle/>
          <a:p>
            <a:pPr marL="457200" indent="-457200">
              <a:buFont typeface="Wingdings" panose="05000000000000000000" pitchFamily="2" charset="2"/>
              <a:buChar char="v"/>
            </a:pPr>
            <a:r>
              <a:rPr lang="en-GB" sz="2800" b="1" dirty="0">
                <a:latin typeface="TH Sarabun New" panose="020B0500040200020003" pitchFamily="34" charset="-34"/>
                <a:cs typeface="TH Sarabun New" panose="020B0500040200020003" pitchFamily="34" charset="-34"/>
              </a:rPr>
              <a:t>D</a:t>
            </a:r>
            <a:r>
              <a:rPr lang="en-GB" sz="2800" dirty="0">
                <a:latin typeface="TH Sarabun New" panose="020B0500040200020003" pitchFamily="34" charset="-34"/>
                <a:cs typeface="TH Sarabun New" panose="020B0500040200020003" pitchFamily="34" charset="-34"/>
              </a:rPr>
              <a:t>omain </a:t>
            </a:r>
            <a:r>
              <a:rPr lang="en-GB" sz="2800" b="1" dirty="0">
                <a:latin typeface="TH Sarabun New" panose="020B0500040200020003" pitchFamily="34" charset="-34"/>
                <a:cs typeface="TH Sarabun New" panose="020B0500040200020003" pitchFamily="34" charset="-34"/>
              </a:rPr>
              <a:t>N</a:t>
            </a:r>
            <a:r>
              <a:rPr lang="en-GB" sz="2800" dirty="0">
                <a:latin typeface="TH Sarabun New" panose="020B0500040200020003" pitchFamily="34" charset="-34"/>
                <a:cs typeface="TH Sarabun New" panose="020B0500040200020003" pitchFamily="34" charset="-34"/>
              </a:rPr>
              <a:t>ame </a:t>
            </a:r>
            <a:r>
              <a:rPr lang="en-GB" sz="2800" b="1" dirty="0">
                <a:latin typeface="TH Sarabun New" panose="020B0500040200020003" pitchFamily="34" charset="-34"/>
                <a:cs typeface="TH Sarabun New" panose="020B0500040200020003" pitchFamily="34" charset="-34"/>
              </a:rPr>
              <a:t>S</a:t>
            </a:r>
            <a:r>
              <a:rPr lang="en-GB" sz="2800" dirty="0">
                <a:latin typeface="TH Sarabun New" panose="020B0500040200020003" pitchFamily="34" charset="-34"/>
                <a:cs typeface="TH Sarabun New" panose="020B0500040200020003" pitchFamily="34" charset="-34"/>
              </a:rPr>
              <a:t>ystem</a:t>
            </a:r>
            <a:r>
              <a:rPr lang="th-TH" sz="2800" dirty="0">
                <a:latin typeface="TH Sarabun New" panose="020B0500040200020003" pitchFamily="34" charset="-34"/>
                <a:cs typeface="TH Sarabun New" panose="020B0500040200020003" pitchFamily="34" charset="-34"/>
              </a:rPr>
              <a:t> </a:t>
            </a:r>
            <a:r>
              <a:rPr lang="en-US" sz="2800" dirty="0">
                <a:latin typeface="TH Sarabun New" panose="020B0500040200020003" pitchFamily="34" charset="-34"/>
                <a:cs typeface="TH Sarabun New" panose="020B0500040200020003" pitchFamily="34" charset="-34"/>
              </a:rPr>
              <a:t>is database system that translates a computer’s full qualified domain into an IP address.</a:t>
            </a:r>
          </a:p>
          <a:p>
            <a:pPr marL="457200" indent="-457200">
              <a:buFont typeface="Wingdings" panose="05000000000000000000" pitchFamily="2" charset="2"/>
              <a:buChar char="v"/>
            </a:pPr>
            <a:endParaRPr lang="en-US" sz="2800" dirty="0">
              <a:latin typeface="TH Sarabun New" panose="020B0500040200020003" pitchFamily="34" charset="-34"/>
              <a:cs typeface="TH Sarabun New" panose="020B0500040200020003" pitchFamily="34" charset="-34"/>
            </a:endParaRPr>
          </a:p>
          <a:p>
            <a:pPr marL="457200" indent="-457200">
              <a:buFont typeface="Wingdings" panose="05000000000000000000" pitchFamily="2" charset="2"/>
              <a:buChar char="v"/>
            </a:pPr>
            <a:r>
              <a:rPr lang="en-US" sz="2800" dirty="0">
                <a:latin typeface="TH Sarabun New" panose="020B0500040200020003" pitchFamily="34" charset="-34"/>
                <a:cs typeface="TH Sarabun New" panose="020B0500040200020003" pitchFamily="34" charset="-34"/>
              </a:rPr>
              <a:t>For example Domain name </a:t>
            </a:r>
            <a:r>
              <a:rPr lang="en-US" sz="2800" dirty="0">
                <a:latin typeface="TH Sarabun New" panose="020B0500040200020003" pitchFamily="34" charset="-34"/>
                <a:cs typeface="TH Sarabun New" panose="020B0500040200020003" pitchFamily="34" charset="-34"/>
                <a:hlinkClick r:id="rId2"/>
              </a:rPr>
              <a:t>www.amazon.com</a:t>
            </a:r>
            <a:r>
              <a:rPr lang="en-US" sz="2800" dirty="0">
                <a:latin typeface="TH Sarabun New" panose="020B0500040200020003" pitchFamily="34" charset="-34"/>
                <a:cs typeface="TH Sarabun New" panose="020B0500040200020003" pitchFamily="34" charset="-34"/>
              </a:rPr>
              <a:t> corresponding to IP address (207.171.166.48).</a:t>
            </a:r>
          </a:p>
          <a:p>
            <a:pPr marL="457200" indent="-457200">
              <a:buFont typeface="Wingdings" panose="05000000000000000000" pitchFamily="2" charset="2"/>
              <a:buChar char="v"/>
            </a:pPr>
            <a:endParaRPr lang="en-US" sz="2800" dirty="0">
              <a:latin typeface="TH Sarabun New" panose="020B0500040200020003" pitchFamily="34" charset="-34"/>
              <a:cs typeface="TH Sarabun New" panose="020B0500040200020003" pitchFamily="34" charset="-34"/>
            </a:endParaRPr>
          </a:p>
          <a:p>
            <a:pPr marL="457200" indent="-457200">
              <a:buFont typeface="Wingdings" panose="05000000000000000000" pitchFamily="2" charset="2"/>
              <a:buChar char="v"/>
            </a:pPr>
            <a:r>
              <a:rPr lang="en-US" sz="2800" dirty="0">
                <a:latin typeface="TH Sarabun New" panose="020B0500040200020003" pitchFamily="34" charset="-34"/>
                <a:cs typeface="TH Sarabun New" panose="020B0500040200020003" pitchFamily="34" charset="-34"/>
              </a:rPr>
              <a:t>DNS serves as an electronic telephone book for a computer network. </a:t>
            </a:r>
          </a:p>
          <a:p>
            <a:pPr marL="457200" indent="-457200">
              <a:buFont typeface="Wingdings" panose="05000000000000000000" pitchFamily="2" charset="2"/>
              <a:buChar char="v"/>
            </a:pPr>
            <a:endParaRPr lang="en-US" sz="2800" dirty="0">
              <a:latin typeface="TH Sarabun New" panose="020B0500040200020003" pitchFamily="34" charset="-34"/>
              <a:cs typeface="TH Sarabun New" panose="020B0500040200020003" pitchFamily="34" charset="-34"/>
            </a:endParaRPr>
          </a:p>
          <a:p>
            <a:pPr marL="457200" indent="-457200">
              <a:buFont typeface="Wingdings" panose="05000000000000000000" pitchFamily="2" charset="2"/>
              <a:buChar char="v"/>
            </a:pP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5904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DNS?</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pic>
        <p:nvPicPr>
          <p:cNvPr id="5" name="รูปภาพ 4">
            <a:extLst>
              <a:ext uri="{FF2B5EF4-FFF2-40B4-BE49-F238E27FC236}">
                <a16:creationId xmlns:a16="http://schemas.microsoft.com/office/drawing/2014/main" id="{C8E09251-1D1F-4FFA-B0B5-8FFA80AFF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21681"/>
            <a:ext cx="9144000" cy="3418317"/>
          </a:xfrm>
          <a:prstGeom prst="rect">
            <a:avLst/>
          </a:prstGeom>
        </p:spPr>
      </p:pic>
    </p:spTree>
    <p:extLst>
      <p:ext uri="{BB962C8B-B14F-4D97-AF65-F5344CB8AC3E}">
        <p14:creationId xmlns:p14="http://schemas.microsoft.com/office/powerpoint/2010/main" val="3180360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Working of DNS</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pic>
        <p:nvPicPr>
          <p:cNvPr id="6" name="รูปภาพ 5">
            <a:extLst>
              <a:ext uri="{FF2B5EF4-FFF2-40B4-BE49-F238E27FC236}">
                <a16:creationId xmlns:a16="http://schemas.microsoft.com/office/drawing/2014/main" id="{C9A80700-9290-45BC-9F34-784BAF16E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7601"/>
            <a:ext cx="9144000" cy="4143628"/>
          </a:xfrm>
          <a:prstGeom prst="rect">
            <a:avLst/>
          </a:prstGeom>
        </p:spPr>
      </p:pic>
    </p:spTree>
    <p:extLst>
      <p:ext uri="{BB962C8B-B14F-4D97-AF65-F5344CB8AC3E}">
        <p14:creationId xmlns:p14="http://schemas.microsoft.com/office/powerpoint/2010/main" val="192122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016758"/>
          </a:xfrm>
          <a:prstGeom prst="rect">
            <a:avLst/>
          </a:prstGeom>
        </p:spPr>
        <p:txBody>
          <a:bodyPr wrap="square">
            <a:spAutoFit/>
          </a:bodyPr>
          <a:lstStyle/>
          <a:p>
            <a:pPr marL="457200" indent="-457200">
              <a:buFont typeface="Wingdings" panose="05000000000000000000" pitchFamily="2" charset="2"/>
              <a:buChar char="v"/>
            </a:pPr>
            <a:r>
              <a:rPr lang="en-GB" sz="2000" dirty="0">
                <a:cs typeface="TH Sarabun New" panose="020B0500040200020003" pitchFamily="34" charset="-34"/>
              </a:rPr>
              <a:t>Install DNS package</a:t>
            </a:r>
          </a:p>
          <a:p>
            <a:pPr lvl="1"/>
            <a:r>
              <a:rPr lang="de-DE" sz="1600" b="1" dirty="0">
                <a:latin typeface="Courier New" panose="02070309020205020404" pitchFamily="49" charset="0"/>
                <a:cs typeface="Courier New" panose="02070309020205020404" pitchFamily="49" charset="0"/>
              </a:rPr>
              <a:t>[root@server ~]# yum install -y bind</a:t>
            </a:r>
            <a:r>
              <a:rPr lang="de-DE" sz="1600" dirty="0">
                <a:latin typeface="Courier New" panose="02070309020205020404" pitchFamily="49" charset="0"/>
                <a:cs typeface="Courier New" panose="02070309020205020404" pitchFamily="49" charset="0"/>
              </a:rPr>
              <a:t> </a:t>
            </a:r>
            <a:r>
              <a:rPr lang="de-DE" sz="1600" b="1" dirty="0">
                <a:latin typeface="Courier New" panose="02070309020205020404" pitchFamily="49" charset="0"/>
                <a:cs typeface="Courier New" panose="02070309020205020404" pitchFamily="49" charset="0"/>
              </a:rPr>
              <a:t>bind-utils</a:t>
            </a:r>
            <a:endParaRPr lang="en-US" sz="2800" b="1" dirty="0">
              <a:latin typeface="Courier New" panose="02070309020205020404" pitchFamily="49" charset="0"/>
              <a:cs typeface="Courier New" panose="02070309020205020404" pitchFamily="49" charset="0"/>
            </a:endParaRPr>
          </a:p>
          <a:p>
            <a:r>
              <a:rPr lang="en-GB" sz="1400" dirty="0">
                <a:latin typeface="TH Sarabun New" panose="020B0500040200020003" pitchFamily="34" charset="-34"/>
                <a:cs typeface="TH Sarabun New" panose="020B0500040200020003" pitchFamily="34" charset="-34"/>
              </a:rPr>
              <a:t> </a:t>
            </a:r>
            <a:endParaRPr lang="en-GB" sz="2000" dirty="0">
              <a:cs typeface="TH Sarabun New" panose="020B0500040200020003" pitchFamily="34" charset="-34"/>
            </a:endParaRPr>
          </a:p>
          <a:p>
            <a:pPr marL="457200" indent="-457200">
              <a:buFont typeface="Wingdings" panose="05000000000000000000" pitchFamily="2" charset="2"/>
              <a:buChar char="v"/>
            </a:pPr>
            <a:r>
              <a:rPr lang="en-US" sz="2000" dirty="0">
                <a:cs typeface="TH Sarabun New" panose="020B0500040200020003" pitchFamily="34" charset="-34"/>
              </a:rPr>
              <a:t>Edit /</a:t>
            </a:r>
            <a:r>
              <a:rPr lang="en-US" sz="2000" dirty="0" err="1">
                <a:cs typeface="TH Sarabun New" panose="020B0500040200020003" pitchFamily="34" charset="-34"/>
              </a:rPr>
              <a:t>etc</a:t>
            </a:r>
            <a:r>
              <a:rPr lang="en-US" sz="2000" dirty="0">
                <a:cs typeface="TH Sarabun New" panose="020B0500040200020003" pitchFamily="34" charset="-34"/>
              </a:rPr>
              <a:t>/</a:t>
            </a:r>
            <a:r>
              <a:rPr lang="en-US" sz="2000" dirty="0" err="1">
                <a:cs typeface="TH Sarabun New" panose="020B0500040200020003" pitchFamily="34" charset="-34"/>
              </a:rPr>
              <a:t>named.conf</a:t>
            </a:r>
            <a:r>
              <a:rPr lang="en-US" sz="2000" dirty="0">
                <a:cs typeface="TH Sarabun New" panose="020B0500040200020003" pitchFamily="34" charset="-34"/>
              </a:rPr>
              <a:t> file.</a:t>
            </a:r>
          </a:p>
          <a:p>
            <a:r>
              <a:rPr lang="en-GB" sz="1400" dirty="0">
                <a:cs typeface="TH Sarabun New" panose="020B0500040200020003" pitchFamily="34" charset="-34"/>
              </a:rPr>
              <a:t>  </a:t>
            </a:r>
            <a:endParaRPr lang="en-US" sz="1400" dirty="0">
              <a:cs typeface="TH Sarabun New" panose="020B0500040200020003" pitchFamily="34" charset="-34"/>
            </a:endParaRPr>
          </a:p>
          <a:p>
            <a:pPr lvl="1"/>
            <a:r>
              <a:rPr lang="nb-NO" sz="1600" b="1" dirty="0">
                <a:latin typeface="Courier New" panose="02070309020205020404" pitchFamily="49" charset="0"/>
                <a:cs typeface="Courier New" panose="02070309020205020404" pitchFamily="49" charset="0"/>
              </a:rPr>
              <a:t>[root@server ~]# vi /etc/named.conf</a:t>
            </a:r>
          </a:p>
          <a:p>
            <a:pPr lvl="1"/>
            <a:r>
              <a:rPr lang="en-GB" b="1" dirty="0">
                <a:latin typeface="TH Sarabun New" panose="020B0500040200020003" pitchFamily="34" charset="-34"/>
                <a:cs typeface="TH Sarabun New" panose="020B0500040200020003" pitchFamily="34" charset="-34"/>
              </a:rPr>
              <a:t> </a:t>
            </a:r>
          </a:p>
          <a:p>
            <a:pPr marL="800100" lvl="1" indent="-342900">
              <a:buFont typeface="Wingdings" panose="05000000000000000000" pitchFamily="2" charset="2"/>
              <a:buChar char="§"/>
            </a:pPr>
            <a:r>
              <a:rPr lang="en-US" dirty="0">
                <a:cs typeface="TH Sarabun New" panose="020B0500040200020003" pitchFamily="34" charset="-34"/>
              </a:rPr>
              <a:t>we will want to edit the </a:t>
            </a:r>
            <a:r>
              <a:rPr lang="en-US" b="1" dirty="0">
                <a:cs typeface="TH Sarabun New" panose="020B0500040200020003" pitchFamily="34" charset="-34"/>
              </a:rPr>
              <a:t>options</a:t>
            </a:r>
            <a:r>
              <a:rPr lang="en-US" dirty="0">
                <a:cs typeface="TH Sarabun New" panose="020B0500040200020003" pitchFamily="34" charset="-34"/>
              </a:rPr>
              <a:t> block. and</a:t>
            </a:r>
            <a:r>
              <a:rPr lang="en-US" b="1" dirty="0">
                <a:cs typeface="TH Sarabun New" panose="020B0500040200020003" pitchFamily="34" charset="-34"/>
              </a:rPr>
              <a:t> comment out </a:t>
            </a:r>
            <a:r>
              <a:rPr lang="en-US" dirty="0">
                <a:cs typeface="TH Sarabun New" panose="020B0500040200020003" pitchFamily="34" charset="-34"/>
              </a:rPr>
              <a:t>the following lines; it will enable BIND to listen on all </a:t>
            </a:r>
            <a:r>
              <a:rPr lang="en-US" dirty="0" err="1">
                <a:cs typeface="TH Sarabun New" panose="020B0500040200020003" pitchFamily="34" charset="-34"/>
              </a:rPr>
              <a:t>ip</a:t>
            </a:r>
            <a:r>
              <a:rPr lang="en-US" dirty="0">
                <a:cs typeface="TH Sarabun New" panose="020B0500040200020003" pitchFamily="34" charset="-34"/>
              </a:rPr>
              <a:t> address’s instead of only localhost.</a:t>
            </a:r>
          </a:p>
          <a:p>
            <a:pPr marL="800100" lvl="1" indent="-342900">
              <a:buFont typeface="Wingdings" panose="05000000000000000000" pitchFamily="2" charset="2"/>
              <a:buChar char="§"/>
            </a:pPr>
            <a:endParaRPr lang="en-US" sz="2000" dirty="0">
              <a:cs typeface="TH Sarabun New" panose="020B0500040200020003" pitchFamily="34" charset="-34"/>
            </a:endParaRPr>
          </a:p>
          <a:p>
            <a:pPr lvl="1"/>
            <a:r>
              <a:rPr lang="en-US" sz="1600" dirty="0">
                <a:latin typeface="Courier New" panose="02070309020205020404" pitchFamily="49" charset="0"/>
                <a:cs typeface="Courier New" panose="02070309020205020404" pitchFamily="49" charset="0"/>
              </a:rPr>
              <a:t>options {</a:t>
            </a:r>
          </a:p>
          <a:p>
            <a:pPr lvl="1"/>
            <a:r>
              <a:rPr lang="en-US" sz="1600" b="1" dirty="0">
                <a:latin typeface="Courier New" panose="02070309020205020404" pitchFamily="49" charset="0"/>
                <a:cs typeface="Courier New" panose="02070309020205020404" pitchFamily="49" charset="0"/>
              </a:rPr>
              <a:t>#        listen-on port 53 { 127.0.0.1; };</a:t>
            </a:r>
          </a:p>
          <a:p>
            <a:pPr lvl="1"/>
            <a:r>
              <a:rPr lang="en-US" sz="1600" b="1" dirty="0">
                <a:latin typeface="Courier New" panose="02070309020205020404" pitchFamily="49" charset="0"/>
                <a:cs typeface="Courier New" panose="02070309020205020404" pitchFamily="49" charset="0"/>
              </a:rPr>
              <a:t>#        listen-on-v6 port 53 { ::1; };</a:t>
            </a:r>
          </a:p>
          <a:p>
            <a:pPr lvl="1"/>
            <a:r>
              <a:rPr lang="en-US" sz="1600" dirty="0">
                <a:latin typeface="Courier New" panose="02070309020205020404" pitchFamily="49" charset="0"/>
                <a:cs typeface="Courier New" panose="02070309020205020404" pitchFamily="49" charset="0"/>
              </a:rPr>
              <a:t>…</a:t>
            </a:r>
          </a:p>
          <a:p>
            <a:pPr marL="800100" lvl="1" indent="-342900">
              <a:buFont typeface="Wingdings" panose="05000000000000000000" pitchFamily="2" charset="2"/>
              <a:buChar char="§"/>
            </a:pPr>
            <a:r>
              <a:rPr lang="en-US" sz="2000" dirty="0">
                <a:cs typeface="TH Sarabun New" panose="020B0500040200020003" pitchFamily="34" charset="-34"/>
              </a:rPr>
              <a:t>Then add your </a:t>
            </a:r>
            <a:r>
              <a:rPr lang="en-US" sz="2000" b="1" dirty="0">
                <a:cs typeface="TH Sarabun New" panose="020B0500040200020003" pitchFamily="34" charset="-34"/>
              </a:rPr>
              <a:t>network</a:t>
            </a:r>
            <a:r>
              <a:rPr lang="en-US" sz="2000" dirty="0">
                <a:cs typeface="TH Sarabun New" panose="020B0500040200020003" pitchFamily="34" charset="-34"/>
              </a:rPr>
              <a:t> in the file that will allow the clients from your mentioned network to query the DNS for name to </a:t>
            </a:r>
            <a:r>
              <a:rPr lang="en-US" sz="2000" dirty="0" err="1">
                <a:cs typeface="TH Sarabun New" panose="020B0500040200020003" pitchFamily="34" charset="-34"/>
              </a:rPr>
              <a:t>ip</a:t>
            </a:r>
            <a:r>
              <a:rPr lang="en-US" sz="2000" dirty="0">
                <a:cs typeface="TH Sarabun New" panose="020B0500040200020003" pitchFamily="34" charset="-34"/>
              </a:rPr>
              <a:t> translation.</a:t>
            </a:r>
          </a:p>
          <a:p>
            <a:pPr lvl="1"/>
            <a:r>
              <a:rPr lang="en-US" sz="1400" dirty="0">
                <a:cs typeface="TH Sarabun New" panose="020B0500040200020003" pitchFamily="34" charset="-34"/>
              </a:rPr>
              <a:t> </a:t>
            </a:r>
          </a:p>
          <a:p>
            <a:pPr lvl="1"/>
            <a:r>
              <a:rPr lang="en-US" sz="1600" dirty="0">
                <a:latin typeface="Courier New" panose="02070309020205020404" pitchFamily="49" charset="0"/>
                <a:cs typeface="Courier New" panose="02070309020205020404" pitchFamily="49" charset="0"/>
              </a:rPr>
              <a:t>allow-query     { localhost; </a:t>
            </a:r>
            <a:r>
              <a:rPr lang="en-US" sz="1600" b="1" dirty="0">
                <a:latin typeface="Courier New" panose="02070309020205020404" pitchFamily="49" charset="0"/>
                <a:cs typeface="Courier New" panose="02070309020205020404" pitchFamily="49" charset="0"/>
              </a:rPr>
              <a:t>192.168.1.0/24;</a:t>
            </a:r>
            <a:r>
              <a:rPr lang="en-US" sz="1600" dirty="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0442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3924151"/>
          </a:xfrm>
          <a:prstGeom prst="rect">
            <a:avLst/>
          </a:prstGeom>
        </p:spPr>
        <p:txBody>
          <a:bodyPr wrap="square">
            <a:spAutoFit/>
          </a:bodyPr>
          <a:lstStyle/>
          <a:p>
            <a:pPr marL="457200" indent="-457200">
              <a:buFont typeface="Wingdings" panose="05000000000000000000" pitchFamily="2" charset="2"/>
              <a:buChar char="v"/>
            </a:pPr>
            <a:r>
              <a:rPr lang="en-US" sz="2000" dirty="0">
                <a:cs typeface="TH Sarabun New" panose="020B0500040200020003" pitchFamily="34" charset="-34"/>
              </a:rPr>
              <a:t>Edit /</a:t>
            </a:r>
            <a:r>
              <a:rPr lang="en-US" sz="2000" dirty="0" err="1">
                <a:cs typeface="TH Sarabun New" panose="020B0500040200020003" pitchFamily="34" charset="-34"/>
              </a:rPr>
              <a:t>etc</a:t>
            </a:r>
            <a:r>
              <a:rPr lang="en-US" sz="2000" dirty="0">
                <a:cs typeface="TH Sarabun New" panose="020B0500040200020003" pitchFamily="34" charset="-34"/>
              </a:rPr>
              <a:t>/</a:t>
            </a:r>
            <a:r>
              <a:rPr lang="en-US" sz="2000" dirty="0" err="1">
                <a:cs typeface="TH Sarabun New" panose="020B0500040200020003" pitchFamily="34" charset="-34"/>
              </a:rPr>
              <a:t>named.conf</a:t>
            </a:r>
            <a:r>
              <a:rPr lang="en-US" sz="2000" dirty="0">
                <a:cs typeface="TH Sarabun New" panose="020B0500040200020003" pitchFamily="34" charset="-34"/>
              </a:rPr>
              <a:t> file.</a:t>
            </a:r>
          </a:p>
          <a:p>
            <a:pPr lvl="1"/>
            <a:r>
              <a:rPr lang="en-GB" sz="1100" dirty="0">
                <a:cs typeface="TH Sarabun New" panose="020B0500040200020003" pitchFamily="34" charset="-34"/>
              </a:rPr>
              <a:t>  </a:t>
            </a:r>
            <a:endParaRPr lang="en-US" sz="1400" dirty="0">
              <a:latin typeface="Courier New" panose="02070309020205020404" pitchFamily="49" charset="0"/>
              <a:cs typeface="Courier New" panose="02070309020205020404" pitchFamily="49" charset="0"/>
            </a:endParaRPr>
          </a:p>
          <a:p>
            <a:pPr marL="800100" lvl="1" indent="-342900">
              <a:buFont typeface="Wingdings" panose="05000000000000000000" pitchFamily="2" charset="2"/>
              <a:buChar char="§"/>
            </a:pPr>
            <a:r>
              <a:rPr lang="en-US" dirty="0">
                <a:cs typeface="TH Sarabun New" panose="020B0500040200020003" pitchFamily="34" charset="-34"/>
              </a:rPr>
              <a:t>Creating BIND Zones</a:t>
            </a:r>
          </a:p>
          <a:p>
            <a:pPr lvl="1"/>
            <a:r>
              <a:rPr lang="en-US" dirty="0">
                <a:cs typeface="TH Sarabun New" panose="020B0500040200020003" pitchFamily="34" charset="-34"/>
              </a:rPr>
              <a:t>Now we are going to add the </a:t>
            </a:r>
            <a:r>
              <a:rPr lang="en-US" b="1" dirty="0">
                <a:cs typeface="TH Sarabun New" panose="020B0500040200020003" pitchFamily="34" charset="-34"/>
              </a:rPr>
              <a:t>forward</a:t>
            </a:r>
            <a:r>
              <a:rPr lang="en-US" dirty="0">
                <a:cs typeface="TH Sarabun New" panose="020B0500040200020003" pitchFamily="34" charset="-34"/>
              </a:rPr>
              <a:t> and </a:t>
            </a:r>
            <a:r>
              <a:rPr lang="en-US" b="1" dirty="0">
                <a:cs typeface="TH Sarabun New" panose="020B0500040200020003" pitchFamily="34" charset="-34"/>
              </a:rPr>
              <a:t>reverse</a:t>
            </a:r>
            <a:r>
              <a:rPr lang="en-US" dirty="0">
                <a:cs typeface="TH Sarabun New" panose="020B0500040200020003" pitchFamily="34" charset="-34"/>
              </a:rPr>
              <a:t> zone entries in ‘</a:t>
            </a:r>
            <a:r>
              <a:rPr lang="en-US" b="1" dirty="0" err="1">
                <a:cs typeface="TH Sarabun New" panose="020B0500040200020003" pitchFamily="34" charset="-34"/>
              </a:rPr>
              <a:t>named.conf</a:t>
            </a:r>
            <a:r>
              <a:rPr lang="en-US" dirty="0">
                <a:cs typeface="TH Sarabun New" panose="020B0500040200020003" pitchFamily="34" charset="-34"/>
              </a:rPr>
              <a:t>’ file, for our test domain.</a:t>
            </a:r>
          </a:p>
          <a:p>
            <a:pPr lvl="1"/>
            <a:r>
              <a:rPr lang="en-US" sz="1200" dirty="0">
                <a:cs typeface="TH Sarabun New" panose="020B0500040200020003" pitchFamily="34" charset="-34"/>
              </a:rPr>
              <a:t> </a:t>
            </a:r>
          </a:p>
          <a:p>
            <a:pPr lvl="1"/>
            <a:r>
              <a:rPr lang="en-US" sz="1400" dirty="0">
                <a:latin typeface="Courier New" panose="02070309020205020404" pitchFamily="49" charset="0"/>
                <a:cs typeface="Courier New" panose="02070309020205020404" pitchFamily="49" charset="0"/>
              </a:rPr>
              <a:t>zone "." IN {</a:t>
            </a:r>
          </a:p>
          <a:p>
            <a:pPr lvl="1"/>
            <a:r>
              <a:rPr lang="en-US" sz="1400" dirty="0">
                <a:latin typeface="Courier New" panose="02070309020205020404" pitchFamily="49" charset="0"/>
                <a:cs typeface="Courier New" panose="02070309020205020404" pitchFamily="49" charset="0"/>
              </a:rPr>
              <a:t>        type hint;</a:t>
            </a:r>
          </a:p>
          <a:p>
            <a:pPr lvl="1"/>
            <a:r>
              <a:rPr lang="en-US" sz="1400" dirty="0">
                <a:latin typeface="Courier New" panose="02070309020205020404" pitchFamily="49" charset="0"/>
                <a:cs typeface="Courier New" panose="02070309020205020404" pitchFamily="49" charset="0"/>
              </a:rPr>
              <a:t>        file "named.ca";</a:t>
            </a:r>
          </a:p>
          <a:p>
            <a:pPr lvl="1"/>
            <a:r>
              <a:rPr lang="en-US" sz="1400" dirty="0">
                <a:latin typeface="Courier New" panose="02070309020205020404" pitchFamily="49" charset="0"/>
                <a:cs typeface="Courier New" panose="02070309020205020404" pitchFamily="49" charset="0"/>
              </a:rPr>
              <a:t>};</a:t>
            </a:r>
          </a:p>
          <a:p>
            <a:pPr lvl="1"/>
            <a:endParaRPr lang="en-US" sz="1400"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zone "</a:t>
            </a:r>
            <a:r>
              <a:rPr lang="en-US" sz="1400" b="1" dirty="0" err="1">
                <a:latin typeface="Courier New" panose="02070309020205020404" pitchFamily="49" charset="0"/>
                <a:cs typeface="Courier New" panose="02070309020205020404" pitchFamily="49" charset="0"/>
              </a:rPr>
              <a:t>bbu.local</a:t>
            </a:r>
            <a:r>
              <a:rPr lang="en-US" sz="1400" b="1" dirty="0">
                <a:latin typeface="Courier New" panose="02070309020205020404" pitchFamily="49" charset="0"/>
                <a:cs typeface="Courier New" panose="02070309020205020404" pitchFamily="49" charset="0"/>
              </a:rPr>
              <a:t>" IN {</a:t>
            </a:r>
          </a:p>
          <a:p>
            <a:pPr lvl="1"/>
            <a:r>
              <a:rPr lang="en-US" sz="1400" b="1" dirty="0">
                <a:latin typeface="Courier New" panose="02070309020205020404" pitchFamily="49" charset="0"/>
                <a:cs typeface="Courier New" panose="02070309020205020404" pitchFamily="49" charset="0"/>
              </a:rPr>
              <a:t>        type master;</a:t>
            </a:r>
          </a:p>
          <a:p>
            <a:pPr lvl="1"/>
            <a:r>
              <a:rPr lang="en-US" sz="1400" b="1" dirty="0">
                <a:latin typeface="Courier New" panose="02070309020205020404" pitchFamily="49" charset="0"/>
                <a:cs typeface="Courier New" panose="02070309020205020404" pitchFamily="49" charset="0"/>
              </a:rPr>
              <a:t>        file "</a:t>
            </a:r>
            <a:r>
              <a:rPr lang="en-US" sz="1400" b="1" dirty="0" err="1">
                <a:latin typeface="Courier New" panose="02070309020205020404" pitchFamily="49" charset="0"/>
                <a:cs typeface="Courier New" panose="02070309020205020404" pitchFamily="49" charset="0"/>
              </a:rPr>
              <a:t>fwd.bbu.local.db</a:t>
            </a:r>
            <a:r>
              <a:rPr lang="en-US" sz="1400" b="1" dirty="0">
                <a:latin typeface="Courier New" panose="02070309020205020404" pitchFamily="49" charset="0"/>
                <a:cs typeface="Courier New" panose="02070309020205020404" pitchFamily="49" charset="0"/>
              </a:rPr>
              <a:t>";</a:t>
            </a:r>
          </a:p>
          <a:p>
            <a:pPr lvl="1"/>
            <a:r>
              <a:rPr lang="en-US" sz="1400" b="1" dirty="0">
                <a:latin typeface="Courier New" panose="02070309020205020404" pitchFamily="49" charset="0"/>
                <a:cs typeface="Courier New" panose="02070309020205020404" pitchFamily="49" charset="0"/>
              </a:rPr>
              <a:t>        allow-update { none; };</a:t>
            </a:r>
          </a:p>
          <a:p>
            <a:pPr lvl="1"/>
            <a:r>
              <a:rPr lang="en-US" sz="1400" b="1" dirty="0">
                <a:latin typeface="Courier New" panose="02070309020205020404" pitchFamily="49" charset="0"/>
                <a:cs typeface="Courier New" panose="02070309020205020404" pitchFamily="49" charset="0"/>
              </a:rPr>
              <a:t>};</a:t>
            </a:r>
          </a:p>
          <a:p>
            <a:pPr lvl="1"/>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3309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231928"/>
          </a:xfrm>
          <a:prstGeom prst="rect">
            <a:avLst/>
          </a:prstGeom>
        </p:spPr>
        <p:txBody>
          <a:bodyPr wrap="square">
            <a:spAutoFit/>
          </a:bodyPr>
          <a:lstStyle/>
          <a:p>
            <a:pPr marL="457200" indent="-457200">
              <a:buFont typeface="Wingdings" panose="05000000000000000000" pitchFamily="2" charset="2"/>
              <a:buChar char="v"/>
            </a:pPr>
            <a:r>
              <a:rPr lang="en-US" sz="2000" dirty="0">
                <a:cs typeface="TH Sarabun New" panose="020B0500040200020003" pitchFamily="34" charset="-34"/>
              </a:rPr>
              <a:t>Edit /</a:t>
            </a:r>
            <a:r>
              <a:rPr lang="en-US" sz="2000" dirty="0" err="1">
                <a:cs typeface="TH Sarabun New" panose="020B0500040200020003" pitchFamily="34" charset="-34"/>
              </a:rPr>
              <a:t>etc</a:t>
            </a:r>
            <a:r>
              <a:rPr lang="en-US" sz="2000" dirty="0">
                <a:cs typeface="TH Sarabun New" panose="020B0500040200020003" pitchFamily="34" charset="-34"/>
              </a:rPr>
              <a:t>/</a:t>
            </a:r>
            <a:r>
              <a:rPr lang="en-US" sz="2000" dirty="0" err="1">
                <a:cs typeface="TH Sarabun New" panose="020B0500040200020003" pitchFamily="34" charset="-34"/>
              </a:rPr>
              <a:t>named.conf</a:t>
            </a:r>
            <a:r>
              <a:rPr lang="en-US" sz="2000" dirty="0">
                <a:cs typeface="TH Sarabun New" panose="020B0500040200020003" pitchFamily="34" charset="-34"/>
              </a:rPr>
              <a:t> file.</a:t>
            </a:r>
          </a:p>
          <a:p>
            <a:pPr lvl="1"/>
            <a:r>
              <a:rPr lang="en-GB" sz="1100" dirty="0">
                <a:cs typeface="TH Sarabun New" panose="020B0500040200020003" pitchFamily="34" charset="-34"/>
              </a:rPr>
              <a:t>  </a:t>
            </a:r>
            <a:endParaRPr lang="en-US" sz="1400" dirty="0">
              <a:latin typeface="Courier New" panose="02070309020205020404" pitchFamily="49" charset="0"/>
              <a:cs typeface="Courier New" panose="02070309020205020404" pitchFamily="49" charset="0"/>
            </a:endParaRPr>
          </a:p>
          <a:p>
            <a:pPr marL="800100" lvl="1" indent="-342900">
              <a:buFont typeface="Wingdings" panose="05000000000000000000" pitchFamily="2" charset="2"/>
              <a:buChar char="§"/>
            </a:pPr>
            <a:r>
              <a:rPr lang="en-US" dirty="0">
                <a:cs typeface="TH Sarabun New" panose="020B0500040200020003" pitchFamily="34" charset="-34"/>
              </a:rPr>
              <a:t>Creating BIND Zones (cont.)</a:t>
            </a:r>
          </a:p>
          <a:p>
            <a:pPr lvl="1"/>
            <a:r>
              <a:rPr lang="en-US" sz="1200" b="1" dirty="0">
                <a:latin typeface="Courier New" panose="02070309020205020404" pitchFamily="49" charset="0"/>
                <a:cs typeface="Courier New" panose="02070309020205020404" pitchFamily="49" charset="0"/>
              </a:rPr>
              <a:t> </a:t>
            </a:r>
          </a:p>
          <a:p>
            <a:pPr lvl="1"/>
            <a:r>
              <a:rPr lang="en-US" dirty="0"/>
              <a:t>Similarly add the below lines to setup the </a:t>
            </a:r>
            <a:r>
              <a:rPr lang="en-US" b="1" dirty="0"/>
              <a:t>reverse</a:t>
            </a:r>
            <a:r>
              <a:rPr lang="en-US" dirty="0"/>
              <a:t> zone entry in your </a:t>
            </a:r>
            <a:r>
              <a:rPr lang="en-US" b="1" dirty="0" err="1"/>
              <a:t>named.conf</a:t>
            </a:r>
            <a:r>
              <a:rPr lang="en-US" b="1" dirty="0"/>
              <a:t> </a:t>
            </a:r>
            <a:r>
              <a:rPr lang="en-US" dirty="0"/>
              <a:t>file.</a:t>
            </a:r>
          </a:p>
          <a:p>
            <a:pPr lvl="1"/>
            <a:endParaRPr lang="en-US" dirty="0"/>
          </a:p>
          <a:p>
            <a:pPr lvl="1"/>
            <a:r>
              <a:rPr lang="en-US" sz="1400" dirty="0">
                <a:latin typeface="Courier New" panose="02070309020205020404" pitchFamily="49" charset="0"/>
                <a:cs typeface="Courier New" panose="02070309020205020404" pitchFamily="49" charset="0"/>
              </a:rPr>
              <a:t>zone "</a:t>
            </a:r>
            <a:r>
              <a:rPr lang="en-US" sz="1400" dirty="0" err="1">
                <a:latin typeface="Courier New" panose="02070309020205020404" pitchFamily="49" charset="0"/>
                <a:cs typeface="Courier New" panose="02070309020205020404" pitchFamily="49" charset="0"/>
              </a:rPr>
              <a:t>bbu.local</a:t>
            </a:r>
            <a:r>
              <a:rPr lang="en-US" sz="1400" dirty="0">
                <a:latin typeface="Courier New" panose="02070309020205020404" pitchFamily="49" charset="0"/>
                <a:cs typeface="Courier New" panose="02070309020205020404" pitchFamily="49" charset="0"/>
              </a:rPr>
              <a:t>" IN {</a:t>
            </a:r>
          </a:p>
          <a:p>
            <a:pPr lvl="1"/>
            <a:r>
              <a:rPr lang="en-US" sz="1400" dirty="0">
                <a:latin typeface="Courier New" panose="02070309020205020404" pitchFamily="49" charset="0"/>
                <a:cs typeface="Courier New" panose="02070309020205020404" pitchFamily="49" charset="0"/>
              </a:rPr>
              <a:t>        type master;</a:t>
            </a:r>
          </a:p>
          <a:p>
            <a:pPr lvl="1"/>
            <a:r>
              <a:rPr lang="en-US" sz="1400" dirty="0">
                <a:latin typeface="Courier New" panose="02070309020205020404" pitchFamily="49" charset="0"/>
                <a:cs typeface="Courier New" panose="02070309020205020404" pitchFamily="49" charset="0"/>
              </a:rPr>
              <a:t>        file "</a:t>
            </a:r>
            <a:r>
              <a:rPr lang="en-US" sz="1400" dirty="0" err="1">
                <a:latin typeface="Courier New" panose="02070309020205020404" pitchFamily="49" charset="0"/>
                <a:cs typeface="Courier New" panose="02070309020205020404" pitchFamily="49" charset="0"/>
              </a:rPr>
              <a:t>fwd.bbu.local.db</a:t>
            </a:r>
            <a:r>
              <a:rPr lang="en-US" sz="1400"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        allow-update { none; };</a:t>
            </a:r>
          </a:p>
          <a:p>
            <a:pPr lvl="1"/>
            <a:r>
              <a:rPr lang="en-US" sz="1400" dirty="0">
                <a:latin typeface="Courier New" panose="02070309020205020404" pitchFamily="49" charset="0"/>
                <a:cs typeface="Courier New" panose="02070309020205020404" pitchFamily="49" charset="0"/>
              </a:rPr>
              <a:t>};</a:t>
            </a:r>
          </a:p>
          <a:p>
            <a:pPr lvl="1"/>
            <a:endParaRPr lang="en-US" sz="1400"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zone "1.168.192.in-addr.arpa" IN {</a:t>
            </a:r>
          </a:p>
          <a:p>
            <a:pPr lvl="1"/>
            <a:r>
              <a:rPr lang="en-US" sz="1400" b="1" dirty="0">
                <a:latin typeface="Courier New" panose="02070309020205020404" pitchFamily="49" charset="0"/>
                <a:cs typeface="Courier New" panose="02070309020205020404" pitchFamily="49" charset="0"/>
              </a:rPr>
              <a:t>        type master;</a:t>
            </a:r>
          </a:p>
          <a:p>
            <a:pPr lvl="1"/>
            <a:r>
              <a:rPr lang="en-US" sz="1400" b="1" dirty="0">
                <a:latin typeface="Courier New" panose="02070309020205020404" pitchFamily="49" charset="0"/>
                <a:cs typeface="Courier New" panose="02070309020205020404" pitchFamily="49" charset="0"/>
              </a:rPr>
              <a:t>        file "1.168.192.db";</a:t>
            </a:r>
          </a:p>
          <a:p>
            <a:pPr lvl="1"/>
            <a:r>
              <a:rPr lang="en-US" sz="1400" b="1" dirty="0">
                <a:latin typeface="Courier New" panose="02070309020205020404" pitchFamily="49" charset="0"/>
                <a:cs typeface="Courier New" panose="02070309020205020404" pitchFamily="49" charset="0"/>
              </a:rPr>
              <a:t>        allow-update { none; };</a:t>
            </a:r>
          </a:p>
          <a:p>
            <a:pPr lvl="1"/>
            <a:r>
              <a:rPr lang="en-US" sz="1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2447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878259"/>
          </a:xfrm>
          <a:prstGeom prst="rect">
            <a:avLst/>
          </a:prstGeom>
        </p:spPr>
        <p:txBody>
          <a:bodyPr wrap="square">
            <a:spAutoFit/>
          </a:bodyPr>
          <a:lstStyle/>
          <a:p>
            <a:pPr lvl="1"/>
            <a:r>
              <a:rPr lang="en-GB" sz="1100" dirty="0">
                <a:cs typeface="TH Sarabun New" panose="020B0500040200020003" pitchFamily="34" charset="-34"/>
              </a:rPr>
              <a:t>  </a:t>
            </a:r>
            <a:endParaRPr lang="en-US" sz="1400" dirty="0">
              <a:latin typeface="Courier New" panose="02070309020205020404" pitchFamily="49" charset="0"/>
              <a:cs typeface="Courier New" panose="02070309020205020404" pitchFamily="49" charset="0"/>
            </a:endParaRPr>
          </a:p>
          <a:p>
            <a:pPr marL="342900" indent="-342900">
              <a:buFont typeface="Wingdings" panose="05000000000000000000" pitchFamily="2" charset="2"/>
              <a:buChar char="v"/>
            </a:pPr>
            <a:r>
              <a:rPr lang="en-US" dirty="0">
                <a:cs typeface="TH Sarabun New" panose="020B0500040200020003" pitchFamily="34" charset="-34"/>
              </a:rPr>
              <a:t>Create BIND Zone Files</a:t>
            </a:r>
            <a:r>
              <a:rPr lang="en-US" sz="1200" b="1" dirty="0">
                <a:latin typeface="Courier New" panose="02070309020205020404" pitchFamily="49" charset="0"/>
                <a:cs typeface="Courier New" panose="02070309020205020404" pitchFamily="49" charset="0"/>
              </a:rPr>
              <a:t> </a:t>
            </a:r>
          </a:p>
          <a:p>
            <a:pPr lvl="1"/>
            <a:r>
              <a:rPr lang="en-US" dirty="0"/>
              <a:t>After creating the forward and reverse zones now we move forward to create a zone file for our created zones within the default location of zone file in </a:t>
            </a:r>
            <a:r>
              <a:rPr lang="en-US" b="1" dirty="0"/>
              <a:t>‘/</a:t>
            </a:r>
            <a:r>
              <a:rPr lang="en-US" b="1" dirty="0" err="1"/>
              <a:t>var</a:t>
            </a:r>
            <a:r>
              <a:rPr lang="en-US" b="1" dirty="0"/>
              <a:t>/named/’ </a:t>
            </a:r>
            <a:r>
              <a:rPr lang="en-US" dirty="0"/>
              <a:t>directory. </a:t>
            </a:r>
          </a:p>
          <a:p>
            <a:pPr marL="742950" lvl="1" indent="-285750">
              <a:buFont typeface="Wingdings" panose="05000000000000000000" pitchFamily="2" charset="2"/>
              <a:buChar char="§"/>
            </a:pPr>
            <a:r>
              <a:rPr lang="en-US" dirty="0"/>
              <a:t>Let’s create a zone file called </a:t>
            </a:r>
            <a:r>
              <a:rPr lang="en-US" b="1" dirty="0" err="1"/>
              <a:t>fwd.bbu.local.db</a:t>
            </a:r>
            <a:r>
              <a:rPr lang="en-US" b="1" dirty="0"/>
              <a:t> </a:t>
            </a:r>
            <a:r>
              <a:rPr lang="en-US" dirty="0"/>
              <a:t>in the mentioned directory for forward zone and make sure that all domain names should end with a dot .</a:t>
            </a:r>
          </a:p>
          <a:p>
            <a:pPr lvl="1"/>
            <a:r>
              <a:rPr lang="en-US" sz="1000" b="1" dirty="0"/>
              <a:t>  </a:t>
            </a:r>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 vi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/named/</a:t>
            </a:r>
            <a:r>
              <a:rPr lang="en-US" sz="1400" b="1" dirty="0" err="1">
                <a:latin typeface="Courier New" panose="02070309020205020404" pitchFamily="49" charset="0"/>
                <a:cs typeface="Courier New" panose="02070309020205020404" pitchFamily="49" charset="0"/>
              </a:rPr>
              <a:t>fwd.bbu.local.db</a:t>
            </a:r>
            <a:endParaRPr lang="en-US" sz="1400" b="1" dirty="0">
              <a:latin typeface="Courier New" panose="02070309020205020404" pitchFamily="49" charset="0"/>
              <a:cs typeface="Courier New" panose="02070309020205020404" pitchFamily="49" charset="0"/>
            </a:endParaRPr>
          </a:p>
          <a:p>
            <a:pPr lvl="1"/>
            <a:endParaRPr lang="en-US" sz="1400" b="1" i="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$TTL 86400      ; 1 day</a:t>
            </a:r>
          </a:p>
          <a:p>
            <a:pPr lvl="1"/>
            <a:r>
              <a:rPr lang="en-US" sz="1400" b="1" dirty="0">
                <a:latin typeface="Courier New" panose="02070309020205020404" pitchFamily="49" charset="0"/>
                <a:cs typeface="Courier New" panose="02070309020205020404" pitchFamily="49" charset="0"/>
              </a:rPr>
              <a:t>@ IN SOA ns1.bbu.local. </a:t>
            </a:r>
            <a:r>
              <a:rPr lang="en-US" sz="1400" b="1" dirty="0" err="1">
                <a:latin typeface="Courier New" panose="02070309020205020404" pitchFamily="49" charset="0"/>
                <a:cs typeface="Courier New" panose="02070309020205020404" pitchFamily="49" charset="0"/>
              </a:rPr>
              <a:t>root.bbu.local</a:t>
            </a:r>
            <a:r>
              <a:rPr lang="en-US" sz="1400" b="1" dirty="0">
                <a:latin typeface="Courier New" panose="02070309020205020404" pitchFamily="49" charset="0"/>
                <a:cs typeface="Courier New" panose="02070309020205020404" pitchFamily="49" charset="0"/>
              </a:rPr>
              <a:t>. (</a:t>
            </a:r>
          </a:p>
          <a:p>
            <a:pPr lvl="1"/>
            <a:r>
              <a:rPr lang="en-US" sz="1400" b="1" dirty="0">
                <a:latin typeface="Courier New" panose="02070309020205020404" pitchFamily="49" charset="0"/>
                <a:cs typeface="Courier New" panose="02070309020205020404" pitchFamily="49" charset="0"/>
              </a:rPr>
              <a:t>        2016042112 ;Serial</a:t>
            </a:r>
          </a:p>
          <a:p>
            <a:pPr lvl="1"/>
            <a:r>
              <a:rPr lang="en-US" sz="1400" b="1" dirty="0">
                <a:latin typeface="Courier New" panose="02070309020205020404" pitchFamily="49" charset="0"/>
                <a:cs typeface="Courier New" panose="02070309020205020404" pitchFamily="49" charset="0"/>
              </a:rPr>
              <a:t>        3600 ;Refresh</a:t>
            </a:r>
          </a:p>
          <a:p>
            <a:pPr lvl="1"/>
            <a:r>
              <a:rPr lang="en-US" sz="1400" b="1" dirty="0">
                <a:latin typeface="Courier New" panose="02070309020205020404" pitchFamily="49" charset="0"/>
                <a:cs typeface="Courier New" panose="02070309020205020404" pitchFamily="49" charset="0"/>
              </a:rPr>
              <a:t>        1800 ;Retry</a:t>
            </a:r>
          </a:p>
          <a:p>
            <a:pPr lvl="1"/>
            <a:r>
              <a:rPr lang="en-US" sz="1400" b="1" dirty="0">
                <a:latin typeface="Courier New" panose="02070309020205020404" pitchFamily="49" charset="0"/>
                <a:cs typeface="Courier New" panose="02070309020205020404" pitchFamily="49" charset="0"/>
              </a:rPr>
              <a:t>        604800 ;Expire</a:t>
            </a:r>
          </a:p>
          <a:p>
            <a:pPr lvl="1"/>
            <a:r>
              <a:rPr lang="en-US" sz="1400" b="1" dirty="0">
                <a:latin typeface="Courier New" panose="02070309020205020404" pitchFamily="49" charset="0"/>
                <a:cs typeface="Courier New" panose="02070309020205020404" pitchFamily="49" charset="0"/>
              </a:rPr>
              <a:t>        43200 ;Minimum TTL</a:t>
            </a:r>
          </a:p>
          <a:p>
            <a:pPr lvl="1"/>
            <a:r>
              <a:rPr lang="en-US" sz="1400" b="1" dirty="0">
                <a:latin typeface="Courier New" panose="02070309020205020404" pitchFamily="49" charset="0"/>
                <a:cs typeface="Courier New" panose="02070309020205020404" pitchFamily="49" charset="0"/>
              </a:rPr>
              <a:t>        )</a:t>
            </a:r>
          </a:p>
          <a:p>
            <a:pPr lvl="1"/>
            <a:r>
              <a:rPr lang="en-US" sz="1400" b="1" dirty="0">
                <a:latin typeface="Courier New" panose="02070309020205020404" pitchFamily="49" charset="0"/>
                <a:cs typeface="Courier New" panose="02070309020205020404" pitchFamily="49" charset="0"/>
              </a:rPr>
              <a:t>;Name Server Information</a:t>
            </a:r>
          </a:p>
          <a:p>
            <a:pPr lvl="1"/>
            <a:r>
              <a:rPr lang="en-US" sz="1400" b="1" dirty="0">
                <a:latin typeface="Courier New" panose="02070309020205020404" pitchFamily="49" charset="0"/>
                <a:cs typeface="Courier New" panose="02070309020205020404" pitchFamily="49" charset="0"/>
              </a:rPr>
              <a:t>@       IN NS ns1.bbu.local.</a:t>
            </a:r>
          </a:p>
          <a:p>
            <a:pPr lvl="1"/>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06141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3816429"/>
          </a:xfrm>
          <a:prstGeom prst="rect">
            <a:avLst/>
          </a:prstGeom>
        </p:spPr>
        <p:txBody>
          <a:bodyPr wrap="square">
            <a:spAutoFit/>
          </a:bodyPr>
          <a:lstStyle/>
          <a:p>
            <a:pPr lvl="1"/>
            <a:r>
              <a:rPr lang="en-US" i="1" dirty="0"/>
              <a:t>&lt;&lt;file /</a:t>
            </a:r>
            <a:r>
              <a:rPr lang="en-US" i="1" dirty="0" err="1"/>
              <a:t>var</a:t>
            </a:r>
            <a:r>
              <a:rPr lang="en-US" i="1" dirty="0"/>
              <a:t>/named/</a:t>
            </a:r>
            <a:r>
              <a:rPr lang="en-US" i="1" dirty="0" err="1"/>
              <a:t>fwd.bbu.local.db</a:t>
            </a:r>
            <a:r>
              <a:rPr lang="en-US" i="1" dirty="0"/>
              <a:t>&gt;&gt;</a:t>
            </a:r>
            <a:endParaRPr lang="en-US" b="1"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;IP address of domain (</a:t>
            </a:r>
            <a:r>
              <a:rPr lang="en-US" sz="1400" b="1" dirty="0" err="1">
                <a:latin typeface="Courier New" panose="02070309020205020404" pitchFamily="49" charset="0"/>
                <a:cs typeface="Courier New" panose="02070309020205020404" pitchFamily="49" charset="0"/>
              </a:rPr>
              <a:t>bbu.local</a:t>
            </a:r>
            <a:r>
              <a:rPr lang="en-US" sz="1400" b="1" dirty="0">
                <a:latin typeface="Courier New" panose="02070309020205020404" pitchFamily="49" charset="0"/>
                <a:cs typeface="Courier New" panose="02070309020205020404" pitchFamily="49" charset="0"/>
              </a:rPr>
              <a:t>)</a:t>
            </a:r>
          </a:p>
          <a:p>
            <a:pPr lvl="1"/>
            <a:r>
              <a:rPr lang="en-US" sz="1400" b="1" dirty="0">
                <a:latin typeface="Courier New" panose="02070309020205020404" pitchFamily="49" charset="0"/>
                <a:cs typeface="Courier New" panose="02070309020205020404" pitchFamily="49" charset="0"/>
              </a:rPr>
              <a:t>@       IN A 192.168.1.21</a:t>
            </a: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;Mail exchanger</a:t>
            </a:r>
          </a:p>
          <a:p>
            <a:pPr lvl="1"/>
            <a:r>
              <a:rPr lang="en-US" sz="1400" b="1" dirty="0">
                <a:latin typeface="Courier New" panose="02070309020205020404" pitchFamily="49" charset="0"/>
                <a:cs typeface="Courier New" panose="02070309020205020404" pitchFamily="49" charset="0"/>
              </a:rPr>
              <a:t>@       IN MX 10 </a:t>
            </a:r>
            <a:r>
              <a:rPr lang="en-US" sz="1400" b="1" dirty="0" err="1">
                <a:latin typeface="Courier New" panose="02070309020205020404" pitchFamily="49" charset="0"/>
                <a:cs typeface="Courier New" panose="02070309020205020404" pitchFamily="49" charset="0"/>
              </a:rPr>
              <a:t>mail.bbu.local</a:t>
            </a:r>
            <a:r>
              <a:rPr lang="en-US" sz="1400" b="1" dirty="0">
                <a:latin typeface="Courier New" panose="02070309020205020404" pitchFamily="49" charset="0"/>
                <a:cs typeface="Courier New" panose="02070309020205020404" pitchFamily="49" charset="0"/>
              </a:rPr>
              <a:t>.</a:t>
            </a: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;IP address of Name Server</a:t>
            </a:r>
          </a:p>
          <a:p>
            <a:pPr lvl="1"/>
            <a:r>
              <a:rPr lang="en-US" sz="1400" b="1" dirty="0">
                <a:latin typeface="Courier New" panose="02070309020205020404" pitchFamily="49" charset="0"/>
                <a:cs typeface="Courier New" panose="02070309020205020404" pitchFamily="49" charset="0"/>
              </a:rPr>
              <a:t>ns1     IN A 192.168.1.21</a:t>
            </a: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;A - Record </a:t>
            </a:r>
            <a:r>
              <a:rPr lang="en-US" sz="1400" b="1" dirty="0" err="1">
                <a:latin typeface="Courier New" panose="02070309020205020404" pitchFamily="49" charset="0"/>
                <a:cs typeface="Courier New" panose="02070309020205020404" pitchFamily="49" charset="0"/>
              </a:rPr>
              <a:t>HostName</a:t>
            </a:r>
            <a:r>
              <a:rPr lang="en-US" sz="1400" b="1" dirty="0">
                <a:latin typeface="Courier New" panose="02070309020205020404" pitchFamily="49" charset="0"/>
                <a:cs typeface="Courier New" panose="02070309020205020404" pitchFamily="49" charset="0"/>
              </a:rPr>
              <a:t> To </a:t>
            </a:r>
            <a:r>
              <a:rPr lang="en-US" sz="1400" b="1" dirty="0" err="1">
                <a:latin typeface="Courier New" panose="02070309020205020404" pitchFamily="49" charset="0"/>
                <a:cs typeface="Courier New" panose="02070309020205020404" pitchFamily="49" charset="0"/>
              </a:rPr>
              <a:t>Ip</a:t>
            </a:r>
            <a:r>
              <a:rPr lang="en-US" sz="1400" b="1" dirty="0">
                <a:latin typeface="Courier New" panose="02070309020205020404" pitchFamily="49" charset="0"/>
                <a:cs typeface="Courier New" panose="02070309020205020404" pitchFamily="49" charset="0"/>
              </a:rPr>
              <a:t> Address</a:t>
            </a:r>
          </a:p>
          <a:p>
            <a:pPr lvl="1"/>
            <a:r>
              <a:rPr lang="en-US" sz="1400" b="1" dirty="0">
                <a:latin typeface="Courier New" panose="02070309020205020404" pitchFamily="49" charset="0"/>
                <a:cs typeface="Courier New" panose="02070309020205020404" pitchFamily="49" charset="0"/>
              </a:rPr>
              <a:t>www     IN A 192.168.1.21</a:t>
            </a:r>
          </a:p>
          <a:p>
            <a:pPr lvl="1"/>
            <a:r>
              <a:rPr lang="en-US" sz="1400" b="1" dirty="0">
                <a:latin typeface="Courier New" panose="02070309020205020404" pitchFamily="49" charset="0"/>
                <a:cs typeface="Courier New" panose="02070309020205020404" pitchFamily="49" charset="0"/>
              </a:rPr>
              <a:t>mail    IN A 192.168.1.22</a:t>
            </a: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;CNAME record</a:t>
            </a:r>
          </a:p>
          <a:p>
            <a:pPr lvl="1"/>
            <a:r>
              <a:rPr lang="en-US" sz="1400" b="1" dirty="0">
                <a:latin typeface="Courier New" panose="02070309020205020404" pitchFamily="49" charset="0"/>
                <a:cs typeface="Courier New" panose="02070309020205020404" pitchFamily="49" charset="0"/>
              </a:rPr>
              <a:t>ftp     IN CNAME www.bbu.local.</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4406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231928"/>
          </a:xfrm>
          <a:prstGeom prst="rect">
            <a:avLst/>
          </a:prstGeom>
        </p:spPr>
        <p:txBody>
          <a:bodyPr wrap="square">
            <a:spAutoFit/>
          </a:bodyPr>
          <a:lstStyle/>
          <a:p>
            <a:pPr lvl="1"/>
            <a:r>
              <a:rPr lang="en-GB" sz="1100" dirty="0">
                <a:cs typeface="TH Sarabun New" panose="020B0500040200020003" pitchFamily="34" charset="-34"/>
              </a:rPr>
              <a:t>  </a:t>
            </a:r>
            <a:endParaRPr lang="en-US" sz="1400" dirty="0">
              <a:latin typeface="Courier New" panose="02070309020205020404" pitchFamily="49" charset="0"/>
              <a:cs typeface="Courier New" panose="02070309020205020404" pitchFamily="49" charset="0"/>
            </a:endParaRPr>
          </a:p>
          <a:p>
            <a:pPr marL="342900" indent="-342900">
              <a:buFont typeface="Wingdings" panose="05000000000000000000" pitchFamily="2" charset="2"/>
              <a:buChar char="v"/>
            </a:pPr>
            <a:r>
              <a:rPr lang="en-US" dirty="0">
                <a:cs typeface="TH Sarabun New" panose="020B0500040200020003" pitchFamily="34" charset="-34"/>
              </a:rPr>
              <a:t>Create BIND Zone Files</a:t>
            </a:r>
          </a:p>
          <a:p>
            <a:pPr marL="742950" lvl="1" indent="-285750">
              <a:buFont typeface="Wingdings" panose="05000000000000000000" pitchFamily="2" charset="2"/>
              <a:buChar char="§"/>
            </a:pPr>
            <a:r>
              <a:rPr lang="en-US" dirty="0"/>
              <a:t>After save and closing the file, create a new zone file for </a:t>
            </a:r>
            <a:r>
              <a:rPr lang="en-US" b="1" dirty="0"/>
              <a:t>reverse zone </a:t>
            </a:r>
            <a:r>
              <a:rPr lang="en-US" dirty="0"/>
              <a:t>under </a:t>
            </a:r>
            <a:r>
              <a:rPr lang="en-US" b="1" dirty="0"/>
              <a:t>‘/</a:t>
            </a:r>
            <a:r>
              <a:rPr lang="en-US" b="1" dirty="0" err="1"/>
              <a:t>var</a:t>
            </a:r>
            <a:r>
              <a:rPr lang="en-US" b="1" dirty="0"/>
              <a:t>/named/’ </a:t>
            </a:r>
            <a:r>
              <a:rPr lang="en-US" dirty="0"/>
              <a:t>directory, to create reverse pointer to the above forward zone entries.</a:t>
            </a:r>
          </a:p>
          <a:p>
            <a:pPr lvl="1"/>
            <a:endParaRPr lang="en-US" dirty="0"/>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 vi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/named/1.168.192.db</a:t>
            </a:r>
          </a:p>
          <a:p>
            <a:pPr lvl="1"/>
            <a:endParaRPr lang="en-US" sz="1400"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$TTL 86400      ; 1 day</a:t>
            </a:r>
          </a:p>
          <a:p>
            <a:pPr lvl="1"/>
            <a:r>
              <a:rPr lang="en-US" sz="1400" b="1" dirty="0">
                <a:latin typeface="Courier New" panose="02070309020205020404" pitchFamily="49" charset="0"/>
                <a:cs typeface="Courier New" panose="02070309020205020404" pitchFamily="49" charset="0"/>
              </a:rPr>
              <a:t>@ IN SOA ns1.bbu.local. </a:t>
            </a:r>
            <a:r>
              <a:rPr lang="en-US" sz="1400" b="1" dirty="0" err="1">
                <a:latin typeface="Courier New" panose="02070309020205020404" pitchFamily="49" charset="0"/>
                <a:cs typeface="Courier New" panose="02070309020205020404" pitchFamily="49" charset="0"/>
              </a:rPr>
              <a:t>root.bbu.local</a:t>
            </a:r>
            <a:r>
              <a:rPr lang="en-US" sz="1400" b="1" dirty="0">
                <a:latin typeface="Courier New" panose="02070309020205020404" pitchFamily="49" charset="0"/>
                <a:cs typeface="Courier New" panose="02070309020205020404" pitchFamily="49" charset="0"/>
              </a:rPr>
              <a:t>. (</a:t>
            </a:r>
          </a:p>
          <a:p>
            <a:pPr lvl="1"/>
            <a:r>
              <a:rPr lang="en-US" sz="1400" b="1" dirty="0">
                <a:latin typeface="Courier New" panose="02070309020205020404" pitchFamily="49" charset="0"/>
                <a:cs typeface="Courier New" panose="02070309020205020404" pitchFamily="49" charset="0"/>
              </a:rPr>
              <a:t>        2016042112 ;Serial</a:t>
            </a:r>
          </a:p>
          <a:p>
            <a:pPr lvl="1"/>
            <a:r>
              <a:rPr lang="en-US" sz="1400" b="1" dirty="0">
                <a:latin typeface="Courier New" panose="02070309020205020404" pitchFamily="49" charset="0"/>
                <a:cs typeface="Courier New" panose="02070309020205020404" pitchFamily="49" charset="0"/>
              </a:rPr>
              <a:t>        3600 ;Refresh</a:t>
            </a:r>
          </a:p>
          <a:p>
            <a:pPr lvl="1"/>
            <a:r>
              <a:rPr lang="en-US" sz="1400" b="1" dirty="0">
                <a:latin typeface="Courier New" panose="02070309020205020404" pitchFamily="49" charset="0"/>
                <a:cs typeface="Courier New" panose="02070309020205020404" pitchFamily="49" charset="0"/>
              </a:rPr>
              <a:t>        1800 ;Retry</a:t>
            </a:r>
          </a:p>
          <a:p>
            <a:pPr lvl="1"/>
            <a:r>
              <a:rPr lang="en-US" sz="1400" b="1" dirty="0">
                <a:latin typeface="Courier New" panose="02070309020205020404" pitchFamily="49" charset="0"/>
                <a:cs typeface="Courier New" panose="02070309020205020404" pitchFamily="49" charset="0"/>
              </a:rPr>
              <a:t>        604800 ;Expire</a:t>
            </a:r>
          </a:p>
          <a:p>
            <a:pPr lvl="1"/>
            <a:r>
              <a:rPr lang="en-US" sz="1400" b="1" dirty="0">
                <a:latin typeface="Courier New" panose="02070309020205020404" pitchFamily="49" charset="0"/>
                <a:cs typeface="Courier New" panose="02070309020205020404" pitchFamily="49" charset="0"/>
              </a:rPr>
              <a:t>        43200 ;Minimum TTL</a:t>
            </a:r>
          </a:p>
          <a:p>
            <a:pPr lvl="1"/>
            <a:r>
              <a:rPr lang="en-US" sz="1400" b="1" dirty="0">
                <a:latin typeface="Courier New" panose="02070309020205020404" pitchFamily="49" charset="0"/>
                <a:cs typeface="Courier New" panose="02070309020205020404" pitchFamily="49" charset="0"/>
              </a:rPr>
              <a:t>        )</a:t>
            </a:r>
          </a:p>
          <a:p>
            <a:pPr lvl="1"/>
            <a:r>
              <a:rPr lang="en-US" sz="1400" b="1" dirty="0">
                <a:latin typeface="Courier New" panose="02070309020205020404" pitchFamily="49" charset="0"/>
                <a:cs typeface="Courier New" panose="02070309020205020404" pitchFamily="49" charset="0"/>
              </a:rPr>
              <a:t>;Name Server Information</a:t>
            </a:r>
          </a:p>
          <a:p>
            <a:pPr lvl="1"/>
            <a:r>
              <a:rPr lang="en-US" sz="1400" b="1" dirty="0">
                <a:latin typeface="Courier New" panose="02070309020205020404" pitchFamily="49" charset="0"/>
                <a:cs typeface="Courier New" panose="02070309020205020404" pitchFamily="49" charset="0"/>
              </a:rPr>
              <a:t>@       IN NS ns1.bbu.local.</a:t>
            </a:r>
          </a:p>
        </p:txBody>
      </p:sp>
    </p:spTree>
    <p:extLst>
      <p:ext uri="{BB962C8B-B14F-4D97-AF65-F5344CB8AC3E}">
        <p14:creationId xmlns:p14="http://schemas.microsoft.com/office/powerpoint/2010/main" val="99477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016758"/>
          </a:xfrm>
          <a:prstGeom prst="rect">
            <a:avLst/>
          </a:prstGeom>
        </p:spPr>
        <p:txBody>
          <a:bodyPr wrap="square">
            <a:spAutoFit/>
          </a:bodyPr>
          <a:lstStyle/>
          <a:p>
            <a:pPr lvl="1"/>
            <a:r>
              <a:rPr lang="en-US" i="1" dirty="0"/>
              <a:t>&lt;&lt;file /</a:t>
            </a:r>
            <a:r>
              <a:rPr lang="en-US" i="1" dirty="0" err="1"/>
              <a:t>var</a:t>
            </a:r>
            <a:r>
              <a:rPr lang="en-US" i="1" dirty="0"/>
              <a:t>/named/2.0.10.db&gt;&gt;</a:t>
            </a:r>
            <a:endParaRPr lang="en-US" b="1"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;IP address of domain (</a:t>
            </a:r>
            <a:r>
              <a:rPr lang="en-US" sz="1400" b="1" dirty="0" err="1">
                <a:latin typeface="Courier New" panose="02070309020205020404" pitchFamily="49" charset="0"/>
                <a:cs typeface="Courier New" panose="02070309020205020404" pitchFamily="49" charset="0"/>
              </a:rPr>
              <a:t>bbu.local</a:t>
            </a:r>
            <a:r>
              <a:rPr lang="en-US" sz="1400" b="1" dirty="0">
                <a:latin typeface="Courier New" panose="02070309020205020404" pitchFamily="49" charset="0"/>
                <a:cs typeface="Courier New" panose="02070309020205020404" pitchFamily="49" charset="0"/>
              </a:rPr>
              <a:t>)</a:t>
            </a:r>
          </a:p>
          <a:p>
            <a:pPr lvl="1"/>
            <a:r>
              <a:rPr lang="en-US" sz="1400" b="1" dirty="0">
                <a:latin typeface="Courier New" panose="02070309020205020404" pitchFamily="49" charset="0"/>
                <a:cs typeface="Courier New" panose="02070309020205020404" pitchFamily="49" charset="0"/>
              </a:rPr>
              <a:t>@       IN A 192.168.1.21</a:t>
            </a:r>
          </a:p>
          <a:p>
            <a:pPr lvl="1"/>
            <a:r>
              <a:rPr lang="en-US" sz="1400" b="1" dirty="0">
                <a:latin typeface="Courier New" panose="02070309020205020404" pitchFamily="49" charset="0"/>
                <a:cs typeface="Courier New" panose="02070309020205020404" pitchFamily="49" charset="0"/>
              </a:rPr>
              <a:t>ns1     IN A 192.168.1.21</a:t>
            </a: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;Mail exchanger</a:t>
            </a:r>
          </a:p>
          <a:p>
            <a:pPr lvl="1"/>
            <a:r>
              <a:rPr lang="en-US" sz="1400" b="1" dirty="0">
                <a:latin typeface="Courier New" panose="02070309020205020404" pitchFamily="49" charset="0"/>
                <a:cs typeface="Courier New" panose="02070309020205020404" pitchFamily="49" charset="0"/>
              </a:rPr>
              <a:t>@       IN MX 10 </a:t>
            </a:r>
            <a:r>
              <a:rPr lang="en-US" sz="1400" b="1" dirty="0" err="1">
                <a:latin typeface="Courier New" panose="02070309020205020404" pitchFamily="49" charset="0"/>
                <a:cs typeface="Courier New" panose="02070309020205020404" pitchFamily="49" charset="0"/>
              </a:rPr>
              <a:t>mail.bbu.local</a:t>
            </a:r>
            <a:r>
              <a:rPr lang="en-US" sz="1400" b="1" dirty="0">
                <a:latin typeface="Courier New" panose="02070309020205020404" pitchFamily="49" charset="0"/>
                <a:cs typeface="Courier New" panose="02070309020205020404" pitchFamily="49" charset="0"/>
              </a:rPr>
              <a:t>.</a:t>
            </a:r>
          </a:p>
          <a:p>
            <a:pPr lvl="1"/>
            <a:r>
              <a:rPr lang="en-US" sz="1400" b="1" dirty="0">
                <a:latin typeface="Courier New" panose="02070309020205020404" pitchFamily="49" charset="0"/>
                <a:cs typeface="Courier New" panose="02070309020205020404" pitchFamily="49" charset="0"/>
              </a:rPr>
              <a:t>mail    IN A 192.168.1.22</a:t>
            </a: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;Reverse lookup for Name Server</a:t>
            </a:r>
          </a:p>
          <a:p>
            <a:pPr lvl="1"/>
            <a:r>
              <a:rPr lang="en-US" sz="1400" b="1" dirty="0">
                <a:latin typeface="Courier New" panose="02070309020205020404" pitchFamily="49" charset="0"/>
                <a:cs typeface="Courier New" panose="02070309020205020404" pitchFamily="49" charset="0"/>
              </a:rPr>
              <a:t>21      IN PTR ns1.bbu.local.</a:t>
            </a: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;PTR Record IP address to </a:t>
            </a:r>
            <a:r>
              <a:rPr lang="en-US" sz="1400" b="1" dirty="0" err="1">
                <a:latin typeface="Courier New" panose="02070309020205020404" pitchFamily="49" charset="0"/>
                <a:cs typeface="Courier New" panose="02070309020205020404" pitchFamily="49" charset="0"/>
              </a:rPr>
              <a:t>HostName</a:t>
            </a:r>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21      IN PTR www.bbu.local.</a:t>
            </a:r>
          </a:p>
          <a:p>
            <a:pPr lvl="1"/>
            <a:r>
              <a:rPr lang="en-US" sz="1400" b="1" dirty="0">
                <a:latin typeface="Courier New" panose="02070309020205020404" pitchFamily="49" charset="0"/>
                <a:cs typeface="Courier New" panose="02070309020205020404" pitchFamily="49" charset="0"/>
              </a:rPr>
              <a:t>22      IN PTR </a:t>
            </a:r>
            <a:r>
              <a:rPr lang="en-US" sz="1400" b="1" dirty="0" err="1">
                <a:latin typeface="Courier New" panose="02070309020205020404" pitchFamily="49" charset="0"/>
                <a:cs typeface="Courier New" panose="02070309020205020404" pitchFamily="49" charset="0"/>
              </a:rPr>
              <a:t>mail.bbu.local</a:t>
            </a:r>
            <a:r>
              <a:rPr lang="en-US" sz="1400" b="1" dirty="0">
                <a:latin typeface="Courier New" panose="02070309020205020404" pitchFamily="49" charset="0"/>
                <a:cs typeface="Courier New" panose="02070309020205020404" pitchFamily="49" charset="0"/>
              </a:rPr>
              <a:t>.</a:t>
            </a:r>
          </a:p>
          <a:p>
            <a:pPr lvl="1"/>
            <a:endParaRPr lang="en-US" sz="1400" b="1" dirty="0">
              <a:latin typeface="Courier New" panose="02070309020205020404" pitchFamily="49" charset="0"/>
              <a:cs typeface="Courier New" panose="02070309020205020404" pitchFamily="49" charset="0"/>
            </a:endParaRPr>
          </a:p>
          <a:p>
            <a:pPr marL="171450" indent="-171450">
              <a:buFont typeface="Wingdings" panose="05000000000000000000" pitchFamily="2" charset="2"/>
              <a:buChar char="v"/>
            </a:pPr>
            <a:r>
              <a:rPr lang="en-US" sz="2000" dirty="0">
                <a:cs typeface="TH Sarabun New" panose="020B0500040200020003" pitchFamily="34" charset="-34"/>
              </a:rPr>
              <a:t>  </a:t>
            </a:r>
            <a:r>
              <a:rPr lang="en-US" b="1" dirty="0">
                <a:cs typeface="TH Sarabun New" panose="020B0500040200020003" pitchFamily="34" charset="-34"/>
              </a:rPr>
              <a:t>Enable</a:t>
            </a:r>
            <a:r>
              <a:rPr lang="en-US" dirty="0">
                <a:cs typeface="TH Sarabun New" panose="020B0500040200020003" pitchFamily="34" charset="-34"/>
              </a:rPr>
              <a:t> and </a:t>
            </a:r>
            <a:r>
              <a:rPr lang="en-US" b="1" dirty="0">
                <a:cs typeface="TH Sarabun New" panose="020B0500040200020003" pitchFamily="34" charset="-34"/>
              </a:rPr>
              <a:t>Start</a:t>
            </a:r>
            <a:r>
              <a:rPr lang="en-US" dirty="0">
                <a:cs typeface="TH Sarabun New" panose="020B0500040200020003" pitchFamily="34" charset="-34"/>
              </a:rPr>
              <a:t> the DNS service on boot</a:t>
            </a:r>
          </a:p>
          <a:p>
            <a:pPr lvl="1"/>
            <a:r>
              <a:rPr lang="en-US" sz="1200" dirty="0"/>
              <a:t> </a:t>
            </a:r>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systemctl</a:t>
            </a:r>
            <a:r>
              <a:rPr lang="en-US" sz="1400" b="1" dirty="0">
                <a:latin typeface="Courier New" panose="02070309020205020404" pitchFamily="49" charset="0"/>
                <a:cs typeface="Courier New" panose="02070309020205020404" pitchFamily="49" charset="0"/>
              </a:rPr>
              <a:t> enable named</a:t>
            </a:r>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systemctl</a:t>
            </a:r>
            <a:r>
              <a:rPr lang="en-US" sz="1400" b="1" dirty="0">
                <a:latin typeface="Courier New" panose="02070309020205020404" pitchFamily="49" charset="0"/>
                <a:cs typeface="Courier New" panose="02070309020205020404" pitchFamily="49" charset="0"/>
              </a:rPr>
              <a:t> start named</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16911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212410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047536"/>
          </a:xfrm>
          <a:prstGeom prst="rect">
            <a:avLst/>
          </a:prstGeom>
        </p:spPr>
        <p:txBody>
          <a:bodyPr wrap="square">
            <a:spAutoFit/>
          </a:bodyPr>
          <a:lstStyle/>
          <a:p>
            <a:pPr marL="285750" indent="-285750">
              <a:buFont typeface="Wingdings" panose="05000000000000000000" pitchFamily="2" charset="2"/>
              <a:buChar char="v"/>
            </a:pPr>
            <a:r>
              <a:rPr lang="en-US" dirty="0">
                <a:cs typeface="TH Sarabun New" panose="020B0500040200020003" pitchFamily="34" charset="-34"/>
              </a:rPr>
              <a:t>Configuring Permissions, Ownership</a:t>
            </a:r>
          </a:p>
          <a:p>
            <a:pPr lvl="1"/>
            <a:endParaRPr lang="en-US" dirty="0"/>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systemctl</a:t>
            </a:r>
            <a:r>
              <a:rPr lang="en-US" sz="1400" b="1" dirty="0">
                <a:latin typeface="Courier New" panose="02070309020205020404" pitchFamily="49" charset="0"/>
                <a:cs typeface="Courier New" panose="02070309020205020404" pitchFamily="49" charset="0"/>
              </a:rPr>
              <a:t> enable named</a:t>
            </a:r>
          </a:p>
          <a:p>
            <a:pPr lvl="1"/>
            <a:r>
              <a:rPr lang="en-US" sz="1400" dirty="0">
                <a:latin typeface="Courier New" panose="02070309020205020404" pitchFamily="49" charset="0"/>
                <a:cs typeface="Courier New" panose="02070309020205020404" pitchFamily="49" charset="0"/>
              </a:rPr>
              <a:t>Created </a:t>
            </a:r>
            <a:r>
              <a:rPr lang="en-US" sz="1400" dirty="0" err="1">
                <a:latin typeface="Courier New" panose="02070309020205020404" pitchFamily="49" charset="0"/>
                <a:cs typeface="Courier New" panose="02070309020205020404" pitchFamily="49" charset="0"/>
              </a:rPr>
              <a:t>symlink</a:t>
            </a:r>
            <a:r>
              <a:rPr lang="en-US" sz="1400" dirty="0">
                <a:latin typeface="Courier New" panose="02070309020205020404" pitchFamily="49" charset="0"/>
                <a:cs typeface="Courier New" panose="02070309020205020404" pitchFamily="49" charset="0"/>
              </a:rPr>
              <a:t> from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/system/multi-</a:t>
            </a:r>
            <a:r>
              <a:rPr lang="en-US" sz="1400" dirty="0" err="1">
                <a:latin typeface="Courier New" panose="02070309020205020404" pitchFamily="49" charset="0"/>
                <a:cs typeface="Courier New" panose="02070309020205020404" pitchFamily="49" charset="0"/>
              </a:rPr>
              <a:t>user.target.wants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named.service</a:t>
            </a:r>
            <a:r>
              <a:rPr lang="en-US" sz="1400" dirty="0">
                <a:latin typeface="Courier New" panose="02070309020205020404" pitchFamily="49" charset="0"/>
                <a:cs typeface="Courier New" panose="02070309020205020404" pitchFamily="49" charset="0"/>
              </a:rPr>
              <a:t> to /</a:t>
            </a:r>
            <a:r>
              <a:rPr lang="en-US" sz="1400" dirty="0" err="1">
                <a:latin typeface="Courier New" panose="02070309020205020404" pitchFamily="49" charset="0"/>
                <a:cs typeface="Courier New" panose="02070309020205020404" pitchFamily="49" charset="0"/>
              </a:rPr>
              <a:t>usr</a:t>
            </a:r>
            <a:r>
              <a:rPr lang="en-US" sz="1400" dirty="0">
                <a:latin typeface="Courier New" panose="02070309020205020404" pitchFamily="49" charset="0"/>
                <a:cs typeface="Courier New" panose="02070309020205020404" pitchFamily="49" charset="0"/>
              </a:rPr>
              <a:t>/lib/</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a:t>
            </a:r>
            <a:r>
              <a:rPr lang="en-US" sz="1400" dirty="0" err="1">
                <a:latin typeface="Courier New" panose="02070309020205020404" pitchFamily="49" charset="0"/>
                <a:cs typeface="Courier New" panose="02070309020205020404" pitchFamily="49" charset="0"/>
              </a:rPr>
              <a:t>named.service</a:t>
            </a:r>
            <a:r>
              <a:rPr lang="en-US" sz="1400" dirty="0">
                <a:latin typeface="Courier New" panose="02070309020205020404" pitchFamily="49" charset="0"/>
                <a:cs typeface="Courier New" panose="02070309020205020404" pitchFamily="49" charset="0"/>
              </a:rPr>
              <a:t>.</a:t>
            </a:r>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systemctl</a:t>
            </a:r>
            <a:r>
              <a:rPr lang="en-US" sz="1400" b="1" dirty="0">
                <a:latin typeface="Courier New" panose="02070309020205020404" pitchFamily="49" charset="0"/>
                <a:cs typeface="Courier New" panose="02070309020205020404" pitchFamily="49" charset="0"/>
              </a:rPr>
              <a:t> start named</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marL="171450" indent="-171450">
              <a:buFont typeface="Wingdings" panose="05000000000000000000" pitchFamily="2" charset="2"/>
              <a:buChar char="v"/>
            </a:pPr>
            <a:endParaRPr lang="en-US" sz="1200" dirty="0">
              <a:latin typeface="Courier New" panose="02070309020205020404" pitchFamily="49" charset="0"/>
              <a:cs typeface="Courier New" panose="02070309020205020404" pitchFamily="49" charset="0"/>
            </a:endParaRPr>
          </a:p>
          <a:p>
            <a:pPr marL="171450" indent="-171450">
              <a:buFont typeface="Wingdings" panose="05000000000000000000" pitchFamily="2" charset="2"/>
              <a:buChar char="v"/>
            </a:pPr>
            <a:r>
              <a:rPr lang="en-US" dirty="0">
                <a:cs typeface="TH Sarabun New" panose="020B0500040200020003" pitchFamily="34" charset="-34"/>
              </a:rPr>
              <a:t> Test DNS configuration and zone files for any syntax errors</a:t>
            </a:r>
          </a:p>
          <a:p>
            <a:pPr marL="742950" lvl="1" indent="-285750">
              <a:buFont typeface="Wingdings" panose="05000000000000000000" pitchFamily="2" charset="2"/>
              <a:buChar char="§"/>
            </a:pPr>
            <a:r>
              <a:rPr lang="en-US" dirty="0">
                <a:cs typeface="TH Sarabun New" panose="020B0500040200020003" pitchFamily="34" charset="-34"/>
              </a:rPr>
              <a:t>Check DNS default configuration file</a:t>
            </a:r>
          </a:p>
          <a:p>
            <a:pPr lvl="2"/>
            <a:endParaRPr lang="en-US" dirty="0">
              <a:cs typeface="TH Sarabun New" panose="020B0500040200020003" pitchFamily="34" charset="-34"/>
            </a:endParaRPr>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 named-</a:t>
            </a:r>
            <a:r>
              <a:rPr lang="en-US" sz="1400" b="1" dirty="0" err="1">
                <a:latin typeface="Courier New" panose="02070309020205020404" pitchFamily="49" charset="0"/>
                <a:cs typeface="Courier New" panose="02070309020205020404" pitchFamily="49" charset="0"/>
              </a:rPr>
              <a:t>checkconf</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named.conf</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marL="171450" indent="-171450">
              <a:buFont typeface="Wingdings" panose="05000000000000000000" pitchFamily="2" charset="2"/>
              <a:buChar char="v"/>
            </a:pPr>
            <a:endParaRPr lang="en-US" sz="1200" dirty="0">
              <a:latin typeface="Courier New" panose="02070309020205020404" pitchFamily="49" charset="0"/>
              <a:cs typeface="Courier New" panose="02070309020205020404" pitchFamily="49" charset="0"/>
            </a:endParaRPr>
          </a:p>
          <a:p>
            <a:pPr lvl="1"/>
            <a:r>
              <a:rPr lang="en-US" dirty="0">
                <a:cs typeface="Courier New" panose="02070309020205020404" pitchFamily="49" charset="0"/>
              </a:rPr>
              <a:t>If it returns nothing, your configuration file is valid.</a:t>
            </a:r>
          </a:p>
          <a:p>
            <a:pPr marL="742950" lvl="1" indent="-285750">
              <a:buFont typeface="Wingdings" panose="05000000000000000000" pitchFamily="2" charset="2"/>
              <a:buChar char="§"/>
            </a:pPr>
            <a:r>
              <a:rPr lang="en-US" dirty="0">
                <a:cs typeface="Courier New" panose="02070309020205020404" pitchFamily="49" charset="0"/>
              </a:rPr>
              <a:t>Check Forward zone</a:t>
            </a:r>
          </a:p>
          <a:p>
            <a:pPr lvl="1"/>
            <a:endParaRPr lang="en-US" dirty="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 named-</a:t>
            </a:r>
            <a:r>
              <a:rPr lang="en-US" sz="1400" b="1" dirty="0" err="1">
                <a:latin typeface="Courier New" panose="02070309020205020404" pitchFamily="49" charset="0"/>
                <a:cs typeface="Courier New" panose="02070309020205020404" pitchFamily="49" charset="0"/>
              </a:rPr>
              <a:t>checkzone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bbu.local</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/named/</a:t>
            </a:r>
            <a:r>
              <a:rPr lang="en-US" sz="1400" b="1" dirty="0" err="1">
                <a:latin typeface="Courier New" panose="02070309020205020404" pitchFamily="49" charset="0"/>
                <a:cs typeface="Courier New" panose="02070309020205020404" pitchFamily="49" charset="0"/>
              </a:rPr>
              <a:t>fwd.bbu.local.db</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zone </a:t>
            </a:r>
            <a:r>
              <a:rPr lang="en-US" sz="1400" dirty="0" err="1">
                <a:latin typeface="Courier New" panose="02070309020205020404" pitchFamily="49" charset="0"/>
                <a:cs typeface="Courier New" panose="02070309020205020404" pitchFamily="49" charset="0"/>
              </a:rPr>
              <a:t>bbu.local</a:t>
            </a:r>
            <a:r>
              <a:rPr lang="en-US" sz="1400" dirty="0">
                <a:latin typeface="Courier New" panose="02070309020205020404" pitchFamily="49" charset="0"/>
                <a:cs typeface="Courier New" panose="02070309020205020404" pitchFamily="49" charset="0"/>
              </a:rPr>
              <a:t>/IN: loaded serial 2016042112</a:t>
            </a:r>
          </a:p>
          <a:p>
            <a:pPr lvl="1"/>
            <a:r>
              <a:rPr lang="en-US" sz="1400" dirty="0">
                <a:latin typeface="Courier New" panose="02070309020205020404" pitchFamily="49" charset="0"/>
                <a:cs typeface="Courier New" panose="02070309020205020404" pitchFamily="49" charset="0"/>
              </a:rPr>
              <a:t>OK</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840526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031873"/>
          </a:xfrm>
          <a:prstGeom prst="rect">
            <a:avLst/>
          </a:prstGeom>
        </p:spPr>
        <p:txBody>
          <a:bodyPr wrap="square">
            <a:spAutoFit/>
          </a:bodyPr>
          <a:lstStyle/>
          <a:p>
            <a:pPr marL="171450" indent="-171450">
              <a:buFont typeface="Wingdings" panose="05000000000000000000" pitchFamily="2" charset="2"/>
              <a:buChar char="v"/>
            </a:pPr>
            <a:r>
              <a:rPr lang="en-US" dirty="0">
                <a:cs typeface="TH Sarabun New" panose="020B0500040200020003" pitchFamily="34" charset="-34"/>
              </a:rPr>
              <a:t> Test DNS configuration and zone files for any syntax errors</a:t>
            </a:r>
          </a:p>
          <a:p>
            <a:pPr marL="742950" lvl="1" indent="-285750">
              <a:buFont typeface="Wingdings" panose="05000000000000000000" pitchFamily="2" charset="2"/>
              <a:buChar char="§"/>
            </a:pPr>
            <a:r>
              <a:rPr lang="en-US" dirty="0">
                <a:cs typeface="TH Sarabun New" panose="020B0500040200020003" pitchFamily="34" charset="-34"/>
              </a:rPr>
              <a:t>Check reverse zone</a:t>
            </a:r>
          </a:p>
          <a:p>
            <a:pPr lvl="2"/>
            <a:endParaRPr lang="en-US" dirty="0">
              <a:cs typeface="TH Sarabun New" panose="020B0500040200020003" pitchFamily="34" charset="-34"/>
            </a:endParaRPr>
          </a:p>
          <a:p>
            <a:pPr lvl="1"/>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root@server</a:t>
            </a:r>
            <a:r>
              <a:rPr lang="en-US" sz="1400" b="1" dirty="0">
                <a:latin typeface="Courier New" panose="02070309020205020404" pitchFamily="49" charset="0"/>
                <a:cs typeface="Courier New" panose="02070309020205020404" pitchFamily="49" charset="0"/>
              </a:rPr>
              <a:t> named]# named-</a:t>
            </a:r>
            <a:r>
              <a:rPr lang="en-US" sz="1400" b="1" dirty="0" err="1">
                <a:latin typeface="Courier New" panose="02070309020205020404" pitchFamily="49" charset="0"/>
                <a:cs typeface="Courier New" panose="02070309020205020404" pitchFamily="49" charset="0"/>
              </a:rPr>
              <a:t>checkzone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bbu.local</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/named/2.0.10.db</a:t>
            </a:r>
          </a:p>
          <a:p>
            <a:pPr lvl="1"/>
            <a:r>
              <a:rPr lang="en-US" sz="1400" dirty="0">
                <a:latin typeface="Courier New" panose="02070309020205020404" pitchFamily="49" charset="0"/>
                <a:cs typeface="Courier New" panose="02070309020205020404" pitchFamily="49" charset="0"/>
              </a:rPr>
              <a:t>zone </a:t>
            </a:r>
            <a:r>
              <a:rPr lang="en-US" sz="1400" dirty="0" err="1">
                <a:latin typeface="Courier New" panose="02070309020205020404" pitchFamily="49" charset="0"/>
                <a:cs typeface="Courier New" panose="02070309020205020404" pitchFamily="49" charset="0"/>
              </a:rPr>
              <a:t>bbu.local</a:t>
            </a:r>
            <a:r>
              <a:rPr lang="en-US" sz="1400" dirty="0">
                <a:latin typeface="Courier New" panose="02070309020205020404" pitchFamily="49" charset="0"/>
                <a:cs typeface="Courier New" panose="02070309020205020404" pitchFamily="49" charset="0"/>
              </a:rPr>
              <a:t>/IN: loaded serial 2016042112</a:t>
            </a:r>
          </a:p>
          <a:p>
            <a:pPr lvl="1"/>
            <a:r>
              <a:rPr lang="en-US" sz="1400" dirty="0">
                <a:latin typeface="Courier New" panose="02070309020205020404" pitchFamily="49" charset="0"/>
                <a:cs typeface="Courier New" panose="02070309020205020404" pitchFamily="49" charset="0"/>
              </a:rPr>
              <a:t>OK</a:t>
            </a:r>
          </a:p>
          <a:p>
            <a:pPr lvl="1"/>
            <a:r>
              <a:rPr lang="en-US" dirty="0">
                <a:cs typeface="TH Sarabun New" panose="020B0500040200020003" pitchFamily="34" charset="-34"/>
              </a:rPr>
              <a:t> </a:t>
            </a:r>
          </a:p>
          <a:p>
            <a:pPr marL="171450" indent="-171450">
              <a:buFont typeface="Wingdings" panose="05000000000000000000" pitchFamily="2" charset="2"/>
              <a:buChar char="v"/>
            </a:pPr>
            <a:r>
              <a:rPr lang="en-US" dirty="0">
                <a:cs typeface="TH Sarabun New" panose="020B0500040200020003" pitchFamily="34" charset="-34"/>
              </a:rPr>
              <a:t> Edit file /</a:t>
            </a:r>
            <a:r>
              <a:rPr lang="en-US" dirty="0" err="1">
                <a:cs typeface="TH Sarabun New" panose="020B0500040200020003" pitchFamily="34" charset="-34"/>
              </a:rPr>
              <a:t>etc</a:t>
            </a:r>
            <a:r>
              <a:rPr lang="en-US" dirty="0">
                <a:cs typeface="TH Sarabun New" panose="020B0500040200020003" pitchFamily="34" charset="-34"/>
              </a:rPr>
              <a:t>/</a:t>
            </a:r>
            <a:r>
              <a:rPr lang="en-US" dirty="0" err="1">
                <a:cs typeface="TH Sarabun New" panose="020B0500040200020003" pitchFamily="34" charset="-34"/>
              </a:rPr>
              <a:t>resolv.conf</a:t>
            </a:r>
            <a:endParaRPr lang="en-US" dirty="0">
              <a:cs typeface="TH Sarabun New" panose="020B0500040200020003" pitchFamily="34" charset="-34"/>
            </a:endParaRPr>
          </a:p>
          <a:p>
            <a:pPr lvl="1"/>
            <a:r>
              <a:rPr lang="en-US" dirty="0"/>
              <a:t>Add the name server </a:t>
            </a:r>
            <a:r>
              <a:rPr lang="en-US" dirty="0" err="1"/>
              <a:t>ip</a:t>
            </a:r>
            <a:r>
              <a:rPr lang="en-US" dirty="0"/>
              <a:t> address:</a:t>
            </a:r>
          </a:p>
          <a:p>
            <a:pPr lvl="1"/>
            <a:endParaRPr lang="nb-NO" b="1" dirty="0">
              <a:cs typeface="TH Sarabun New" panose="020B0500040200020003" pitchFamily="34" charset="-34"/>
            </a:endParaRPr>
          </a:p>
          <a:p>
            <a:pPr lvl="1"/>
            <a:r>
              <a:rPr lang="nb-NO" sz="1400" b="1" dirty="0">
                <a:latin typeface="Courier New" panose="02070309020205020404" pitchFamily="49" charset="0"/>
                <a:cs typeface="Courier New" panose="02070309020205020404" pitchFamily="49" charset="0"/>
              </a:rPr>
              <a:t>[root@server ~]# vi /etc/resolv.conf</a:t>
            </a:r>
          </a:p>
          <a:p>
            <a:pPr lvl="1"/>
            <a:r>
              <a:rPr lang="en-US" sz="1400" dirty="0">
                <a:latin typeface="Courier New" panose="02070309020205020404" pitchFamily="49" charset="0"/>
                <a:cs typeface="Courier New" panose="02070309020205020404" pitchFamily="49" charset="0"/>
              </a:rPr>
              <a:t># Generated by </a:t>
            </a:r>
            <a:r>
              <a:rPr lang="en-US" sz="1400" dirty="0" err="1">
                <a:latin typeface="Courier New" panose="02070309020205020404" pitchFamily="49" charset="0"/>
                <a:cs typeface="Courier New" panose="02070309020205020404" pitchFamily="49" charset="0"/>
              </a:rPr>
              <a:t>NetworkManager</a:t>
            </a:r>
            <a:endParaRPr lang="en-US" sz="1400"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search </a:t>
            </a:r>
            <a:r>
              <a:rPr lang="en-US" sz="1400" b="1" dirty="0" err="1">
                <a:latin typeface="Courier New" panose="02070309020205020404" pitchFamily="49" charset="0"/>
                <a:cs typeface="Courier New" panose="02070309020205020404" pitchFamily="49" charset="0"/>
              </a:rPr>
              <a:t>bbu.local</a:t>
            </a:r>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nameserver 192.168.1.21</a:t>
            </a:r>
          </a:p>
          <a:p>
            <a:pPr lvl="1"/>
            <a:r>
              <a:rPr lang="en-US" sz="1400" b="1" dirty="0">
                <a:latin typeface="Courier New" panose="02070309020205020404" pitchFamily="49" charset="0"/>
                <a:cs typeface="Courier New" panose="02070309020205020404" pitchFamily="49" charset="0"/>
              </a:rPr>
              <a:t>nameserver 192.168.1.1</a:t>
            </a:r>
          </a:p>
          <a:p>
            <a:pPr lvl="1"/>
            <a:endParaRPr lang="en-US" dirty="0">
              <a:cs typeface="TH Sarabun New" panose="020B0500040200020003" pitchFamily="34" charset="-34"/>
            </a:endParaRPr>
          </a:p>
        </p:txBody>
      </p:sp>
    </p:spTree>
    <p:extLst>
      <p:ext uri="{BB962C8B-B14F-4D97-AF65-F5344CB8AC3E}">
        <p14:creationId xmlns:p14="http://schemas.microsoft.com/office/powerpoint/2010/main" val="3288887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170646"/>
          </a:xfrm>
          <a:prstGeom prst="rect">
            <a:avLst/>
          </a:prstGeom>
        </p:spPr>
        <p:txBody>
          <a:bodyPr wrap="square">
            <a:spAutoFit/>
          </a:bodyPr>
          <a:lstStyle/>
          <a:p>
            <a:pPr marL="171450" indent="-171450">
              <a:buFont typeface="Wingdings" panose="05000000000000000000" pitchFamily="2" charset="2"/>
              <a:buChar char="v"/>
            </a:pPr>
            <a:r>
              <a:rPr lang="en-US" dirty="0">
                <a:cs typeface="TH Sarabun New" panose="020B0500040200020003" pitchFamily="34" charset="-34"/>
              </a:rPr>
              <a:t> Test DNS Server</a:t>
            </a:r>
          </a:p>
          <a:p>
            <a:pPr marL="742950" lvl="1" indent="-285750">
              <a:buFont typeface="Wingdings" panose="05000000000000000000" pitchFamily="2" charset="2"/>
              <a:buChar char="§"/>
            </a:pPr>
            <a:r>
              <a:rPr lang="en-US" b="1" dirty="0">
                <a:cs typeface="TH Sarabun New" panose="020B0500040200020003" pitchFamily="34" charset="-34"/>
              </a:rPr>
              <a:t>dig</a:t>
            </a:r>
            <a:r>
              <a:rPr lang="en-US" dirty="0">
                <a:cs typeface="TH Sarabun New" panose="020B0500040200020003" pitchFamily="34" charset="-34"/>
              </a:rPr>
              <a:t> command</a:t>
            </a:r>
          </a:p>
          <a:p>
            <a:pPr lvl="1"/>
            <a:endParaRPr lang="en-US" dirty="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dig ns1.bbu.local</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 &lt;&lt;&gt;&gt; </a:t>
            </a:r>
            <a:r>
              <a:rPr lang="en-US" sz="1200" dirty="0" err="1">
                <a:latin typeface="Courier New" panose="02070309020205020404" pitchFamily="49" charset="0"/>
                <a:cs typeface="Courier New" panose="02070309020205020404" pitchFamily="49" charset="0"/>
              </a:rPr>
              <a:t>DiG</a:t>
            </a:r>
            <a:r>
              <a:rPr lang="en-US" sz="1200" dirty="0">
                <a:latin typeface="Courier New" panose="02070309020205020404" pitchFamily="49" charset="0"/>
                <a:cs typeface="Courier New" panose="02070309020205020404" pitchFamily="49" charset="0"/>
              </a:rPr>
              <a:t> 9.9.4-RedHat-9.9.4-51.el7 &lt;&lt;&gt;&gt; ns1.bbu.local</a:t>
            </a:r>
          </a:p>
          <a:p>
            <a:pPr lvl="1"/>
            <a:r>
              <a:rPr lang="en-US" sz="1200" dirty="0">
                <a:latin typeface="Courier New" panose="02070309020205020404" pitchFamily="49" charset="0"/>
                <a:cs typeface="Courier New" panose="02070309020205020404" pitchFamily="49" charset="0"/>
              </a:rPr>
              <a:t>;; global options: +</a:t>
            </a:r>
            <a:r>
              <a:rPr lang="en-US" sz="1200" dirty="0" err="1">
                <a:latin typeface="Courier New" panose="02070309020205020404" pitchFamily="49" charset="0"/>
                <a:cs typeface="Courier New" panose="02070309020205020404" pitchFamily="49" charset="0"/>
              </a:rPr>
              <a:t>cmd</a:t>
            </a:r>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 Got answer:</a:t>
            </a:r>
          </a:p>
          <a:p>
            <a:pPr lvl="1"/>
            <a:r>
              <a:rPr lang="en-US" sz="1200" dirty="0">
                <a:latin typeface="Courier New" panose="02070309020205020404" pitchFamily="49" charset="0"/>
                <a:cs typeface="Courier New" panose="02070309020205020404" pitchFamily="49" charset="0"/>
              </a:rPr>
              <a:t>;; -&gt;&gt;HEADER&lt;&lt;- opcode: QUERY, status: NOERROR, id: 29352</a:t>
            </a:r>
          </a:p>
          <a:p>
            <a:pPr lvl="1"/>
            <a:r>
              <a:rPr lang="en-US" sz="1200" dirty="0">
                <a:latin typeface="Courier New" panose="02070309020205020404" pitchFamily="49" charset="0"/>
                <a:cs typeface="Courier New" panose="02070309020205020404" pitchFamily="49" charset="0"/>
              </a:rPr>
              <a:t>;; flags: </a:t>
            </a:r>
            <a:r>
              <a:rPr lang="en-US" sz="1200" dirty="0" err="1">
                <a:latin typeface="Courier New" panose="02070309020205020404" pitchFamily="49" charset="0"/>
                <a:cs typeface="Courier New" panose="02070309020205020404" pitchFamily="49" charset="0"/>
              </a:rPr>
              <a:t>qr</a:t>
            </a:r>
            <a:r>
              <a:rPr lang="en-US" sz="1200" dirty="0">
                <a:latin typeface="Courier New" panose="02070309020205020404" pitchFamily="49" charset="0"/>
                <a:cs typeface="Courier New" panose="02070309020205020404" pitchFamily="49" charset="0"/>
              </a:rPr>
              <a:t> aa </a:t>
            </a:r>
            <a:r>
              <a:rPr lang="en-US" sz="1200" dirty="0" err="1">
                <a:latin typeface="Courier New" panose="02070309020205020404" pitchFamily="49" charset="0"/>
                <a:cs typeface="Courier New" panose="02070309020205020404" pitchFamily="49" charset="0"/>
              </a:rPr>
              <a:t>rd</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ra</a:t>
            </a:r>
            <a:r>
              <a:rPr lang="en-US" sz="1200" dirty="0">
                <a:latin typeface="Courier New" panose="02070309020205020404" pitchFamily="49" charset="0"/>
                <a:cs typeface="Courier New" panose="02070309020205020404" pitchFamily="49" charset="0"/>
              </a:rPr>
              <a:t>; QUERY: 1, ANSWER: 1, AUTHORITY: 1, ADDITIONAL: 1</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 OPT PSEUDOSECTION:</a:t>
            </a:r>
          </a:p>
          <a:p>
            <a:pPr lvl="1"/>
            <a:r>
              <a:rPr lang="en-US" sz="1200" dirty="0">
                <a:latin typeface="Courier New" panose="02070309020205020404" pitchFamily="49" charset="0"/>
                <a:cs typeface="Courier New" panose="02070309020205020404" pitchFamily="49" charset="0"/>
              </a:rPr>
              <a:t>; EDNS: version: 0, flags:; </a:t>
            </a:r>
            <a:r>
              <a:rPr lang="en-US" sz="1200" dirty="0" err="1">
                <a:latin typeface="Courier New" panose="02070309020205020404" pitchFamily="49" charset="0"/>
                <a:cs typeface="Courier New" panose="02070309020205020404" pitchFamily="49" charset="0"/>
              </a:rPr>
              <a:t>udp</a:t>
            </a:r>
            <a:r>
              <a:rPr lang="en-US" sz="1200" dirty="0">
                <a:latin typeface="Courier New" panose="02070309020205020404" pitchFamily="49" charset="0"/>
                <a:cs typeface="Courier New" panose="02070309020205020404" pitchFamily="49" charset="0"/>
              </a:rPr>
              <a:t>: 4096</a:t>
            </a:r>
          </a:p>
          <a:p>
            <a:pPr lvl="1"/>
            <a:r>
              <a:rPr lang="en-US" sz="1200" dirty="0">
                <a:latin typeface="Courier New" panose="02070309020205020404" pitchFamily="49" charset="0"/>
                <a:cs typeface="Courier New" panose="02070309020205020404" pitchFamily="49" charset="0"/>
              </a:rPr>
              <a:t>;; QUESTION SECTION:</a:t>
            </a:r>
          </a:p>
          <a:p>
            <a:pPr lvl="1"/>
            <a:r>
              <a:rPr lang="en-US" sz="1200" dirty="0">
                <a:latin typeface="Courier New" panose="02070309020205020404" pitchFamily="49" charset="0"/>
                <a:cs typeface="Courier New" panose="02070309020205020404" pitchFamily="49" charset="0"/>
              </a:rPr>
              <a:t>;ns1.bbu.local.                 IN      A</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 ANSWER SECTION:</a:t>
            </a:r>
          </a:p>
          <a:p>
            <a:pPr lvl="1"/>
            <a:r>
              <a:rPr lang="en-US" sz="1200" dirty="0">
                <a:latin typeface="Courier New" panose="02070309020205020404" pitchFamily="49" charset="0"/>
                <a:cs typeface="Courier New" panose="02070309020205020404" pitchFamily="49" charset="0"/>
              </a:rPr>
              <a:t>ns1.bbu.local.          86400   IN      A       192.168.1.21</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 AUTHORITY SECTION:</a:t>
            </a:r>
          </a:p>
          <a:p>
            <a:pPr lvl="1"/>
            <a:r>
              <a:rPr lang="en-US" sz="1200" dirty="0" err="1">
                <a:latin typeface="Courier New" panose="02070309020205020404" pitchFamily="49" charset="0"/>
                <a:cs typeface="Courier New" panose="02070309020205020404" pitchFamily="49" charset="0"/>
              </a:rPr>
              <a:t>bbu.local</a:t>
            </a:r>
            <a:r>
              <a:rPr lang="en-US" sz="1200" dirty="0">
                <a:latin typeface="Courier New" panose="02070309020205020404" pitchFamily="49" charset="0"/>
                <a:cs typeface="Courier New" panose="02070309020205020404" pitchFamily="49" charset="0"/>
              </a:rPr>
              <a:t>.              86400   IN      NS      ns1.bbu.local.</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 Query time: 0 </a:t>
            </a:r>
            <a:r>
              <a:rPr lang="en-US" sz="1200" dirty="0" err="1">
                <a:latin typeface="Courier New" panose="02070309020205020404" pitchFamily="49" charset="0"/>
                <a:cs typeface="Courier New" panose="02070309020205020404" pitchFamily="49" charset="0"/>
              </a:rPr>
              <a:t>msec</a:t>
            </a:r>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 SERVER: 192.168.1.21#53(192.168.1.21)</a:t>
            </a:r>
          </a:p>
          <a:p>
            <a:pPr lvl="1"/>
            <a:r>
              <a:rPr lang="en-US" sz="1200" dirty="0">
                <a:latin typeface="Courier New" panose="02070309020205020404" pitchFamily="49" charset="0"/>
                <a:cs typeface="Courier New" panose="02070309020205020404" pitchFamily="49" charset="0"/>
              </a:rPr>
              <a:t>;; WHEN: Thu Nov 09 02:21:02 +07 2017</a:t>
            </a:r>
          </a:p>
          <a:p>
            <a:pPr lvl="1"/>
            <a:r>
              <a:rPr lang="en-US" sz="1200" dirty="0">
                <a:latin typeface="Courier New" panose="02070309020205020404" pitchFamily="49" charset="0"/>
                <a:cs typeface="Courier New" panose="02070309020205020404" pitchFamily="49" charset="0"/>
              </a:rPr>
              <a:t>;; MSG SIZE  rcvd: 72</a:t>
            </a:r>
          </a:p>
        </p:txBody>
      </p:sp>
    </p:spTree>
    <p:extLst>
      <p:ext uri="{BB962C8B-B14F-4D97-AF65-F5344CB8AC3E}">
        <p14:creationId xmlns:p14="http://schemas.microsoft.com/office/powerpoint/2010/main" val="724768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109091"/>
          </a:xfrm>
          <a:prstGeom prst="rect">
            <a:avLst/>
          </a:prstGeom>
        </p:spPr>
        <p:txBody>
          <a:bodyPr wrap="square">
            <a:spAutoFit/>
          </a:bodyPr>
          <a:lstStyle/>
          <a:p>
            <a:pPr marL="171450" indent="-171450">
              <a:buFont typeface="Wingdings" panose="05000000000000000000" pitchFamily="2" charset="2"/>
              <a:buChar char="v"/>
            </a:pPr>
            <a:r>
              <a:rPr lang="en-US" dirty="0">
                <a:cs typeface="TH Sarabun New" panose="020B0500040200020003" pitchFamily="34" charset="-34"/>
              </a:rPr>
              <a:t> Test DNS Server</a:t>
            </a:r>
          </a:p>
          <a:p>
            <a:pPr marL="742950" lvl="1" indent="-285750">
              <a:buFont typeface="Wingdings" panose="05000000000000000000" pitchFamily="2" charset="2"/>
              <a:buChar char="§"/>
            </a:pPr>
            <a:r>
              <a:rPr lang="en-US" b="1" dirty="0" err="1">
                <a:cs typeface="TH Sarabun New" panose="020B0500040200020003" pitchFamily="34" charset="-34"/>
              </a:rPr>
              <a:t>nslookup</a:t>
            </a:r>
            <a:r>
              <a:rPr lang="en-US" dirty="0">
                <a:cs typeface="TH Sarabun New" panose="020B0500040200020003" pitchFamily="34" charset="-34"/>
              </a:rPr>
              <a:t> command</a:t>
            </a:r>
          </a:p>
          <a:p>
            <a:pPr lvl="1"/>
            <a:r>
              <a:rPr lang="en-US" sz="1200" dirty="0">
                <a:cs typeface="TH Sarabun New" panose="020B0500040200020003" pitchFamily="34" charset="-34"/>
              </a:rPr>
              <a:t>  </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named]# </a:t>
            </a:r>
            <a:r>
              <a:rPr lang="en-US" sz="1400" b="1" dirty="0" err="1">
                <a:latin typeface="Courier New" panose="02070309020205020404" pitchFamily="49" charset="0"/>
                <a:cs typeface="Courier New" panose="02070309020205020404" pitchFamily="49" charset="0"/>
              </a:rPr>
              <a:t>nslookup</a:t>
            </a:r>
            <a:r>
              <a:rPr lang="en-US" sz="1400" b="1" dirty="0">
                <a:latin typeface="Courier New" panose="02070309020205020404" pitchFamily="49" charset="0"/>
                <a:cs typeface="Courier New" panose="02070309020205020404" pitchFamily="49" charset="0"/>
              </a:rPr>
              <a:t> ns1.bbu.local</a:t>
            </a:r>
          </a:p>
          <a:p>
            <a:pPr lvl="1"/>
            <a:r>
              <a:rPr lang="en-US" sz="1400" dirty="0">
                <a:latin typeface="Courier New" panose="02070309020205020404" pitchFamily="49" charset="0"/>
                <a:cs typeface="Courier New" panose="02070309020205020404" pitchFamily="49" charset="0"/>
              </a:rPr>
              <a:t>Server:         192.168.1.21</a:t>
            </a:r>
          </a:p>
          <a:p>
            <a:pPr lvl="1"/>
            <a:r>
              <a:rPr lang="en-US" sz="1400" dirty="0">
                <a:latin typeface="Courier New" panose="02070309020205020404" pitchFamily="49" charset="0"/>
                <a:cs typeface="Courier New" panose="02070309020205020404" pitchFamily="49" charset="0"/>
              </a:rPr>
              <a:t>Address:        192.168.1.21#53</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Name:   ns1.bbu.local</a:t>
            </a:r>
          </a:p>
          <a:p>
            <a:pPr lvl="1"/>
            <a:r>
              <a:rPr lang="en-US" sz="1400" dirty="0">
                <a:latin typeface="Courier New" panose="02070309020205020404" pitchFamily="49" charset="0"/>
                <a:cs typeface="Courier New" panose="02070309020205020404" pitchFamily="49" charset="0"/>
              </a:rPr>
              <a:t>Address: 192.168.1.21</a:t>
            </a:r>
          </a:p>
          <a:p>
            <a:pPr lvl="1"/>
            <a:endParaRPr lang="en-US" sz="1400" dirty="0">
              <a:latin typeface="Courier New" panose="02070309020205020404" pitchFamily="49" charset="0"/>
              <a:cs typeface="Courier New" panose="02070309020205020404" pitchFamily="49" charset="0"/>
            </a:endParaRPr>
          </a:p>
          <a:p>
            <a:pPr marL="742950" lvl="1" indent="-285750">
              <a:buFont typeface="Wingdings" panose="05000000000000000000" pitchFamily="2" charset="2"/>
              <a:buChar char="§"/>
            </a:pPr>
            <a:r>
              <a:rPr lang="en-US" b="1" dirty="0">
                <a:cs typeface="Courier New" panose="02070309020205020404" pitchFamily="49" charset="0"/>
              </a:rPr>
              <a:t>host</a:t>
            </a:r>
            <a:r>
              <a:rPr lang="en-US" dirty="0">
                <a:cs typeface="Courier New" panose="02070309020205020404" pitchFamily="49" charset="0"/>
              </a:rPr>
              <a:t> command</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host ns1.bbu.local</a:t>
            </a:r>
          </a:p>
          <a:p>
            <a:pPr lvl="1"/>
            <a:r>
              <a:rPr lang="en-US" sz="1400" dirty="0">
                <a:latin typeface="Courier New" panose="02070309020205020404" pitchFamily="49" charset="0"/>
                <a:cs typeface="Courier New" panose="02070309020205020404" pitchFamily="49" charset="0"/>
              </a:rPr>
              <a:t>ns1.bbu.local has address 192.168.1.21</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1"/>
            <a:endParaRPr lang="en-US" sz="1400" dirty="0">
              <a:latin typeface="Courier New" panose="02070309020205020404" pitchFamily="49" charset="0"/>
              <a:cs typeface="Courier New" panose="02070309020205020404" pitchFamily="49" charset="0"/>
            </a:endParaRPr>
          </a:p>
          <a:p>
            <a:pPr marL="285750" indent="-285750">
              <a:buFont typeface="Wingdings" panose="05000000000000000000" pitchFamily="2" charset="2"/>
              <a:buChar char="v"/>
            </a:pPr>
            <a:r>
              <a:rPr lang="en-US" b="1" dirty="0">
                <a:cs typeface="Courier New" panose="02070309020205020404" pitchFamily="49" charset="0"/>
              </a:rPr>
              <a:t>DNS server log file</a:t>
            </a:r>
          </a:p>
          <a:p>
            <a:pPr lvl="1"/>
            <a:r>
              <a:rPr lang="en-US" dirty="0">
                <a:cs typeface="Courier New" panose="02070309020205020404" pitchFamily="49" charset="0"/>
              </a:rPr>
              <a:t>The log file of DNS server is /</a:t>
            </a:r>
            <a:r>
              <a:rPr lang="en-US" dirty="0" err="1">
                <a:cs typeface="Courier New" panose="02070309020205020404" pitchFamily="49" charset="0"/>
              </a:rPr>
              <a:t>var</a:t>
            </a:r>
            <a:r>
              <a:rPr lang="en-US" dirty="0">
                <a:cs typeface="Courier New" panose="02070309020205020404" pitchFamily="49" charset="0"/>
              </a:rPr>
              <a:t>/log/messages. You can use </a:t>
            </a:r>
            <a:r>
              <a:rPr lang="en-US" b="1" dirty="0">
                <a:cs typeface="Courier New" panose="02070309020205020404" pitchFamily="49" charset="0"/>
              </a:rPr>
              <a:t>tail –f</a:t>
            </a:r>
            <a:r>
              <a:rPr lang="en-US" dirty="0">
                <a:cs typeface="Courier New" panose="02070309020205020404" pitchFamily="49" charset="0"/>
              </a:rPr>
              <a:t> command to view all log queries, errors.</a:t>
            </a:r>
          </a:p>
          <a:p>
            <a:pPr lvl="1"/>
            <a:r>
              <a:rPr lang="en-US" sz="1200" dirty="0">
                <a:cs typeface="Courier New" panose="02070309020205020404" pitchFamily="49" charset="0"/>
              </a:rPr>
              <a:t>  </a:t>
            </a:r>
          </a:p>
          <a:p>
            <a:pPr lvl="1"/>
            <a:r>
              <a:rPr lang="da-DK" sz="1400" dirty="0">
                <a:latin typeface="Courier New" panose="02070309020205020404" pitchFamily="49" charset="0"/>
                <a:cs typeface="Courier New" panose="02070309020205020404" pitchFamily="49" charset="0"/>
              </a:rPr>
              <a:t>[root@server logrotate.d]# </a:t>
            </a:r>
            <a:r>
              <a:rPr lang="da-DK" sz="1400" b="1" dirty="0">
                <a:latin typeface="Courier New" panose="02070309020205020404" pitchFamily="49" charset="0"/>
                <a:cs typeface="Courier New" panose="02070309020205020404" pitchFamily="49" charset="0"/>
              </a:rPr>
              <a:t>tail -f /var/log/messages</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42470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524315"/>
          </a:xfrm>
          <a:prstGeom prst="rect">
            <a:avLst/>
          </a:prstGeom>
        </p:spPr>
        <p:txBody>
          <a:bodyPr wrap="square">
            <a:spAutoFit/>
          </a:bodyPr>
          <a:lstStyle/>
          <a:p>
            <a:pPr marL="171450" indent="-171450">
              <a:buFont typeface="Wingdings" panose="05000000000000000000" pitchFamily="2" charset="2"/>
              <a:buChar char="v"/>
            </a:pPr>
            <a:r>
              <a:rPr lang="en-US" dirty="0">
                <a:cs typeface="TH Sarabun New" panose="020B0500040200020003" pitchFamily="34" charset="-34"/>
              </a:rPr>
              <a:t>  </a:t>
            </a:r>
            <a:r>
              <a:rPr lang="en-US" sz="2000" dirty="0">
                <a:cs typeface="TH Sarabun New" panose="020B0500040200020003" pitchFamily="34" charset="-34"/>
              </a:rPr>
              <a:t>What </a:t>
            </a:r>
            <a:r>
              <a:rPr lang="en-US" sz="2000" b="1" dirty="0">
                <a:cs typeface="TH Sarabun New" panose="020B0500040200020003" pitchFamily="34" charset="-34"/>
              </a:rPr>
              <a:t>Ports</a:t>
            </a:r>
            <a:r>
              <a:rPr lang="en-US" sz="2000" dirty="0">
                <a:cs typeface="TH Sarabun New" panose="020B0500040200020003" pitchFamily="34" charset="-34"/>
              </a:rPr>
              <a:t> Required For </a:t>
            </a:r>
            <a:r>
              <a:rPr lang="en-US" sz="2000" b="1" dirty="0">
                <a:cs typeface="TH Sarabun New" panose="020B0500040200020003" pitchFamily="34" charset="-34"/>
              </a:rPr>
              <a:t>BIND Domain Name Server</a:t>
            </a:r>
          </a:p>
          <a:p>
            <a:pPr lvl="1"/>
            <a:r>
              <a:rPr lang="en-US" dirty="0"/>
              <a:t>You need to use the following TCP and UDP ports on servers:</a:t>
            </a:r>
          </a:p>
          <a:p>
            <a:pPr marL="742950" lvl="1" indent="-285750">
              <a:buFont typeface="Wingdings" panose="05000000000000000000" pitchFamily="2" charset="2"/>
              <a:buChar char="§"/>
            </a:pPr>
            <a:r>
              <a:rPr lang="en-US" b="1" dirty="0">
                <a:cs typeface="TH Sarabun New" panose="020B0500040200020003" pitchFamily="34" charset="-34"/>
              </a:rPr>
              <a:t>TCP port 53 </a:t>
            </a:r>
            <a:r>
              <a:rPr lang="en-US" dirty="0">
                <a:cs typeface="TH Sarabun New" panose="020B0500040200020003" pitchFamily="34" charset="-34"/>
              </a:rPr>
              <a:t>– This is used to get when response data exceeds 512 bytes. The zone </a:t>
            </a:r>
            <a:r>
              <a:rPr lang="en-US" dirty="0" err="1">
                <a:cs typeface="TH Sarabun New" panose="020B0500040200020003" pitchFamily="34" charset="-34"/>
              </a:rPr>
              <a:t>trasfer</a:t>
            </a:r>
            <a:r>
              <a:rPr lang="en-US" dirty="0">
                <a:cs typeface="TH Sarabun New" panose="020B0500040200020003" pitchFamily="34" charset="-34"/>
              </a:rPr>
              <a:t> between master and slave is also done using TCP port 53.</a:t>
            </a:r>
          </a:p>
          <a:p>
            <a:pPr marL="742950" lvl="1" indent="-285750">
              <a:buFont typeface="Wingdings" panose="05000000000000000000" pitchFamily="2" charset="2"/>
              <a:buChar char="§"/>
            </a:pPr>
            <a:r>
              <a:rPr lang="en-US" b="1" dirty="0"/>
              <a:t>UDP port 53</a:t>
            </a:r>
            <a:r>
              <a:rPr lang="en-US" dirty="0"/>
              <a:t> – This is primarily used by clients to make </a:t>
            </a:r>
            <a:r>
              <a:rPr lang="en-US" dirty="0" err="1"/>
              <a:t>dns</a:t>
            </a:r>
            <a:r>
              <a:rPr lang="en-US" dirty="0"/>
              <a:t> queries which are less than or equal to 512 byes. If the DNS server response data exceeds 512 bytes, the UDP query will fail and client will retry using TCP port 53.</a:t>
            </a:r>
          </a:p>
          <a:p>
            <a:pPr marL="742950" lvl="1" indent="-285750">
              <a:buFont typeface="Wingdings" panose="05000000000000000000" pitchFamily="2" charset="2"/>
              <a:buChar char="§"/>
            </a:pPr>
            <a:endParaRPr lang="en-US" dirty="0"/>
          </a:p>
          <a:p>
            <a:pPr lvl="1"/>
            <a:r>
              <a:rPr lang="en-US" dirty="0"/>
              <a:t>To check if  BIND Domain Name Server </a:t>
            </a:r>
            <a:r>
              <a:rPr lang="en-US" b="1" dirty="0"/>
              <a:t>is running </a:t>
            </a:r>
            <a:r>
              <a:rPr lang="en-US" dirty="0"/>
              <a:t>using </a:t>
            </a:r>
            <a:r>
              <a:rPr lang="en-US" b="1" dirty="0"/>
              <a:t>netstat</a:t>
            </a:r>
            <a:r>
              <a:rPr lang="en-US" dirty="0"/>
              <a:t> command. (Before call this command, you must install net-tools package, </a:t>
            </a:r>
            <a:r>
              <a:rPr lang="en-US" b="1" i="1" dirty="0"/>
              <a:t>yum install –y net-tools</a:t>
            </a:r>
            <a:r>
              <a:rPr lang="en-US" dirty="0"/>
              <a:t>)</a:t>
            </a:r>
          </a:p>
          <a:p>
            <a:pPr lvl="1"/>
            <a:endParaRPr lang="en-US" dirty="0"/>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netstat -</a:t>
            </a:r>
            <a:r>
              <a:rPr lang="en-US" sz="1400" b="1" dirty="0" err="1">
                <a:latin typeface="Courier New" panose="02070309020205020404" pitchFamily="49" charset="0"/>
                <a:cs typeface="Courier New" panose="02070309020205020404" pitchFamily="49" charset="0"/>
              </a:rPr>
              <a:t>vanut</a:t>
            </a:r>
            <a:r>
              <a:rPr lang="en-US" sz="1400" b="1" dirty="0">
                <a:latin typeface="Courier New" panose="02070309020205020404" pitchFamily="49" charset="0"/>
                <a:cs typeface="Courier New" panose="02070309020205020404" pitchFamily="49" charset="0"/>
              </a:rPr>
              <a:t> | grep ":53"</a:t>
            </a:r>
          </a:p>
          <a:p>
            <a:pPr lvl="1"/>
            <a:r>
              <a:rPr lang="en-US" sz="1400" dirty="0" err="1">
                <a:latin typeface="Courier New" panose="02070309020205020404" pitchFamily="49" charset="0"/>
                <a:cs typeface="Courier New" panose="02070309020205020404" pitchFamily="49" charset="0"/>
              </a:rPr>
              <a:t>tcp</a:t>
            </a:r>
            <a:r>
              <a:rPr lang="en-US" sz="1400" dirty="0">
                <a:latin typeface="Courier New" panose="02070309020205020404" pitchFamily="49" charset="0"/>
                <a:cs typeface="Courier New" panose="02070309020205020404" pitchFamily="49" charset="0"/>
              </a:rPr>
              <a:t>        0      0 10.0.2.15:53            0.0.0.0:*               LISTEN</a:t>
            </a:r>
          </a:p>
          <a:p>
            <a:pPr lvl="1"/>
            <a:r>
              <a:rPr lang="en-US" sz="1400" dirty="0" err="1">
                <a:latin typeface="Courier New" panose="02070309020205020404" pitchFamily="49" charset="0"/>
                <a:cs typeface="Courier New" panose="02070309020205020404" pitchFamily="49" charset="0"/>
              </a:rPr>
              <a:t>tcp</a:t>
            </a:r>
            <a:r>
              <a:rPr lang="en-US" sz="1400" dirty="0">
                <a:latin typeface="Courier New" panose="02070309020205020404" pitchFamily="49" charset="0"/>
                <a:cs typeface="Courier New" panose="02070309020205020404" pitchFamily="49" charset="0"/>
              </a:rPr>
              <a:t>        0      0 127.0.0.1:53            0.0.0.0:*               LISTEN</a:t>
            </a:r>
          </a:p>
          <a:p>
            <a:pPr lvl="1"/>
            <a:r>
              <a:rPr lang="en-US" sz="1400" dirty="0" err="1">
                <a:latin typeface="Courier New" panose="02070309020205020404" pitchFamily="49" charset="0"/>
                <a:cs typeface="Courier New" panose="02070309020205020404" pitchFamily="49" charset="0"/>
              </a:rPr>
              <a:t>udp</a:t>
            </a:r>
            <a:r>
              <a:rPr lang="en-US" sz="1400" dirty="0">
                <a:latin typeface="Courier New" panose="02070309020205020404" pitchFamily="49" charset="0"/>
                <a:cs typeface="Courier New" panose="02070309020205020404" pitchFamily="49" charset="0"/>
              </a:rPr>
              <a:t>        0      0 10.0.2.15:53            0.0.0.0:*</a:t>
            </a:r>
          </a:p>
          <a:p>
            <a:pPr lvl="1"/>
            <a:r>
              <a:rPr lang="en-US" sz="1400" dirty="0" err="1">
                <a:latin typeface="Courier New" panose="02070309020205020404" pitchFamily="49" charset="0"/>
                <a:cs typeface="Courier New" panose="02070309020205020404" pitchFamily="49" charset="0"/>
              </a:rPr>
              <a:t>udp</a:t>
            </a:r>
            <a:r>
              <a:rPr lang="en-US" sz="1400" dirty="0">
                <a:latin typeface="Courier New" panose="02070309020205020404" pitchFamily="49" charset="0"/>
                <a:cs typeface="Courier New" panose="02070309020205020404" pitchFamily="49" charset="0"/>
              </a:rPr>
              <a:t>        0      0 127.0.0.1:53            0.0.0.0:*</a:t>
            </a:r>
          </a:p>
          <a:p>
            <a:pPr lvl="1"/>
            <a:endParaRPr lang="en-US" dirty="0"/>
          </a:p>
        </p:txBody>
      </p:sp>
    </p:spTree>
    <p:extLst>
      <p:ext uri="{BB962C8B-B14F-4D97-AF65-F5344CB8AC3E}">
        <p14:creationId xmlns:p14="http://schemas.microsoft.com/office/powerpoint/2010/main" val="2002253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4119238" cy="3754874"/>
          </a:xfrm>
          <a:prstGeom prst="rect">
            <a:avLst/>
          </a:prstGeom>
        </p:spPr>
        <p:txBody>
          <a:bodyPr wrap="square">
            <a:spAutoFit/>
          </a:bodyPr>
          <a:lstStyle/>
          <a:p>
            <a:pPr marL="171450" indent="-171450">
              <a:buFont typeface="Wingdings" panose="05000000000000000000" pitchFamily="2" charset="2"/>
              <a:buChar char="v"/>
            </a:pPr>
            <a:r>
              <a:rPr lang="en-US" dirty="0">
                <a:cs typeface="TH Sarabun New" panose="020B0500040200020003" pitchFamily="34" charset="-34"/>
              </a:rPr>
              <a:t>  </a:t>
            </a:r>
            <a:r>
              <a:rPr lang="th-TH" sz="2800" dirty="0">
                <a:latin typeface="TH Sarabun New" panose="020B0500040200020003" pitchFamily="34" charset="-34"/>
                <a:cs typeface="TH Sarabun New" panose="020B0500040200020003" pitchFamily="34" charset="-34"/>
              </a:rPr>
              <a:t>ทดสอบ </a:t>
            </a:r>
            <a:r>
              <a:rPr lang="en-GB" sz="2800" dirty="0">
                <a:latin typeface="TH Sarabun New" panose="020B0500040200020003" pitchFamily="34" charset="-34"/>
                <a:cs typeface="TH Sarabun New" panose="020B0500040200020003" pitchFamily="34" charset="-34"/>
              </a:rPr>
              <a:t>DNS </a:t>
            </a:r>
            <a:r>
              <a:rPr lang="th-TH" sz="2800" dirty="0">
                <a:latin typeface="TH Sarabun New" panose="020B0500040200020003" pitchFamily="34" charset="-34"/>
                <a:cs typeface="TH Sarabun New" panose="020B0500040200020003" pitchFamily="34" charset="-34"/>
              </a:rPr>
              <a:t>จากเครื่อง </a:t>
            </a:r>
            <a:r>
              <a:rPr lang="en-GB" sz="2800" dirty="0">
                <a:latin typeface="TH Sarabun New" panose="020B0500040200020003" pitchFamily="34" charset="-34"/>
                <a:cs typeface="TH Sarabun New" panose="020B0500040200020003" pitchFamily="34" charset="-34"/>
              </a:rPr>
              <a:t>Host</a:t>
            </a:r>
            <a:endParaRPr lang="en-US" sz="2800" b="1" dirty="0">
              <a:latin typeface="TH Sarabun New" panose="020B0500040200020003" pitchFamily="34" charset="-34"/>
              <a:cs typeface="TH Sarabun New" panose="020B0500040200020003" pitchFamily="34" charset="-34"/>
            </a:endParaRPr>
          </a:p>
          <a:p>
            <a:pPr marL="742950" lvl="1" indent="-285750">
              <a:buFont typeface="Wingdings" panose="05000000000000000000" pitchFamily="2" charset="2"/>
              <a:buChar char="§"/>
            </a:pPr>
            <a:r>
              <a:rPr lang="th-TH" sz="2400" dirty="0">
                <a:latin typeface="TH Sarabun New" panose="020B0500040200020003" pitchFamily="34" charset="-34"/>
                <a:cs typeface="TH Sarabun New" panose="020B0500040200020003" pitchFamily="34" charset="-34"/>
              </a:rPr>
              <a:t>บนเครื่อง </a:t>
            </a:r>
            <a:r>
              <a:rPr lang="en-GB" sz="2400" dirty="0">
                <a:latin typeface="TH Sarabun New" panose="020B0500040200020003" pitchFamily="34" charset="-34"/>
                <a:cs typeface="TH Sarabun New" panose="020B0500040200020003" pitchFamily="34" charset="-34"/>
              </a:rPr>
              <a:t>Windows</a:t>
            </a:r>
          </a:p>
          <a:p>
            <a:pPr lvl="1"/>
            <a:r>
              <a:rPr lang="th-TH" sz="2400" dirty="0">
                <a:latin typeface="TH Sarabun New" panose="020B0500040200020003" pitchFamily="34" charset="-34"/>
                <a:cs typeface="TH Sarabun New" panose="020B0500040200020003" pitchFamily="34" charset="-34"/>
              </a:rPr>
              <a:t>กำหนดค่า </a:t>
            </a:r>
            <a:r>
              <a:rPr lang="en-GB" sz="2400" b="1" dirty="0">
                <a:latin typeface="TH Sarabun New" panose="020B0500040200020003" pitchFamily="34" charset="-34"/>
                <a:cs typeface="TH Sarabun New" panose="020B0500040200020003" pitchFamily="34" charset="-34"/>
              </a:rPr>
              <a:t>DNS</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แบบ </a:t>
            </a:r>
            <a:r>
              <a:rPr lang="en-GB" sz="2400" b="1" dirty="0">
                <a:latin typeface="TH Sarabun New" panose="020B0500040200020003" pitchFamily="34" charset="-34"/>
                <a:cs typeface="TH Sarabun New" panose="020B0500040200020003" pitchFamily="34" charset="-34"/>
              </a:rPr>
              <a:t>Manual</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ให้กับ </a:t>
            </a:r>
            <a:r>
              <a:rPr lang="en-GB" sz="2400" b="1" dirty="0">
                <a:latin typeface="TH Sarabun New" panose="020B0500040200020003" pitchFamily="34" charset="-34"/>
                <a:cs typeface="TH Sarabun New" panose="020B0500040200020003" pitchFamily="34" charset="-34"/>
              </a:rPr>
              <a:t>Network Interface (</a:t>
            </a:r>
            <a:r>
              <a:rPr lang="en-GB" sz="2400" b="1" dirty="0" err="1">
                <a:latin typeface="TH Sarabun New" panose="020B0500040200020003" pitchFamily="34" charset="-34"/>
                <a:cs typeface="TH Sarabun New" panose="020B0500040200020003" pitchFamily="34" charset="-34"/>
              </a:rPr>
              <a:t>Wifi</a:t>
            </a:r>
            <a:r>
              <a:rPr lang="en-GB" sz="2400" b="1"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โดยกำหนดค่า </a:t>
            </a:r>
            <a:r>
              <a:rPr lang="en-GB" sz="2400" b="1" dirty="0">
                <a:latin typeface="TH Sarabun New" panose="020B0500040200020003" pitchFamily="34" charset="-34"/>
                <a:cs typeface="TH Sarabun New" panose="020B0500040200020003" pitchFamily="34" charset="-34"/>
              </a:rPr>
              <a:t>Preferred DNS server </a:t>
            </a:r>
            <a:r>
              <a:rPr lang="th-TH" sz="2400" dirty="0">
                <a:latin typeface="TH Sarabun New" panose="020B0500040200020003" pitchFamily="34" charset="-34"/>
                <a:cs typeface="TH Sarabun New" panose="020B0500040200020003" pitchFamily="34" charset="-34"/>
              </a:rPr>
              <a:t>เป็นค่า </a:t>
            </a:r>
            <a:r>
              <a:rPr lang="en-GB" sz="2400" dirty="0">
                <a:latin typeface="TH Sarabun New" panose="020B0500040200020003" pitchFamily="34" charset="-34"/>
                <a:cs typeface="TH Sarabun New" panose="020B0500040200020003" pitchFamily="34" charset="-34"/>
              </a:rPr>
              <a:t>IP address </a:t>
            </a:r>
            <a:r>
              <a:rPr lang="th-TH" sz="2400" dirty="0">
                <a:latin typeface="TH Sarabun New" panose="020B0500040200020003" pitchFamily="34" charset="-34"/>
                <a:cs typeface="TH Sarabun New" panose="020B0500040200020003" pitchFamily="34" charset="-34"/>
              </a:rPr>
              <a:t>ของ </a:t>
            </a:r>
            <a:r>
              <a:rPr lang="en-GB" sz="2400" dirty="0">
                <a:latin typeface="TH Sarabun New" panose="020B0500040200020003" pitchFamily="34" charset="-34"/>
                <a:cs typeface="TH Sarabun New" panose="020B0500040200020003" pitchFamily="34" charset="-34"/>
              </a:rPr>
              <a:t>DNS server </a:t>
            </a:r>
            <a:r>
              <a:rPr lang="th-TH" sz="2400" dirty="0">
                <a:latin typeface="TH Sarabun New" panose="020B0500040200020003" pitchFamily="34" charset="-34"/>
                <a:cs typeface="TH Sarabun New" panose="020B0500040200020003" pitchFamily="34" charset="-34"/>
              </a:rPr>
              <a:t>ที่เราติดตั้ง และกำหนดค่า </a:t>
            </a:r>
            <a:r>
              <a:rPr lang="en-US" sz="2400" b="1" dirty="0">
                <a:latin typeface="TH Sarabun New" panose="020B0500040200020003" pitchFamily="34" charset="-34"/>
                <a:cs typeface="TH Sarabun New" panose="020B0500040200020003" pitchFamily="34" charset="-34"/>
              </a:rPr>
              <a:t>Alternate DNS server</a:t>
            </a:r>
            <a:r>
              <a:rPr lang="en-US"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เป็น </a:t>
            </a:r>
            <a:r>
              <a:rPr lang="en-GB" sz="2400" dirty="0">
                <a:latin typeface="TH Sarabun New" panose="020B0500040200020003" pitchFamily="34" charset="-34"/>
                <a:cs typeface="TH Sarabun New" panose="020B0500040200020003" pitchFamily="34" charset="-34"/>
              </a:rPr>
              <a:t>DNS server </a:t>
            </a:r>
            <a:r>
              <a:rPr lang="th-TH" sz="2400" dirty="0">
                <a:latin typeface="TH Sarabun New" panose="020B0500040200020003" pitchFamily="34" charset="-34"/>
                <a:cs typeface="TH Sarabun New" panose="020B0500040200020003" pitchFamily="34" charset="-34"/>
              </a:rPr>
              <a:t>ของหน่วยงาน </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หรือที่ได้จากรับจาก </a:t>
            </a:r>
            <a:r>
              <a:rPr lang="en-GB" sz="2400" dirty="0">
                <a:latin typeface="TH Sarabun New" panose="020B0500040200020003" pitchFamily="34" charset="-34"/>
                <a:cs typeface="TH Sarabun New" panose="020B0500040200020003" pitchFamily="34" charset="-34"/>
              </a:rPr>
              <a:t>Router/Gateway</a:t>
            </a:r>
            <a:endParaRPr lang="en-US" sz="2400" dirty="0">
              <a:latin typeface="TH Sarabun New" panose="020B0500040200020003" pitchFamily="34" charset="-34"/>
              <a:cs typeface="TH Sarabun New" panose="020B0500040200020003" pitchFamily="34" charset="-34"/>
            </a:endParaRPr>
          </a:p>
          <a:p>
            <a:pPr lvl="1"/>
            <a:endParaRPr lang="en-US" dirty="0"/>
          </a:p>
        </p:txBody>
      </p:sp>
      <p:pic>
        <p:nvPicPr>
          <p:cNvPr id="5" name="รูปภาพ 4">
            <a:extLst>
              <a:ext uri="{FF2B5EF4-FFF2-40B4-BE49-F238E27FC236}">
                <a16:creationId xmlns:a16="http://schemas.microsoft.com/office/drawing/2014/main" id="{FADFB7EB-2EED-4D66-8BB9-50B28ADC3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468" y="1784486"/>
            <a:ext cx="4225770" cy="4830652"/>
          </a:xfrm>
          <a:prstGeom prst="rect">
            <a:avLst/>
          </a:prstGeom>
        </p:spPr>
      </p:pic>
    </p:spTree>
    <p:extLst>
      <p:ext uri="{BB962C8B-B14F-4D97-AF65-F5344CB8AC3E}">
        <p14:creationId xmlns:p14="http://schemas.microsoft.com/office/powerpoint/2010/main" val="3239506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Domain Name System</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Primary DNS server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513685" cy="5078313"/>
          </a:xfrm>
          <a:prstGeom prst="rect">
            <a:avLst/>
          </a:prstGeom>
        </p:spPr>
        <p:txBody>
          <a:bodyPr wrap="square">
            <a:spAutoFit/>
          </a:bodyPr>
          <a:lstStyle/>
          <a:p>
            <a:pPr marL="171450" indent="-171450">
              <a:buFont typeface="Wingdings" panose="05000000000000000000" pitchFamily="2" charset="2"/>
              <a:buChar char="v"/>
            </a:pPr>
            <a:r>
              <a:rPr lang="en-US" dirty="0">
                <a:cs typeface="TH Sarabun New" panose="020B0500040200020003" pitchFamily="34" charset="-34"/>
              </a:rPr>
              <a:t>  </a:t>
            </a:r>
            <a:r>
              <a:rPr lang="th-TH" sz="2800" b="1" dirty="0">
                <a:latin typeface="TH Sarabun New" panose="020B0500040200020003" pitchFamily="34" charset="-34"/>
                <a:cs typeface="TH Sarabun New" panose="020B0500040200020003" pitchFamily="34" charset="-34"/>
              </a:rPr>
              <a:t>ทดสอบ </a:t>
            </a:r>
            <a:r>
              <a:rPr lang="en-GB" sz="2800" b="1" dirty="0">
                <a:latin typeface="TH Sarabun New" panose="020B0500040200020003" pitchFamily="34" charset="-34"/>
                <a:cs typeface="TH Sarabun New" panose="020B0500040200020003" pitchFamily="34" charset="-34"/>
              </a:rPr>
              <a:t>DNS </a:t>
            </a:r>
            <a:r>
              <a:rPr lang="th-TH" sz="2800" b="1" dirty="0">
                <a:latin typeface="TH Sarabun New" panose="020B0500040200020003" pitchFamily="34" charset="-34"/>
                <a:cs typeface="TH Sarabun New" panose="020B0500040200020003" pitchFamily="34" charset="-34"/>
              </a:rPr>
              <a:t>จากเครื่อง </a:t>
            </a:r>
            <a:r>
              <a:rPr lang="en-GB" sz="2800" b="1" dirty="0">
                <a:latin typeface="TH Sarabun New" panose="020B0500040200020003" pitchFamily="34" charset="-34"/>
                <a:cs typeface="TH Sarabun New" panose="020B0500040200020003" pitchFamily="34" charset="-34"/>
              </a:rPr>
              <a:t>Host</a:t>
            </a:r>
            <a:endParaRPr lang="en-US" sz="2800" b="1" dirty="0">
              <a:latin typeface="TH Sarabun New" panose="020B0500040200020003" pitchFamily="34" charset="-34"/>
              <a:cs typeface="TH Sarabun New" panose="020B0500040200020003" pitchFamily="34" charset="-34"/>
            </a:endParaRPr>
          </a:p>
          <a:p>
            <a:pPr marL="742950" lvl="1" indent="-285750">
              <a:buFont typeface="Wingdings" panose="05000000000000000000" pitchFamily="2" charset="2"/>
              <a:buChar char="§"/>
            </a:pPr>
            <a:r>
              <a:rPr lang="th-TH" sz="2400" b="1" dirty="0">
                <a:latin typeface="TH Sarabun New" panose="020B0500040200020003" pitchFamily="34" charset="-34"/>
                <a:cs typeface="TH Sarabun New" panose="020B0500040200020003" pitchFamily="34" charset="-34"/>
              </a:rPr>
              <a:t>เปิด </a:t>
            </a:r>
            <a:r>
              <a:rPr lang="en-GB" sz="2400" b="1" dirty="0">
                <a:latin typeface="TH Sarabun New" panose="020B0500040200020003" pitchFamily="34" charset="-34"/>
                <a:cs typeface="TH Sarabun New" panose="020B0500040200020003" pitchFamily="34" charset="-34"/>
              </a:rPr>
              <a:t>Command Prompt</a:t>
            </a:r>
          </a:p>
          <a:p>
            <a:pPr marL="914400" lvl="1" indent="-457200">
              <a:buFont typeface="+mj-lt"/>
              <a:buAutoNum type="arabicPeriod"/>
            </a:pPr>
            <a:r>
              <a:rPr lang="th-TH" sz="2400" dirty="0">
                <a:latin typeface="TH Sarabun New" panose="020B0500040200020003" pitchFamily="34" charset="-34"/>
                <a:cs typeface="TH Sarabun New" panose="020B0500040200020003" pitchFamily="34" charset="-34"/>
              </a:rPr>
              <a:t>ทดสอบด้วยคำสั่ง </a:t>
            </a:r>
            <a:r>
              <a:rPr lang="en-GB" sz="2400" b="1" dirty="0">
                <a:latin typeface="TH Sarabun New" panose="020B0500040200020003" pitchFamily="34" charset="-34"/>
                <a:cs typeface="TH Sarabun New" panose="020B0500040200020003" pitchFamily="34" charset="-34"/>
              </a:rPr>
              <a:t>ping</a:t>
            </a:r>
          </a:p>
          <a:p>
            <a:pPr lvl="2"/>
            <a:r>
              <a:rPr lang="en-US" sz="1400" dirty="0">
                <a:latin typeface="Courier New" panose="02070309020205020404" pitchFamily="49" charset="0"/>
                <a:cs typeface="Courier New" panose="02070309020205020404" pitchFamily="49" charset="0"/>
              </a:rPr>
              <a:t>C:\Users\andromeda&gt;</a:t>
            </a:r>
            <a:r>
              <a:rPr lang="en-US" sz="1400" b="1" dirty="0">
                <a:latin typeface="Courier New" panose="02070309020205020404" pitchFamily="49" charset="0"/>
                <a:cs typeface="Courier New" panose="02070309020205020404" pitchFamily="49" charset="0"/>
              </a:rPr>
              <a:t>ping ns1.bbu.local</a:t>
            </a:r>
          </a:p>
          <a:p>
            <a:pPr lvl="2"/>
            <a:r>
              <a:rPr lang="en-US" sz="1400" dirty="0">
                <a:latin typeface="Courier New" panose="02070309020205020404" pitchFamily="49" charset="0"/>
                <a:cs typeface="Courier New" panose="02070309020205020404" pitchFamily="49" charset="0"/>
              </a:rPr>
              <a:t>Pinging ns1.bbu.local [192.168.1.21] with 32 bytes of data:</a:t>
            </a:r>
          </a:p>
          <a:p>
            <a:pPr lvl="2"/>
            <a:r>
              <a:rPr lang="en-US" sz="1400" dirty="0">
                <a:latin typeface="Courier New" panose="02070309020205020404" pitchFamily="49" charset="0"/>
                <a:cs typeface="Courier New" panose="02070309020205020404" pitchFamily="49" charset="0"/>
              </a:rPr>
              <a:t>Reply from 192.168.1.21: bytes=32 time&lt;1ms TTL=64</a:t>
            </a:r>
          </a:p>
          <a:p>
            <a:pPr lvl="2"/>
            <a:r>
              <a:rPr lang="en-US" sz="1400" dirty="0">
                <a:latin typeface="Courier New" panose="02070309020205020404" pitchFamily="49" charset="0"/>
                <a:cs typeface="Courier New" panose="02070309020205020404" pitchFamily="49" charset="0"/>
              </a:rPr>
              <a:t>Reply from 192.168.1.21: bytes=32 time&lt;1ms TTL=64</a:t>
            </a:r>
          </a:p>
          <a:p>
            <a:pPr lvl="2"/>
            <a:r>
              <a:rPr lang="en-US" sz="1400" dirty="0">
                <a:latin typeface="Courier New" panose="02070309020205020404" pitchFamily="49" charset="0"/>
                <a:cs typeface="Courier New" panose="02070309020205020404" pitchFamily="49" charset="0"/>
              </a:rPr>
              <a:t>Reply from 192.168.1.21: bytes=32 time&lt;1ms TTL=64</a:t>
            </a:r>
          </a:p>
          <a:p>
            <a:pPr lvl="2"/>
            <a:r>
              <a:rPr lang="en-US" sz="1400" dirty="0">
                <a:latin typeface="Courier New" panose="02070309020205020404" pitchFamily="49" charset="0"/>
                <a:cs typeface="Courier New" panose="02070309020205020404" pitchFamily="49" charset="0"/>
              </a:rPr>
              <a:t>Reply from 192.168.1.21: bytes=32 time&lt;1ms TTL=64</a:t>
            </a:r>
          </a:p>
          <a:p>
            <a:pPr lvl="2"/>
            <a:r>
              <a:rPr lang="en-US" sz="1400" dirty="0">
                <a:latin typeface="Courier New" panose="02070309020205020404" pitchFamily="49" charset="0"/>
                <a:cs typeface="Courier New" panose="02070309020205020404" pitchFamily="49" charset="0"/>
              </a:rPr>
              <a:t>Ping statistics for 192.168.1.21:</a:t>
            </a:r>
          </a:p>
          <a:p>
            <a:pPr lvl="2"/>
            <a:r>
              <a:rPr lang="en-US" sz="1400" dirty="0">
                <a:latin typeface="Courier New" panose="02070309020205020404" pitchFamily="49" charset="0"/>
                <a:cs typeface="Courier New" panose="02070309020205020404" pitchFamily="49" charset="0"/>
              </a:rPr>
              <a:t>    Packets: Sent = 4, Received = 4, Lost = 0 (0% loss),</a:t>
            </a:r>
          </a:p>
          <a:p>
            <a:pPr lvl="2"/>
            <a:r>
              <a:rPr lang="en-US" sz="1400" dirty="0">
                <a:latin typeface="Courier New" panose="02070309020205020404" pitchFamily="49" charset="0"/>
                <a:cs typeface="Courier New" panose="02070309020205020404" pitchFamily="49" charset="0"/>
              </a:rPr>
              <a:t>Approximate round trip times in milli-seconds:</a:t>
            </a:r>
          </a:p>
          <a:p>
            <a:pPr lvl="2"/>
            <a:r>
              <a:rPr lang="en-US" sz="1400" dirty="0">
                <a:latin typeface="Courier New" panose="02070309020205020404" pitchFamily="49" charset="0"/>
                <a:cs typeface="Courier New" panose="02070309020205020404" pitchFamily="49" charset="0"/>
              </a:rPr>
              <a:t>    Minimum = 0ms, Maximum = 0ms, Average = 0ms</a:t>
            </a:r>
          </a:p>
          <a:p>
            <a:pPr marL="800100" lvl="1" indent="-342900">
              <a:buFont typeface="+mj-lt"/>
              <a:buAutoNum type="arabicPeriod"/>
            </a:pPr>
            <a:r>
              <a:rPr lang="th-TH" sz="2400" dirty="0">
                <a:latin typeface="TH Sarabun New" panose="020B0500040200020003" pitchFamily="34" charset="-34"/>
                <a:cs typeface="TH Sarabun New" panose="020B0500040200020003" pitchFamily="34" charset="-34"/>
              </a:rPr>
              <a:t>ทดสอบด้วยคำสั่ง </a:t>
            </a:r>
            <a:r>
              <a:rPr lang="en-GB" sz="2400" b="1" dirty="0" err="1">
                <a:latin typeface="TH Sarabun New" panose="020B0500040200020003" pitchFamily="34" charset="-34"/>
                <a:cs typeface="TH Sarabun New" panose="020B0500040200020003" pitchFamily="34" charset="-34"/>
              </a:rPr>
              <a:t>nslookup</a:t>
            </a:r>
            <a:endParaRPr lang="en-GB" sz="2400" b="1" dirty="0">
              <a:latin typeface="TH Sarabun New" panose="020B0500040200020003" pitchFamily="34" charset="-34"/>
              <a:cs typeface="TH Sarabun New" panose="020B0500040200020003" pitchFamily="34" charset="-34"/>
            </a:endParaRPr>
          </a:p>
          <a:p>
            <a:pPr lvl="2"/>
            <a:r>
              <a:rPr lang="en-US" sz="1400" dirty="0">
                <a:latin typeface="Courier New" panose="02070309020205020404" pitchFamily="49" charset="0"/>
                <a:cs typeface="Courier New" panose="02070309020205020404" pitchFamily="49" charset="0"/>
              </a:rPr>
              <a:t>C:\Users\andromeda&gt;</a:t>
            </a:r>
            <a:r>
              <a:rPr lang="en-US" sz="1400" b="1" dirty="0">
                <a:latin typeface="Courier New" panose="02070309020205020404" pitchFamily="49" charset="0"/>
                <a:cs typeface="Courier New" panose="02070309020205020404" pitchFamily="49" charset="0"/>
              </a:rPr>
              <a:t>nslookup ns1.bbu.local</a:t>
            </a:r>
          </a:p>
          <a:p>
            <a:pPr lvl="2"/>
            <a:r>
              <a:rPr lang="en-US" sz="1400" dirty="0">
                <a:latin typeface="Courier New" panose="02070309020205020404" pitchFamily="49" charset="0"/>
                <a:cs typeface="Courier New" panose="02070309020205020404" pitchFamily="49" charset="0"/>
              </a:rPr>
              <a:t>Server:  ns1.bbu.local</a:t>
            </a:r>
          </a:p>
          <a:p>
            <a:pPr lvl="2"/>
            <a:r>
              <a:rPr lang="en-US" sz="1400" dirty="0">
                <a:latin typeface="Courier New" panose="02070309020205020404" pitchFamily="49" charset="0"/>
                <a:cs typeface="Courier New" panose="02070309020205020404" pitchFamily="49" charset="0"/>
              </a:rPr>
              <a:t>Address:  192.168.1.21</a:t>
            </a:r>
          </a:p>
          <a:p>
            <a:pPr lvl="2"/>
            <a:endParaRPr lang="en-US" sz="1400"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Name:    ns1.bbu.local</a:t>
            </a:r>
          </a:p>
          <a:p>
            <a:pPr lvl="2"/>
            <a:r>
              <a:rPr lang="en-US" sz="1400" dirty="0">
                <a:latin typeface="Courier New" panose="02070309020205020404" pitchFamily="49" charset="0"/>
                <a:cs typeface="Courier New" panose="02070309020205020404" pitchFamily="49" charset="0"/>
              </a:rPr>
              <a:t>Address:  192.168.1.21</a:t>
            </a:r>
          </a:p>
        </p:txBody>
      </p:sp>
    </p:spTree>
    <p:extLst>
      <p:ext uri="{BB962C8B-B14F-4D97-AF65-F5344CB8AC3E}">
        <p14:creationId xmlns:p14="http://schemas.microsoft.com/office/powerpoint/2010/main" val="1091370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LAMP Stack</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70076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LAMP Stack</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LAMP Stack?</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154984"/>
          </a:xfrm>
          <a:prstGeom prst="rect">
            <a:avLst/>
          </a:prstGeom>
        </p:spPr>
        <p:txBody>
          <a:bodyPr wrap="square">
            <a:spAutoFit/>
          </a:bodyPr>
          <a:lstStyle/>
          <a:p>
            <a:pPr lvl="5"/>
            <a:r>
              <a:rPr lang="en-US" sz="6600" b="1" dirty="0">
                <a:cs typeface="TH Sarabun New" panose="020B0500040200020003" pitchFamily="34" charset="-34"/>
              </a:rPr>
              <a:t>L</a:t>
            </a:r>
            <a:r>
              <a:rPr lang="en-US" sz="6600" dirty="0">
                <a:cs typeface="TH Sarabun New" panose="020B0500040200020003" pitchFamily="34" charset="-34"/>
              </a:rPr>
              <a:t>  - Linux</a:t>
            </a:r>
          </a:p>
          <a:p>
            <a:pPr lvl="5"/>
            <a:r>
              <a:rPr lang="en-US" sz="6600" b="1" dirty="0">
                <a:cs typeface="TH Sarabun New" panose="020B0500040200020003" pitchFamily="34" charset="-34"/>
              </a:rPr>
              <a:t>A</a:t>
            </a:r>
            <a:r>
              <a:rPr lang="en-US" sz="6600" dirty="0">
                <a:cs typeface="TH Sarabun New" panose="020B0500040200020003" pitchFamily="34" charset="-34"/>
              </a:rPr>
              <a:t> – Apache</a:t>
            </a:r>
          </a:p>
          <a:p>
            <a:pPr lvl="5"/>
            <a:r>
              <a:rPr lang="en-US" sz="6600" b="1" dirty="0">
                <a:cs typeface="TH Sarabun New" panose="020B0500040200020003" pitchFamily="34" charset="-34"/>
              </a:rPr>
              <a:t>M</a:t>
            </a:r>
            <a:r>
              <a:rPr lang="en-US" sz="6600" dirty="0">
                <a:cs typeface="TH Sarabun New" panose="020B0500040200020003" pitchFamily="34" charset="-34"/>
              </a:rPr>
              <a:t> – MySQL</a:t>
            </a:r>
          </a:p>
          <a:p>
            <a:pPr lvl="5"/>
            <a:r>
              <a:rPr lang="en-US" sz="6600" b="1" dirty="0">
                <a:cs typeface="TH Sarabun New" panose="020B0500040200020003" pitchFamily="34" charset="-34"/>
              </a:rPr>
              <a:t>P</a:t>
            </a:r>
            <a:r>
              <a:rPr lang="en-US" sz="6600" dirty="0">
                <a:cs typeface="TH Sarabun New" panose="020B0500040200020003" pitchFamily="34" charset="-34"/>
              </a:rPr>
              <a:t> - PHP  </a:t>
            </a:r>
            <a:endParaRPr lang="en-US" sz="6600" dirty="0"/>
          </a:p>
        </p:txBody>
      </p:sp>
    </p:spTree>
    <p:extLst>
      <p:ext uri="{BB962C8B-B14F-4D97-AF65-F5344CB8AC3E}">
        <p14:creationId xmlns:p14="http://schemas.microsoft.com/office/powerpoint/2010/main" val="364452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LAMP Stack</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LAMP Stack?</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pic>
        <p:nvPicPr>
          <p:cNvPr id="6" name="รูปภาพ 5">
            <a:extLst>
              <a:ext uri="{FF2B5EF4-FFF2-40B4-BE49-F238E27FC236}">
                <a16:creationId xmlns:a16="http://schemas.microsoft.com/office/drawing/2014/main" id="{B0EAAF91-EA36-4721-AC84-EFEC14102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22" y="2013875"/>
            <a:ext cx="7470953" cy="4200494"/>
          </a:xfrm>
          <a:prstGeom prst="rect">
            <a:avLst/>
          </a:prstGeom>
        </p:spPr>
      </p:pic>
    </p:spTree>
    <p:extLst>
      <p:ext uri="{BB962C8B-B14F-4D97-AF65-F5344CB8AC3E}">
        <p14:creationId xmlns:p14="http://schemas.microsoft.com/office/powerpoint/2010/main" val="225541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ตั้งชื่อเครื่อง</a:t>
            </a: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(hostname)</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616648"/>
          </a:xfrm>
          <a:prstGeom prst="rect">
            <a:avLst/>
          </a:prstGeom>
        </p:spPr>
        <p:txBody>
          <a:bodyPr wrap="square">
            <a:spAutoFit/>
          </a:bodyPr>
          <a:lstStyle/>
          <a:p>
            <a:pPr marL="342900" indent="-342900">
              <a:buFont typeface="Wingdings" panose="05000000000000000000" pitchFamily="2" charset="2"/>
              <a:buChar char="v"/>
            </a:pPr>
            <a:r>
              <a:rPr lang="th-TH" sz="2400" dirty="0">
                <a:latin typeface="TH Sarabun New" panose="020B0500040200020003" pitchFamily="34" charset="-34"/>
                <a:cs typeface="TH Sarabun New" panose="020B0500040200020003" pitchFamily="34" charset="-34"/>
              </a:rPr>
              <a:t>ไฟล์ที่เก็บชื่อเครื่อง (</a:t>
            </a:r>
            <a:r>
              <a:rPr lang="en-GB" sz="2400" b="1" dirty="0">
                <a:latin typeface="TH Sarabun New" panose="020B0500040200020003" pitchFamily="34" charset="-34"/>
                <a:cs typeface="TH Sarabun New" panose="020B0500040200020003" pitchFamily="34" charset="-34"/>
              </a:rPr>
              <a:t>hostname</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คือไฟล์ </a:t>
            </a:r>
            <a:r>
              <a:rPr lang="en-US" sz="2400" b="1" dirty="0">
                <a:latin typeface="TH Sarabun New" panose="020B0500040200020003" pitchFamily="34" charset="-34"/>
                <a:cs typeface="TH Sarabun New" panose="020B0500040200020003" pitchFamily="34" charset="-34"/>
              </a:rPr>
              <a:t>/</a:t>
            </a:r>
            <a:r>
              <a:rPr lang="en-US" sz="2400" b="1" dirty="0" err="1">
                <a:latin typeface="TH Sarabun New" panose="020B0500040200020003" pitchFamily="34" charset="-34"/>
                <a:cs typeface="TH Sarabun New" panose="020B0500040200020003" pitchFamily="34" charset="-34"/>
              </a:rPr>
              <a:t>etc</a:t>
            </a:r>
            <a:r>
              <a:rPr lang="en-US" sz="2400" b="1" dirty="0">
                <a:latin typeface="TH Sarabun New" panose="020B0500040200020003" pitchFamily="34" charset="-34"/>
                <a:cs typeface="TH Sarabun New" panose="020B0500040200020003" pitchFamily="34" charset="-34"/>
              </a:rPr>
              <a:t>/hostname </a:t>
            </a:r>
            <a:r>
              <a:rPr lang="th-TH" sz="2400" dirty="0">
                <a:latin typeface="TH Sarabun New" panose="020B0500040200020003" pitchFamily="34" charset="-34"/>
                <a:cs typeface="TH Sarabun New" panose="020B0500040200020003" pitchFamily="34" charset="-34"/>
              </a:rPr>
              <a:t>หลังจากติดตั้งระบบจะกำหนดชื่อเครื่องเป็น </a:t>
            </a:r>
            <a:r>
              <a:rPr lang="en-GB" sz="2400" b="1" dirty="0" err="1">
                <a:latin typeface="TH Sarabun New" panose="020B0500040200020003" pitchFamily="34" charset="-34"/>
                <a:cs typeface="TH Sarabun New" panose="020B0500040200020003" pitchFamily="34" charset="-34"/>
              </a:rPr>
              <a:t>localhost.localdomain</a:t>
            </a:r>
            <a:endParaRPr lang="en-US" sz="2400" b="1" dirty="0">
              <a:latin typeface="TH Sarabun New" panose="020B0500040200020003" pitchFamily="34" charset="-34"/>
              <a:cs typeface="TH Sarabun New" panose="020B0500040200020003" pitchFamily="34" charset="-34"/>
            </a:endParaRPr>
          </a:p>
          <a:p>
            <a:pPr marL="342900" indent="-342900">
              <a:buFont typeface="Wingdings" panose="05000000000000000000" pitchFamily="2" charset="2"/>
              <a:buChar char="v"/>
            </a:pPr>
            <a:endParaRPr lang="en-US" sz="2000" dirty="0"/>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root@localhost</a:t>
            </a:r>
            <a:r>
              <a:rPr lang="en-US" sz="1400" dirty="0">
                <a:latin typeface="Courier New" panose="02070309020205020404" pitchFamily="49" charset="0"/>
                <a:cs typeface="Courier New" panose="02070309020205020404" pitchFamily="49" charset="0"/>
              </a:rPr>
              <a:t> ~]# cat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/hostname</a:t>
            </a:r>
          </a:p>
          <a:p>
            <a:pPr lvl="2"/>
            <a:r>
              <a:rPr lang="en-US" sz="1400" dirty="0" err="1">
                <a:latin typeface="Courier New" panose="02070309020205020404" pitchFamily="49" charset="0"/>
                <a:cs typeface="Courier New" panose="02070309020205020404" pitchFamily="49" charset="0"/>
              </a:rPr>
              <a:t>localhost.localdomain</a:t>
            </a:r>
            <a:endParaRPr lang="en-US" sz="1400"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root@localhost</a:t>
            </a:r>
            <a:r>
              <a:rPr lang="en-US" sz="1400" dirty="0">
                <a:latin typeface="Courier New" panose="02070309020205020404" pitchFamily="49" charset="0"/>
                <a:cs typeface="Courier New" panose="02070309020205020404" pitchFamily="49" charset="0"/>
              </a:rPr>
              <a:t> ~]#</a:t>
            </a:r>
          </a:p>
          <a:p>
            <a:pPr lvl="1"/>
            <a:endParaRPr lang="en-US" i="1" dirty="0">
              <a:latin typeface="TH Sarabun New" panose="020B0500040200020003" pitchFamily="34" charset="-34"/>
              <a:cs typeface="TH Sarabun New" panose="020B0500040200020003" pitchFamily="34" charset="-34"/>
            </a:endParaRPr>
          </a:p>
          <a:p>
            <a:pPr lvl="1"/>
            <a:r>
              <a:rPr lang="th-TH" sz="2400" dirty="0">
                <a:latin typeface="TH Sarabun New" panose="020B0500040200020003" pitchFamily="34" charset="-34"/>
                <a:cs typeface="TH Sarabun New" panose="020B0500040200020003" pitchFamily="34" charset="-34"/>
              </a:rPr>
              <a:t>ตั้งค่าชื่อเครื่อง โดยใช้คำสั่ง</a:t>
            </a:r>
            <a:r>
              <a:rPr lang="th-TH" sz="2000" b="1" dirty="0">
                <a:latin typeface="TH Sarabun New" panose="020B0500040200020003" pitchFamily="34" charset="-34"/>
                <a:cs typeface="TH Sarabun New" panose="020B0500040200020003" pitchFamily="34" charset="-34"/>
              </a:rPr>
              <a:t> </a:t>
            </a:r>
            <a:r>
              <a:rPr lang="en-US" sz="2400" b="1" dirty="0">
                <a:latin typeface="TH Sarabun New" panose="020B0500040200020003" pitchFamily="34" charset="-34"/>
                <a:cs typeface="TH Sarabun New" panose="020B0500040200020003" pitchFamily="34" charset="-34"/>
              </a:rPr>
              <a:t>echo </a:t>
            </a:r>
            <a:r>
              <a:rPr lang="en-US" sz="2400" b="1" dirty="0" err="1">
                <a:latin typeface="TH Sarabun New" panose="020B0500040200020003" pitchFamily="34" charset="-34"/>
                <a:cs typeface="TH Sarabun New" panose="020B0500040200020003" pitchFamily="34" charset="-34"/>
              </a:rPr>
              <a:t>server.bbu.local</a:t>
            </a:r>
            <a:r>
              <a:rPr lang="en-US" sz="2400" b="1" dirty="0">
                <a:latin typeface="TH Sarabun New" panose="020B0500040200020003" pitchFamily="34" charset="-34"/>
                <a:cs typeface="TH Sarabun New" panose="020B0500040200020003" pitchFamily="34" charset="-34"/>
              </a:rPr>
              <a:t> &gt; /</a:t>
            </a:r>
            <a:r>
              <a:rPr lang="en-US" sz="2400" b="1" dirty="0" err="1">
                <a:latin typeface="TH Sarabun New" panose="020B0500040200020003" pitchFamily="34" charset="-34"/>
                <a:cs typeface="TH Sarabun New" panose="020B0500040200020003" pitchFamily="34" charset="-34"/>
              </a:rPr>
              <a:t>etc</a:t>
            </a:r>
            <a:r>
              <a:rPr lang="en-US" sz="2400" b="1" dirty="0">
                <a:latin typeface="TH Sarabun New" panose="020B0500040200020003" pitchFamily="34" charset="-34"/>
                <a:cs typeface="TH Sarabun New" panose="020B0500040200020003" pitchFamily="34" charset="-34"/>
              </a:rPr>
              <a:t>/hostname  </a:t>
            </a:r>
            <a:r>
              <a:rPr lang="th-TH" sz="2400" dirty="0">
                <a:latin typeface="TH Sarabun New" panose="020B0500040200020003" pitchFamily="34" charset="-34"/>
                <a:cs typeface="TH Sarabun New" panose="020B0500040200020003" pitchFamily="34" charset="-34"/>
              </a:rPr>
              <a:t>แล้ว</a:t>
            </a:r>
            <a:r>
              <a:rPr lang="th-TH" sz="2000" b="1" dirty="0">
                <a:latin typeface="TH Sarabun New" panose="020B0500040200020003" pitchFamily="34" charset="-34"/>
                <a:cs typeface="TH Sarabun New" panose="020B0500040200020003" pitchFamily="34" charset="-34"/>
              </a:rPr>
              <a:t> </a:t>
            </a:r>
            <a:r>
              <a:rPr lang="en-US" sz="2400" b="1" dirty="0">
                <a:latin typeface="TH Sarabun New" panose="020B0500040200020003" pitchFamily="34" charset="-34"/>
                <a:cs typeface="TH Sarabun New" panose="020B0500040200020003" pitchFamily="34" charset="-34"/>
              </a:rPr>
              <a:t>reboot</a:t>
            </a:r>
            <a:endParaRPr lang="en-US" sz="2400" dirty="0">
              <a:latin typeface="TH Sarabun New" panose="020B0500040200020003" pitchFamily="34" charset="-34"/>
              <a:cs typeface="TH Sarabun New" panose="020B0500040200020003" pitchFamily="34" charset="-34"/>
            </a:endParaRPr>
          </a:p>
          <a:p>
            <a:pPr lvl="1"/>
            <a:endParaRPr lang="en-US" i="1" dirty="0"/>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root@localhost</a:t>
            </a:r>
            <a:r>
              <a:rPr lang="en-US" sz="1400" dirty="0">
                <a:latin typeface="Courier New" panose="02070309020205020404" pitchFamily="49" charset="0"/>
                <a:cs typeface="Courier New" panose="02070309020205020404" pitchFamily="49" charset="0"/>
              </a:rPr>
              <a:t> ~]# echo </a:t>
            </a:r>
            <a:r>
              <a:rPr lang="en-US" sz="1400" dirty="0" err="1">
                <a:latin typeface="Courier New" panose="02070309020205020404" pitchFamily="49" charset="0"/>
                <a:cs typeface="Courier New" panose="02070309020205020404" pitchFamily="49" charset="0"/>
              </a:rPr>
              <a:t>server.bbu.local</a:t>
            </a:r>
            <a:r>
              <a:rPr lang="en-US" sz="1400" dirty="0">
                <a:latin typeface="Courier New" panose="02070309020205020404" pitchFamily="49" charset="0"/>
                <a:cs typeface="Courier New" panose="02070309020205020404" pitchFamily="49" charset="0"/>
              </a:rPr>
              <a:t> &gt;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/hostname</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root@localhost</a:t>
            </a:r>
            <a:r>
              <a:rPr lang="en-US" sz="1400" dirty="0">
                <a:latin typeface="Courier New" panose="02070309020205020404" pitchFamily="49" charset="0"/>
                <a:cs typeface="Courier New" panose="02070309020205020404" pitchFamily="49" charset="0"/>
              </a:rPr>
              <a:t> ~]# reboot</a:t>
            </a:r>
          </a:p>
          <a:p>
            <a:pPr lvl="1"/>
            <a:endParaRPr lang="en-US" i="1" dirty="0"/>
          </a:p>
          <a:p>
            <a:pPr lvl="1"/>
            <a:r>
              <a:rPr lang="th-TH" sz="2400" dirty="0">
                <a:latin typeface="TH Sarabun New" panose="020B0500040200020003" pitchFamily="34" charset="-34"/>
                <a:cs typeface="TH Sarabun New" panose="020B0500040200020003" pitchFamily="34" charset="-34"/>
              </a:rPr>
              <a:t>หลังจาก </a:t>
            </a:r>
            <a:r>
              <a:rPr lang="en-GB" sz="2400" dirty="0">
                <a:latin typeface="TH Sarabun New" panose="020B0500040200020003" pitchFamily="34" charset="-34"/>
                <a:cs typeface="TH Sarabun New" panose="020B0500040200020003" pitchFamily="34" charset="-34"/>
              </a:rPr>
              <a:t>Reboot </a:t>
            </a:r>
            <a:r>
              <a:rPr lang="th-TH" sz="2400" dirty="0">
                <a:latin typeface="TH Sarabun New" panose="020B0500040200020003" pitchFamily="34" charset="-34"/>
                <a:cs typeface="TH Sarabun New" panose="020B0500040200020003" pitchFamily="34" charset="-34"/>
              </a:rPr>
              <a:t>แล้วพิมพ์คำสั่ง </a:t>
            </a:r>
            <a:r>
              <a:rPr lang="en-GB" sz="2400" b="1" dirty="0">
                <a:latin typeface="TH Sarabun New" panose="020B0500040200020003" pitchFamily="34" charset="-34"/>
                <a:cs typeface="TH Sarabun New" panose="020B0500040200020003" pitchFamily="34" charset="-34"/>
              </a:rPr>
              <a:t>hostname</a:t>
            </a:r>
            <a:endParaRPr lang="en-US" sz="2400" b="1" dirty="0">
              <a:latin typeface="TH Sarabun New" panose="020B0500040200020003" pitchFamily="34" charset="-34"/>
              <a:cs typeface="TH Sarabun New" panose="020B0500040200020003" pitchFamily="34" charset="-34"/>
            </a:endParaRPr>
          </a:p>
          <a:p>
            <a:pPr lvl="1"/>
            <a:endParaRPr lang="en-US" i="1" dirty="0"/>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hostname</a:t>
            </a:r>
          </a:p>
          <a:p>
            <a:pPr lvl="2"/>
            <a:r>
              <a:rPr lang="en-US" sz="1400" dirty="0" err="1">
                <a:latin typeface="Courier New" panose="02070309020205020404" pitchFamily="49" charset="0"/>
                <a:cs typeface="Courier New" panose="02070309020205020404" pitchFamily="49" charset="0"/>
              </a:rPr>
              <a:t>server.bbu.local</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78759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LAMP Stack</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LAMP Stack?</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3416320"/>
          </a:xfrm>
          <a:prstGeom prst="rect">
            <a:avLst/>
          </a:prstGeom>
        </p:spPr>
        <p:txBody>
          <a:bodyPr wrap="square">
            <a:spAutoFit/>
          </a:bodyPr>
          <a:lstStyle/>
          <a:p>
            <a:pPr marL="342900" indent="-342900">
              <a:buFont typeface="Wingdings" panose="05000000000000000000" pitchFamily="2" charset="2"/>
              <a:buChar char="v"/>
            </a:pPr>
            <a:r>
              <a:rPr lang="en-US" sz="2400" b="1" dirty="0"/>
              <a:t>LAMP Stack is Widely used</a:t>
            </a:r>
          </a:p>
          <a:p>
            <a:pPr marL="800100" lvl="1" indent="-342900">
              <a:buFont typeface="Wingdings" panose="05000000000000000000" pitchFamily="2" charset="2"/>
              <a:buChar char="§"/>
            </a:pPr>
            <a:r>
              <a:rPr lang="en-US" sz="2400" dirty="0"/>
              <a:t>Custom Written Web Application</a:t>
            </a:r>
          </a:p>
          <a:p>
            <a:pPr marL="800100" lvl="1" indent="-342900">
              <a:buFont typeface="Wingdings" panose="05000000000000000000" pitchFamily="2" charset="2"/>
              <a:buChar char="§"/>
            </a:pPr>
            <a:r>
              <a:rPr lang="en-US" sz="2400" dirty="0"/>
              <a:t>Open Source Web Application</a:t>
            </a:r>
          </a:p>
          <a:p>
            <a:pPr marL="1257300" lvl="2" indent="-342900">
              <a:buFont typeface="Courier New" panose="02070309020205020404" pitchFamily="49" charset="0"/>
              <a:buChar char="o"/>
            </a:pPr>
            <a:r>
              <a:rPr lang="en-US" sz="2400" dirty="0"/>
              <a:t>WordPress</a:t>
            </a:r>
          </a:p>
          <a:p>
            <a:pPr marL="1257300" lvl="2" indent="-342900">
              <a:buFont typeface="Courier New" panose="02070309020205020404" pitchFamily="49" charset="0"/>
              <a:buChar char="o"/>
            </a:pPr>
            <a:r>
              <a:rPr lang="en-US" sz="2400" dirty="0"/>
              <a:t>Drupal</a:t>
            </a:r>
          </a:p>
          <a:p>
            <a:pPr marL="1257300" lvl="2" indent="-342900">
              <a:buFont typeface="Courier New" panose="02070309020205020404" pitchFamily="49" charset="0"/>
              <a:buChar char="o"/>
            </a:pPr>
            <a:r>
              <a:rPr lang="en-US" sz="2400" dirty="0" err="1"/>
              <a:t>MediaWiki</a:t>
            </a:r>
            <a:endParaRPr lang="en-US" sz="2400" dirty="0"/>
          </a:p>
          <a:p>
            <a:pPr marL="1257300" lvl="2" indent="-342900">
              <a:buFont typeface="Courier New" panose="02070309020205020404" pitchFamily="49" charset="0"/>
              <a:buChar char="o"/>
            </a:pPr>
            <a:r>
              <a:rPr lang="en-US" sz="2400" dirty="0"/>
              <a:t>SugarCRM</a:t>
            </a:r>
          </a:p>
          <a:p>
            <a:pPr marL="1257300" lvl="2" indent="-342900">
              <a:buFont typeface="Courier New" panose="02070309020205020404" pitchFamily="49" charset="0"/>
              <a:buChar char="o"/>
            </a:pPr>
            <a:r>
              <a:rPr lang="en-US" sz="2400" dirty="0"/>
              <a:t>Many, many more</a:t>
            </a:r>
          </a:p>
          <a:p>
            <a:pPr marL="800100" lvl="1"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36584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55126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Apache Web Server?</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6254506" cy="4893647"/>
          </a:xfrm>
          <a:prstGeom prst="rect">
            <a:avLst/>
          </a:prstGeom>
        </p:spPr>
        <p:txBody>
          <a:bodyPr wrap="square">
            <a:spAutoFit/>
          </a:bodyPr>
          <a:lstStyle/>
          <a:p>
            <a:pPr marL="342900" indent="-342900">
              <a:buFont typeface="Wingdings" panose="05000000000000000000" pitchFamily="2" charset="2"/>
              <a:buChar char="v"/>
            </a:pPr>
            <a:r>
              <a:rPr lang="en-US" sz="2400" b="1" dirty="0"/>
              <a:t>Apache</a:t>
            </a:r>
            <a:r>
              <a:rPr lang="en-US" sz="2400" dirty="0"/>
              <a:t> is the most widely used </a:t>
            </a:r>
            <a:r>
              <a:rPr lang="en-US" sz="2400" b="1" dirty="0"/>
              <a:t>web server software</a:t>
            </a:r>
            <a:r>
              <a:rPr lang="en-US" sz="2400" dirty="0"/>
              <a:t>. Developed and maintained by Apache Software Foundation.</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Apache is an </a:t>
            </a:r>
            <a:r>
              <a:rPr lang="en-US" sz="2400" b="1" dirty="0"/>
              <a:t>open source software </a:t>
            </a:r>
            <a:r>
              <a:rPr lang="en-US" sz="2400" dirty="0"/>
              <a:t>available for </a:t>
            </a:r>
            <a:r>
              <a:rPr lang="en-US" sz="2400" b="1" dirty="0"/>
              <a:t>free</a:t>
            </a:r>
            <a:r>
              <a:rPr lang="en-US" sz="2400" dirty="0"/>
              <a:t>. It runs on </a:t>
            </a:r>
            <a:r>
              <a:rPr lang="en-US" sz="2400" b="1" dirty="0"/>
              <a:t>67% </a:t>
            </a:r>
            <a:r>
              <a:rPr lang="en-US" sz="2400" dirty="0"/>
              <a:t>of all webservers in the world.</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It is fast, reliable, and secure. It can be highly customized to meet the needs of many different environments by using </a:t>
            </a:r>
            <a:r>
              <a:rPr lang="en-US" sz="2400" b="1" dirty="0"/>
              <a:t>extensions</a:t>
            </a:r>
            <a:r>
              <a:rPr lang="en-US" sz="2400" dirty="0"/>
              <a:t> and </a:t>
            </a:r>
            <a:r>
              <a:rPr lang="en-US" sz="2400" b="1" dirty="0"/>
              <a:t>modules</a:t>
            </a:r>
            <a:r>
              <a:rPr lang="en-US" sz="2400" dirty="0"/>
              <a:t>.</a:t>
            </a:r>
          </a:p>
          <a:p>
            <a:pPr marL="342900" indent="-342900">
              <a:buFont typeface="Wingdings" panose="05000000000000000000" pitchFamily="2" charset="2"/>
              <a:buChar char="v"/>
            </a:pPr>
            <a:endParaRPr lang="en-US" sz="2400" dirty="0"/>
          </a:p>
        </p:txBody>
      </p:sp>
      <p:pic>
        <p:nvPicPr>
          <p:cNvPr id="5" name="รูปภาพ 4">
            <a:extLst>
              <a:ext uri="{FF2B5EF4-FFF2-40B4-BE49-F238E27FC236}">
                <a16:creationId xmlns:a16="http://schemas.microsoft.com/office/drawing/2014/main" id="{9DDC0B1A-8367-4B11-BF2A-CDA7286F6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0736" y="1849089"/>
            <a:ext cx="1868561" cy="1028954"/>
          </a:xfrm>
          <a:prstGeom prst="rect">
            <a:avLst/>
          </a:prstGeom>
        </p:spPr>
      </p:pic>
    </p:spTree>
    <p:extLst>
      <p:ext uri="{BB962C8B-B14F-4D97-AF65-F5344CB8AC3E}">
        <p14:creationId xmlns:p14="http://schemas.microsoft.com/office/powerpoint/2010/main" val="3446939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Basic Apache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4893647"/>
          </a:xfrm>
          <a:prstGeom prst="rect">
            <a:avLst/>
          </a:prstGeom>
        </p:spPr>
        <p:txBody>
          <a:bodyPr wrap="square">
            <a:spAutoFit/>
          </a:bodyPr>
          <a:lstStyle/>
          <a:p>
            <a:pPr marL="342900" indent="-342900">
              <a:buFont typeface="Wingdings" panose="05000000000000000000" pitchFamily="2" charset="2"/>
              <a:buChar char="v"/>
            </a:pPr>
            <a:r>
              <a:rPr lang="en-US" sz="2000" dirty="0"/>
              <a:t>Apache HTTP Package Installation</a:t>
            </a:r>
          </a:p>
          <a:p>
            <a:pPr lvl="1"/>
            <a:r>
              <a:rPr lang="es-ES" sz="1600" dirty="0">
                <a:latin typeface="Courier New" panose="02070309020205020404" pitchFamily="49" charset="0"/>
                <a:cs typeface="Courier New" panose="02070309020205020404" pitchFamily="49" charset="0"/>
              </a:rPr>
              <a:t>[root@server logrotate.d]# </a:t>
            </a:r>
            <a:r>
              <a:rPr lang="es-ES" sz="1600" b="1" dirty="0">
                <a:latin typeface="Courier New" panose="02070309020205020404" pitchFamily="49" charset="0"/>
                <a:cs typeface="Courier New" panose="02070309020205020404" pitchFamily="49" charset="0"/>
              </a:rPr>
              <a:t>yum install -y httpd</a:t>
            </a:r>
          </a:p>
          <a:p>
            <a:endParaRPr lang="en-US" sz="2400" dirty="0"/>
          </a:p>
          <a:p>
            <a:pPr marL="342900" indent="-342900">
              <a:buFont typeface="Wingdings" panose="05000000000000000000" pitchFamily="2" charset="2"/>
              <a:buChar char="v"/>
            </a:pPr>
            <a:r>
              <a:rPr lang="en-US" sz="2000" dirty="0"/>
              <a:t>Enable and start </a:t>
            </a:r>
            <a:r>
              <a:rPr lang="en-US" sz="2000" dirty="0" err="1"/>
              <a:t>httpd</a:t>
            </a:r>
            <a:r>
              <a:rPr lang="en-US" sz="2000" dirty="0"/>
              <a:t> on boot</a:t>
            </a:r>
          </a:p>
          <a:p>
            <a:pPr lvl="1"/>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root@server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httpd</a:t>
            </a:r>
            <a:r>
              <a:rPr lang="en-US" sz="1600"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systemctl</a:t>
            </a:r>
            <a:r>
              <a:rPr lang="en-US" sz="1600" b="1" dirty="0">
                <a:latin typeface="Courier New" panose="02070309020205020404" pitchFamily="49" charset="0"/>
                <a:cs typeface="Courier New" panose="02070309020205020404" pitchFamily="49" charset="0"/>
              </a:rPr>
              <a:t> enable </a:t>
            </a:r>
            <a:r>
              <a:rPr lang="en-US" sz="1600" b="1" dirty="0" err="1">
                <a:latin typeface="Courier New" panose="02070309020205020404" pitchFamily="49" charset="0"/>
                <a:cs typeface="Courier New" panose="02070309020205020404" pitchFamily="49" charset="0"/>
              </a:rPr>
              <a:t>httpd.service</a:t>
            </a:r>
            <a:endParaRPr lang="en-US" sz="1600" b="1" dirty="0">
              <a:latin typeface="Courier New" panose="02070309020205020404" pitchFamily="49" charset="0"/>
              <a:cs typeface="Courier New" panose="02070309020205020404" pitchFamily="49" charset="0"/>
            </a:endParaRPr>
          </a:p>
          <a:p>
            <a:pPr lvl="1"/>
            <a:r>
              <a:rPr lang="en-US" sz="1600" dirty="0">
                <a:latin typeface="Courier New" panose="02070309020205020404" pitchFamily="49" charset="0"/>
                <a:cs typeface="Courier New" panose="02070309020205020404" pitchFamily="49" charset="0"/>
              </a:rPr>
              <a:t>Created </a:t>
            </a:r>
            <a:r>
              <a:rPr lang="en-US" sz="1600" dirty="0" err="1">
                <a:latin typeface="Courier New" panose="02070309020205020404" pitchFamily="49" charset="0"/>
                <a:cs typeface="Courier New" panose="02070309020205020404" pitchFamily="49" charset="0"/>
              </a:rPr>
              <a:t>symlink</a:t>
            </a:r>
            <a:r>
              <a:rPr lang="en-US" sz="1600" dirty="0">
                <a:latin typeface="Courier New" panose="02070309020205020404" pitchFamily="49" charset="0"/>
                <a:cs typeface="Courier New" panose="02070309020205020404" pitchFamily="49" charset="0"/>
              </a:rPr>
              <a:t> from /</a:t>
            </a:r>
            <a:r>
              <a:rPr lang="en-US" sz="1600" dirty="0" err="1">
                <a:latin typeface="Courier New" panose="02070309020205020404" pitchFamily="49" charset="0"/>
                <a:cs typeface="Courier New" panose="02070309020205020404" pitchFamily="49" charset="0"/>
              </a:rPr>
              <a:t>etc</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systemd</a:t>
            </a:r>
            <a:r>
              <a:rPr lang="en-US" sz="1600" dirty="0">
                <a:latin typeface="Courier New" panose="02070309020205020404" pitchFamily="49" charset="0"/>
                <a:cs typeface="Courier New" panose="02070309020205020404" pitchFamily="49" charset="0"/>
              </a:rPr>
              <a:t>/system/multi-</a:t>
            </a:r>
            <a:r>
              <a:rPr lang="en-US" sz="1600" dirty="0" err="1">
                <a:latin typeface="Courier New" panose="02070309020205020404" pitchFamily="49" charset="0"/>
                <a:cs typeface="Courier New" panose="02070309020205020404" pitchFamily="49" charset="0"/>
              </a:rPr>
              <a:t>user.target.wants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httpd.service</a:t>
            </a:r>
            <a:r>
              <a:rPr lang="en-US" sz="1600" dirty="0">
                <a:latin typeface="Courier New" panose="02070309020205020404" pitchFamily="49" charset="0"/>
                <a:cs typeface="Courier New" panose="02070309020205020404" pitchFamily="49" charset="0"/>
              </a:rPr>
              <a:t> to /</a:t>
            </a:r>
            <a:r>
              <a:rPr lang="en-US" sz="1600" dirty="0" err="1">
                <a:latin typeface="Courier New" panose="02070309020205020404" pitchFamily="49" charset="0"/>
                <a:cs typeface="Courier New" panose="02070309020205020404" pitchFamily="49" charset="0"/>
              </a:rPr>
              <a:t>usr</a:t>
            </a:r>
            <a:r>
              <a:rPr lang="en-US" sz="1600" dirty="0">
                <a:latin typeface="Courier New" panose="02070309020205020404" pitchFamily="49" charset="0"/>
                <a:cs typeface="Courier New" panose="02070309020205020404" pitchFamily="49" charset="0"/>
              </a:rPr>
              <a:t>/lib/</a:t>
            </a:r>
            <a:r>
              <a:rPr lang="en-US" sz="1600" dirty="0" err="1">
                <a:latin typeface="Courier New" panose="02070309020205020404" pitchFamily="49" charset="0"/>
                <a:cs typeface="Courier New" panose="02070309020205020404" pitchFamily="49" charset="0"/>
              </a:rPr>
              <a:t>systemd</a:t>
            </a:r>
            <a:r>
              <a:rPr lang="en-US" sz="1600" dirty="0">
                <a:latin typeface="Courier New" panose="02070309020205020404" pitchFamily="49" charset="0"/>
                <a:cs typeface="Courier New" panose="02070309020205020404" pitchFamily="49" charset="0"/>
              </a:rPr>
              <a:t>/system/</a:t>
            </a:r>
            <a:r>
              <a:rPr lang="en-US" sz="1600" dirty="0" err="1">
                <a:latin typeface="Courier New" panose="02070309020205020404" pitchFamily="49" charset="0"/>
                <a:cs typeface="Courier New" panose="02070309020205020404" pitchFamily="49" charset="0"/>
              </a:rPr>
              <a:t>httpd.service</a:t>
            </a:r>
            <a:r>
              <a:rPr lang="en-US" sz="1600" dirty="0">
                <a:latin typeface="Courier New" panose="02070309020205020404" pitchFamily="49" charset="0"/>
                <a:cs typeface="Courier New" panose="02070309020205020404" pitchFamily="49" charset="0"/>
              </a:rPr>
              <a:t>.</a:t>
            </a:r>
          </a:p>
          <a:p>
            <a:pPr lvl="1"/>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root@server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httpd</a:t>
            </a:r>
            <a:r>
              <a:rPr lang="en-US" sz="1600"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systemctl</a:t>
            </a:r>
            <a:r>
              <a:rPr lang="en-US" sz="1600" b="1" dirty="0">
                <a:latin typeface="Courier New" panose="02070309020205020404" pitchFamily="49" charset="0"/>
                <a:cs typeface="Courier New" panose="02070309020205020404" pitchFamily="49" charset="0"/>
              </a:rPr>
              <a:t> start </a:t>
            </a:r>
            <a:r>
              <a:rPr lang="en-US" sz="1600" b="1" dirty="0" err="1">
                <a:latin typeface="Courier New" panose="02070309020205020404" pitchFamily="49" charset="0"/>
                <a:cs typeface="Courier New" panose="02070309020205020404" pitchFamily="49" charset="0"/>
              </a:rPr>
              <a:t>httpd.service</a:t>
            </a:r>
            <a:endParaRPr lang="en-US" sz="1600" b="1" dirty="0">
              <a:latin typeface="Courier New" panose="02070309020205020404" pitchFamily="49" charset="0"/>
              <a:cs typeface="Courier New" panose="02070309020205020404" pitchFamily="49" charset="0"/>
            </a:endParaRPr>
          </a:p>
          <a:p>
            <a:pPr lvl="1"/>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root@server</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httpd</a:t>
            </a:r>
            <a:r>
              <a:rPr lang="en-US" sz="1600" dirty="0">
                <a:latin typeface="Courier New" panose="02070309020205020404" pitchFamily="49" charset="0"/>
                <a:cs typeface="Courier New" panose="02070309020205020404" pitchFamily="49" charset="0"/>
              </a:rPr>
              <a:t>]#</a:t>
            </a:r>
          </a:p>
          <a:p>
            <a:pPr lvl="1"/>
            <a:endParaRPr lang="en-US" sz="1600" dirty="0">
              <a:latin typeface="Courier New" panose="02070309020205020404" pitchFamily="49" charset="0"/>
              <a:cs typeface="Courier New" panose="02070309020205020404" pitchFamily="49" charset="0"/>
            </a:endParaRPr>
          </a:p>
          <a:p>
            <a:pPr marL="342900" indent="-342900">
              <a:buFont typeface="Wingdings" panose="05000000000000000000" pitchFamily="2" charset="2"/>
              <a:buChar char="v"/>
            </a:pPr>
            <a:r>
              <a:rPr lang="en-GB" sz="2400" dirty="0"/>
              <a:t> </a:t>
            </a:r>
            <a:r>
              <a:rPr lang="th-TH" sz="2400" b="1" dirty="0">
                <a:latin typeface="TH Sarabun New" panose="020B0500040200020003" pitchFamily="34" charset="-34"/>
                <a:cs typeface="TH Sarabun New" panose="020B0500040200020003" pitchFamily="34" charset="-34"/>
              </a:rPr>
              <a:t>ทดสอบเข้าเว็ปไซ</a:t>
            </a:r>
            <a:r>
              <a:rPr lang="th-TH" sz="2400" b="1" dirty="0" err="1">
                <a:latin typeface="TH Sarabun New" panose="020B0500040200020003" pitchFamily="34" charset="-34"/>
                <a:cs typeface="TH Sarabun New" panose="020B0500040200020003" pitchFamily="34" charset="-34"/>
              </a:rPr>
              <a:t>ต์</a:t>
            </a:r>
            <a:r>
              <a:rPr lang="th-TH" sz="2400" b="1" dirty="0">
                <a:latin typeface="TH Sarabun New" panose="020B0500040200020003" pitchFamily="34" charset="-34"/>
                <a:cs typeface="TH Sarabun New" panose="020B0500040200020003" pitchFamily="34" charset="-34"/>
              </a:rPr>
              <a:t>ครั้งแรก</a:t>
            </a:r>
            <a:endParaRPr lang="en-US" sz="2400" b="1" dirty="0">
              <a:latin typeface="TH Sarabun New" panose="020B0500040200020003" pitchFamily="34" charset="-34"/>
              <a:cs typeface="TH Sarabun New" panose="020B0500040200020003" pitchFamily="34" charset="-34"/>
            </a:endParaRPr>
          </a:p>
          <a:p>
            <a:pPr lvl="1"/>
            <a:r>
              <a:rPr lang="th-TH" sz="2400" dirty="0">
                <a:latin typeface="TH Sarabun New" panose="020B0500040200020003" pitchFamily="34" charset="-34"/>
                <a:cs typeface="TH Sarabun New" panose="020B0500040200020003" pitchFamily="34" charset="-34"/>
              </a:rPr>
              <a:t>เปิด </a:t>
            </a:r>
            <a:r>
              <a:rPr lang="en-US" sz="2400" dirty="0">
                <a:latin typeface="TH Sarabun New" panose="020B0500040200020003" pitchFamily="34" charset="-34"/>
                <a:cs typeface="TH Sarabun New" panose="020B0500040200020003" pitchFamily="34" charset="-34"/>
              </a:rPr>
              <a:t>Web browser </a:t>
            </a:r>
            <a:r>
              <a:rPr lang="th-TH" sz="2400" dirty="0">
                <a:latin typeface="TH Sarabun New" panose="020B0500040200020003" pitchFamily="34" charset="-34"/>
                <a:cs typeface="TH Sarabun New" panose="020B0500040200020003" pitchFamily="34" charset="-34"/>
              </a:rPr>
              <a:t>แล้วเข้า </a:t>
            </a:r>
            <a:r>
              <a:rPr lang="en-GB" sz="2400" dirty="0">
                <a:latin typeface="TH Sarabun New" panose="020B0500040200020003" pitchFamily="34" charset="-34"/>
                <a:cs typeface="TH Sarabun New" panose="020B0500040200020003" pitchFamily="34" charset="-34"/>
              </a:rPr>
              <a:t>URL </a:t>
            </a:r>
            <a:r>
              <a:rPr lang="th-TH" sz="2400" dirty="0">
                <a:latin typeface="TH Sarabun New" panose="020B0500040200020003" pitchFamily="34" charset="-34"/>
                <a:cs typeface="TH Sarabun New" panose="020B0500040200020003" pitchFamily="34" charset="-34"/>
              </a:rPr>
              <a:t> </a:t>
            </a:r>
            <a:r>
              <a:rPr lang="en-US" sz="2400" dirty="0">
                <a:latin typeface="TH Sarabun New" panose="020B0500040200020003" pitchFamily="34" charset="-34"/>
                <a:cs typeface="TH Sarabun New" panose="020B0500040200020003" pitchFamily="34" charset="-34"/>
                <a:hlinkClick r:id="rId2"/>
              </a:rPr>
              <a:t>http://192.168.1.21</a:t>
            </a:r>
            <a:r>
              <a:rPr lang="en-US"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โดย </a:t>
            </a:r>
            <a:r>
              <a:rPr lang="en-US" sz="2400" dirty="0">
                <a:latin typeface="TH Sarabun New" panose="020B0500040200020003" pitchFamily="34" charset="-34"/>
                <a:cs typeface="TH Sarabun New" panose="020B0500040200020003" pitchFamily="34" charset="-34"/>
              </a:rPr>
              <a:t>192.168.1.21 </a:t>
            </a:r>
            <a:r>
              <a:rPr lang="th-TH" sz="2400" dirty="0">
                <a:latin typeface="TH Sarabun New" panose="020B0500040200020003" pitchFamily="34" charset="-34"/>
                <a:cs typeface="TH Sarabun New" panose="020B0500040200020003" pitchFamily="34" charset="-34"/>
              </a:rPr>
              <a:t>เป็น </a:t>
            </a:r>
            <a:r>
              <a:rPr lang="en-GB" sz="2400" dirty="0">
                <a:latin typeface="TH Sarabun New" panose="020B0500040200020003" pitchFamily="34" charset="-34"/>
                <a:cs typeface="TH Sarabun New" panose="020B0500040200020003" pitchFamily="34" charset="-34"/>
              </a:rPr>
              <a:t>IP address </a:t>
            </a:r>
            <a:r>
              <a:rPr lang="th-TH" sz="2400" dirty="0">
                <a:latin typeface="TH Sarabun New" panose="020B0500040200020003" pitchFamily="34" charset="-34"/>
                <a:cs typeface="TH Sarabun New" panose="020B0500040200020003" pitchFamily="34" charset="-34"/>
              </a:rPr>
              <a:t>ของ </a:t>
            </a:r>
            <a:r>
              <a:rPr lang="en-GB" sz="2400" dirty="0">
                <a:latin typeface="TH Sarabun New" panose="020B0500040200020003" pitchFamily="34" charset="-34"/>
                <a:cs typeface="TH Sarabun New" panose="020B0500040200020003" pitchFamily="34" charset="-34"/>
              </a:rPr>
              <a:t>http server) </a:t>
            </a:r>
            <a:r>
              <a:rPr lang="th-TH" sz="2400" dirty="0">
                <a:latin typeface="TH Sarabun New" panose="020B0500040200020003" pitchFamily="34" charset="-34"/>
                <a:cs typeface="TH Sarabun New" panose="020B0500040200020003" pitchFamily="34" charset="-34"/>
              </a:rPr>
              <a:t>หรือ </a:t>
            </a:r>
            <a:r>
              <a:rPr lang="en-US" sz="2400" dirty="0">
                <a:latin typeface="TH Sarabun New" panose="020B0500040200020003" pitchFamily="34" charset="-34"/>
                <a:cs typeface="TH Sarabun New" panose="020B0500040200020003" pitchFamily="34" charset="-34"/>
                <a:hlinkClick r:id="rId3"/>
              </a:rPr>
              <a:t>http://www.bbu.local</a:t>
            </a:r>
            <a:r>
              <a:rPr lang="en-US"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ซึ่งเราได้ติดตั้ง </a:t>
            </a:r>
            <a:r>
              <a:rPr lang="en-GB" sz="2400" dirty="0">
                <a:latin typeface="TH Sarabun New" panose="020B0500040200020003" pitchFamily="34" charset="-34"/>
                <a:cs typeface="TH Sarabun New" panose="020B0500040200020003" pitchFamily="34" charset="-34"/>
              </a:rPr>
              <a:t>DNS</a:t>
            </a:r>
            <a:r>
              <a:rPr lang="th-TH" sz="2400" dirty="0">
                <a:latin typeface="TH Sarabun New" panose="020B0500040200020003" pitchFamily="34" charset="-34"/>
                <a:cs typeface="TH Sarabun New" panose="020B0500040200020003" pitchFamily="34" charset="-34"/>
              </a:rPr>
              <a:t> ไว้ก่อนหน้านี้แล้ว) ระบบจะแสดงหน้าจอ </a:t>
            </a:r>
            <a:r>
              <a:rPr lang="en-GB" sz="2400" dirty="0">
                <a:latin typeface="TH Sarabun New" panose="020B0500040200020003" pitchFamily="34" charset="-34"/>
                <a:cs typeface="TH Sarabun New" panose="020B0500040200020003" pitchFamily="34" charset="-34"/>
              </a:rPr>
              <a:t>Apache HTTP Test Page </a:t>
            </a:r>
            <a:r>
              <a:rPr lang="th-TH" sz="2400" dirty="0">
                <a:latin typeface="TH Sarabun New" panose="020B0500040200020003" pitchFamily="34" charset="-34"/>
                <a:cs typeface="TH Sarabun New" panose="020B0500040200020003" pitchFamily="34" charset="-34"/>
              </a:rPr>
              <a:t>มาแสดงที่หน้าจอ</a:t>
            </a:r>
            <a:endParaRPr lang="en-GB" sz="2400" dirty="0">
              <a:latin typeface="TH Sarabun New" panose="020B0500040200020003" pitchFamily="34" charset="-34"/>
              <a:cs typeface="TH Sarabun New" panose="020B0500040200020003" pitchFamily="34" charset="-34"/>
            </a:endParaRPr>
          </a:p>
          <a:p>
            <a:pPr marL="800100" lvl="1" indent="-342900">
              <a:buFont typeface="Wingdings" panose="05000000000000000000" pitchFamily="2" charset="2"/>
              <a:buChar char="§"/>
            </a:pPr>
            <a:endParaRPr lang="en-US" sz="24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714622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Basic Apache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769441"/>
          </a:xfrm>
          <a:prstGeom prst="rect">
            <a:avLst/>
          </a:prstGeom>
        </p:spPr>
        <p:txBody>
          <a:bodyPr wrap="square">
            <a:spAutoFit/>
          </a:bodyPr>
          <a:lstStyle/>
          <a:p>
            <a:pPr marL="342900" indent="-342900">
              <a:buFont typeface="Wingdings" panose="05000000000000000000" pitchFamily="2" charset="2"/>
              <a:buChar char="v"/>
            </a:pPr>
            <a:r>
              <a:rPr lang="en-US" sz="2000" dirty="0"/>
              <a:t>Apache HTTP Server Test Page</a:t>
            </a:r>
          </a:p>
          <a:p>
            <a:pPr marL="800100" lvl="1" indent="-342900">
              <a:buFont typeface="Wingdings" panose="05000000000000000000" pitchFamily="2" charset="2"/>
              <a:buChar char="§"/>
            </a:pPr>
            <a:endParaRPr lang="en-US" sz="2400" dirty="0">
              <a:latin typeface="TH Sarabun New" panose="020B0500040200020003" pitchFamily="34" charset="-34"/>
              <a:cs typeface="TH Sarabun New" panose="020B0500040200020003" pitchFamily="34" charset="-34"/>
            </a:endParaRPr>
          </a:p>
        </p:txBody>
      </p:sp>
      <p:pic>
        <p:nvPicPr>
          <p:cNvPr id="5" name="รูปภาพ 4">
            <a:extLst>
              <a:ext uri="{FF2B5EF4-FFF2-40B4-BE49-F238E27FC236}">
                <a16:creationId xmlns:a16="http://schemas.microsoft.com/office/drawing/2014/main" id="{2F7F4A91-6A11-4D1A-8CA5-D5A7A993D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011" y="2152495"/>
            <a:ext cx="3531977" cy="4462643"/>
          </a:xfrm>
          <a:prstGeom prst="rect">
            <a:avLst/>
          </a:prstGeom>
        </p:spPr>
      </p:pic>
    </p:spTree>
    <p:extLst>
      <p:ext uri="{BB962C8B-B14F-4D97-AF65-F5344CB8AC3E}">
        <p14:creationId xmlns:p14="http://schemas.microsoft.com/office/powerpoint/2010/main" val="3591203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27345"/>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Basic Apache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533465"/>
            <a:ext cx="8318376" cy="4901342"/>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US" sz="2400" b="1" dirty="0">
                <a:latin typeface="TH Sarabun New" panose="020B0500040200020003" pitchFamily="34" charset="-34"/>
                <a:cs typeface="TH Sarabun New" panose="020B0500040200020003" pitchFamily="34" charset="-34"/>
              </a:rPr>
              <a:t>Apache configure file</a:t>
            </a:r>
          </a:p>
          <a:p>
            <a:pPr marL="800100" lvl="1" indent="-342900">
              <a:buFont typeface="Wingdings" panose="05000000000000000000" pitchFamily="2" charset="2"/>
              <a:buChar char="§"/>
            </a:pPr>
            <a:r>
              <a:rPr lang="en-GB" sz="2400" b="1" dirty="0">
                <a:latin typeface="TH Sarabun New" panose="020B0500040200020003" pitchFamily="34" charset="-34"/>
                <a:cs typeface="TH Sarabun New" panose="020B0500040200020003" pitchFamily="34" charset="-34"/>
              </a:rPr>
              <a:t>/etc/</a:t>
            </a:r>
            <a:r>
              <a:rPr lang="en-GB" sz="2400" b="1" dirty="0" err="1">
                <a:latin typeface="TH Sarabun New" panose="020B0500040200020003" pitchFamily="34" charset="-34"/>
                <a:cs typeface="TH Sarabun New" panose="020B0500040200020003" pitchFamily="34" charset="-34"/>
              </a:rPr>
              <a:t>httpd</a:t>
            </a:r>
            <a:r>
              <a:rPr lang="en-GB" sz="2400" b="1" dirty="0">
                <a:latin typeface="TH Sarabun New" panose="020B0500040200020003" pitchFamily="34" charset="-34"/>
                <a:cs typeface="TH Sarabun New" panose="020B0500040200020003" pitchFamily="34" charset="-34"/>
              </a:rPr>
              <a:t>/</a:t>
            </a:r>
            <a:r>
              <a:rPr lang="en-GB" sz="2400" b="1" dirty="0" err="1">
                <a:latin typeface="TH Sarabun New" panose="020B0500040200020003" pitchFamily="34" charset="-34"/>
                <a:cs typeface="TH Sarabun New" panose="020B0500040200020003" pitchFamily="34" charset="-34"/>
              </a:rPr>
              <a:t>conf</a:t>
            </a:r>
            <a:r>
              <a:rPr lang="en-GB" sz="2400" b="1" dirty="0">
                <a:latin typeface="TH Sarabun New" panose="020B0500040200020003" pitchFamily="34" charset="-34"/>
                <a:cs typeface="TH Sarabun New" panose="020B0500040200020003" pitchFamily="34" charset="-34"/>
              </a:rPr>
              <a:t>/</a:t>
            </a:r>
            <a:r>
              <a:rPr lang="en-GB" sz="2400" b="1" dirty="0" err="1">
                <a:latin typeface="TH Sarabun New" panose="020B0500040200020003" pitchFamily="34" charset="-34"/>
                <a:cs typeface="TH Sarabun New" panose="020B0500040200020003" pitchFamily="34" charset="-34"/>
              </a:rPr>
              <a:t>httpd.conf</a:t>
            </a:r>
            <a:endParaRPr lang="en-GB" sz="2400" b="1" dirty="0">
              <a:latin typeface="TH Sarabun New" panose="020B0500040200020003" pitchFamily="34" charset="-34"/>
              <a:cs typeface="TH Sarabun New" panose="020B0500040200020003" pitchFamily="34" charset="-34"/>
            </a:endParaRPr>
          </a:p>
          <a:p>
            <a:pPr lvl="2"/>
            <a:r>
              <a:rPr lang="th-TH" sz="2000" dirty="0">
                <a:latin typeface="TH Sarabun New" panose="020B0500040200020003" pitchFamily="34" charset="-34"/>
                <a:cs typeface="TH Sarabun New" panose="020B0500040200020003" pitchFamily="34" charset="-34"/>
              </a:rPr>
              <a:t>บน </a:t>
            </a:r>
            <a:r>
              <a:rPr lang="en-GB" sz="2000" b="1" dirty="0">
                <a:latin typeface="TH Sarabun New" panose="020B0500040200020003" pitchFamily="34" charset="-34"/>
                <a:cs typeface="TH Sarabun New" panose="020B0500040200020003" pitchFamily="34" charset="-34"/>
              </a:rPr>
              <a:t>CentOS 7 </a:t>
            </a:r>
            <a:r>
              <a:rPr lang="th-TH" sz="2000" dirty="0">
                <a:latin typeface="TH Sarabun New" panose="020B0500040200020003" pitchFamily="34" charset="-34"/>
                <a:cs typeface="TH Sarabun New" panose="020B0500040200020003" pitchFamily="34" charset="-34"/>
              </a:rPr>
              <a:t>จะวางไฟล์คอน</a:t>
            </a:r>
            <a:r>
              <a:rPr lang="th-TH" sz="2000" dirty="0" err="1">
                <a:latin typeface="TH Sarabun New" panose="020B0500040200020003" pitchFamily="34" charset="-34"/>
                <a:cs typeface="TH Sarabun New" panose="020B0500040200020003" pitchFamily="34" charset="-34"/>
              </a:rPr>
              <a:t>ฟิก</a:t>
            </a:r>
            <a:r>
              <a:rPr lang="th-TH" sz="2000" dirty="0">
                <a:latin typeface="TH Sarabun New" panose="020B0500040200020003" pitchFamily="34" charset="-34"/>
                <a:cs typeface="TH Sarabun New" panose="020B0500040200020003" pitchFamily="34" charset="-34"/>
              </a:rPr>
              <a:t>ไว้ที่ได้ </a:t>
            </a:r>
            <a:r>
              <a:rPr lang="en-GB" sz="2000" b="1" dirty="0">
                <a:latin typeface="TH Sarabun New" panose="020B0500040200020003" pitchFamily="34" charset="-34"/>
                <a:cs typeface="TH Sarabun New" panose="020B0500040200020003" pitchFamily="34" charset="-34"/>
              </a:rPr>
              <a:t>/etc/</a:t>
            </a:r>
            <a:r>
              <a:rPr lang="en-GB" sz="2000" b="1" dirty="0" err="1">
                <a:latin typeface="TH Sarabun New" panose="020B0500040200020003" pitchFamily="34" charset="-34"/>
                <a:cs typeface="TH Sarabun New" panose="020B0500040200020003" pitchFamily="34" charset="-34"/>
              </a:rPr>
              <a:t>httpd</a:t>
            </a:r>
            <a:r>
              <a:rPr lang="en-GB" sz="2000" b="1" dirty="0">
                <a:latin typeface="TH Sarabun New" panose="020B0500040200020003" pitchFamily="34" charset="-34"/>
                <a:cs typeface="TH Sarabun New" panose="020B0500040200020003" pitchFamily="34" charset="-34"/>
              </a:rPr>
              <a:t>/</a:t>
            </a:r>
            <a:r>
              <a:rPr lang="en-GB" sz="2000" b="1" dirty="0" err="1">
                <a:latin typeface="TH Sarabun New" panose="020B0500040200020003" pitchFamily="34" charset="-34"/>
                <a:cs typeface="TH Sarabun New" panose="020B0500040200020003" pitchFamily="34" charset="-34"/>
              </a:rPr>
              <a:t>conf</a:t>
            </a:r>
            <a:r>
              <a:rPr lang="en-GB" sz="2000" b="1" dirty="0">
                <a:latin typeface="TH Sarabun New" panose="020B0500040200020003" pitchFamily="34" charset="-34"/>
                <a:cs typeface="TH Sarabun New" panose="020B0500040200020003" pitchFamily="34" charset="-34"/>
              </a:rPr>
              <a:t>/</a:t>
            </a:r>
            <a:r>
              <a:rPr lang="en-GB" sz="2000" b="1" dirty="0" err="1">
                <a:latin typeface="TH Sarabun New" panose="020B0500040200020003" pitchFamily="34" charset="-34"/>
                <a:cs typeface="TH Sarabun New" panose="020B0500040200020003" pitchFamily="34" charset="-34"/>
              </a:rPr>
              <a:t>httpd.conf</a:t>
            </a:r>
            <a:r>
              <a:rPr lang="en-GB" sz="2000" b="1" dirty="0">
                <a:latin typeface="TH Sarabun New" panose="020B0500040200020003" pitchFamily="34" charset="-34"/>
                <a:cs typeface="TH Sarabun New" panose="020B0500040200020003" pitchFamily="34" charset="-34"/>
              </a:rPr>
              <a:t> </a:t>
            </a:r>
            <a:r>
              <a:rPr lang="th-TH" sz="2000" dirty="0">
                <a:latin typeface="TH Sarabun New" panose="020B0500040200020003" pitchFamily="34" charset="-34"/>
                <a:cs typeface="TH Sarabun New" panose="020B0500040200020003" pitchFamily="34" charset="-34"/>
              </a:rPr>
              <a:t>ซึ่งมีคอน</a:t>
            </a:r>
            <a:r>
              <a:rPr lang="th-TH" sz="2000" dirty="0" err="1">
                <a:latin typeface="TH Sarabun New" panose="020B0500040200020003" pitchFamily="34" charset="-34"/>
                <a:cs typeface="TH Sarabun New" panose="020B0500040200020003" pitchFamily="34" charset="-34"/>
              </a:rPr>
              <a:t>ฟิก</a:t>
            </a:r>
            <a:r>
              <a:rPr lang="th-TH" sz="2000" dirty="0">
                <a:latin typeface="TH Sarabun New" panose="020B0500040200020003" pitchFamily="34" charset="-34"/>
                <a:cs typeface="TH Sarabun New" panose="020B0500040200020003" pitchFamily="34" charset="-34"/>
              </a:rPr>
              <a:t>สำคัญดังนี้</a:t>
            </a:r>
          </a:p>
          <a:p>
            <a:pPr lvl="2"/>
            <a:endParaRPr lang="th-TH" sz="2000" dirty="0">
              <a:latin typeface="TH Sarabun New" panose="020B0500040200020003" pitchFamily="34" charset="-34"/>
              <a:cs typeface="TH Sarabun New" panose="020B0500040200020003" pitchFamily="34" charset="-34"/>
            </a:endParaRPr>
          </a:p>
          <a:p>
            <a:pPr lvl="2"/>
            <a:r>
              <a:rPr lang="en-GB" sz="1400" b="1" dirty="0" err="1">
                <a:latin typeface="Courier New" panose="02070309020205020404" pitchFamily="49" charset="0"/>
                <a:cs typeface="Courier New" panose="02070309020205020404" pitchFamily="49" charset="0"/>
              </a:rPr>
              <a:t>DocumentRoot</a:t>
            </a:r>
            <a:r>
              <a:rPr lang="en-GB" sz="1400" b="1" dirty="0">
                <a:latin typeface="Courier New" panose="02070309020205020404" pitchFamily="49" charset="0"/>
                <a:cs typeface="Courier New" panose="02070309020205020404" pitchFamily="49" charset="0"/>
              </a:rPr>
              <a:t> </a:t>
            </a:r>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var</a:t>
            </a:r>
            <a:r>
              <a:rPr lang="en-GB" sz="1400" dirty="0">
                <a:latin typeface="Courier New" panose="02070309020205020404" pitchFamily="49" charset="0"/>
                <a:cs typeface="Courier New" panose="02070309020205020404" pitchFamily="49" charset="0"/>
              </a:rPr>
              <a:t>/www/html"</a:t>
            </a:r>
          </a:p>
          <a:p>
            <a:pPr lvl="3"/>
            <a:r>
              <a:rPr lang="en-GB" sz="2000" b="1" dirty="0" err="1">
                <a:latin typeface="TH Sarabun New" panose="020B0500040200020003" pitchFamily="34" charset="-34"/>
                <a:cs typeface="TH Sarabun New" panose="020B0500040200020003" pitchFamily="34" charset="-34"/>
              </a:rPr>
              <a:t>DocumentRoot</a:t>
            </a:r>
            <a:r>
              <a:rPr lang="en-GB" sz="2000" dirty="0">
                <a:latin typeface="TH Sarabun New" panose="020B0500040200020003" pitchFamily="34" charset="-34"/>
                <a:cs typeface="TH Sarabun New" panose="020B0500040200020003" pitchFamily="34" charset="-34"/>
              </a:rPr>
              <a:t> </a:t>
            </a:r>
            <a:r>
              <a:rPr lang="th-TH" sz="2000" dirty="0">
                <a:latin typeface="TH Sarabun New" panose="020B0500040200020003" pitchFamily="34" charset="-34"/>
                <a:cs typeface="TH Sarabun New" panose="020B0500040200020003" pitchFamily="34" charset="-34"/>
              </a:rPr>
              <a:t>คือ </a:t>
            </a:r>
            <a:r>
              <a:rPr lang="en-GB" sz="2000" dirty="0">
                <a:latin typeface="TH Sarabun New" panose="020B0500040200020003" pitchFamily="34" charset="-34"/>
                <a:cs typeface="TH Sarabun New" panose="020B0500040200020003" pitchFamily="34" charset="-34"/>
              </a:rPr>
              <a:t>Root Directory </a:t>
            </a:r>
            <a:r>
              <a:rPr lang="th-TH" sz="2000" dirty="0">
                <a:latin typeface="TH Sarabun New" panose="020B0500040200020003" pitchFamily="34" charset="-34"/>
                <a:cs typeface="TH Sarabun New" panose="020B0500040200020003" pitchFamily="34" charset="-34"/>
              </a:rPr>
              <a:t>ของข้อมูล</a:t>
            </a:r>
            <a:r>
              <a:rPr lang="th-TH" sz="2000" dirty="0" err="1">
                <a:latin typeface="TH Sarabun New" panose="020B0500040200020003" pitchFamily="34" charset="-34"/>
                <a:cs typeface="TH Sarabun New" panose="020B0500040200020003" pitchFamily="34" charset="-34"/>
              </a:rPr>
              <a:t>ต่างๆ</a:t>
            </a:r>
            <a:r>
              <a:rPr lang="th-TH" sz="2000" dirty="0">
                <a:latin typeface="TH Sarabun New" panose="020B0500040200020003" pitchFamily="34" charset="-34"/>
                <a:cs typeface="TH Sarabun New" panose="020B0500040200020003" pitchFamily="34" charset="-34"/>
              </a:rPr>
              <a:t> บนเว็บไซต์</a:t>
            </a:r>
          </a:p>
          <a:p>
            <a:pPr lvl="3"/>
            <a:r>
              <a:rPr lang="en-GB" sz="1000" dirty="0">
                <a:latin typeface="TH Sarabun New" panose="020B0500040200020003" pitchFamily="34" charset="-34"/>
                <a:cs typeface="TH Sarabun New" panose="020B0500040200020003" pitchFamily="34" charset="-34"/>
              </a:rPr>
              <a:t>  </a:t>
            </a:r>
            <a:endParaRPr lang="th-TH" sz="1000" dirty="0">
              <a:latin typeface="TH Sarabun New" panose="020B0500040200020003" pitchFamily="34" charset="-34"/>
              <a:cs typeface="TH Sarabun New" panose="020B0500040200020003" pitchFamily="34" charset="-34"/>
            </a:endParaRPr>
          </a:p>
          <a:p>
            <a:pPr lvl="2"/>
            <a:r>
              <a:rPr lang="en-US" sz="1400" b="1" dirty="0">
                <a:latin typeface="Courier New" panose="02070309020205020404" pitchFamily="49" charset="0"/>
                <a:cs typeface="Courier New" panose="02070309020205020404" pitchFamily="49" charset="0"/>
              </a:rPr>
              <a:t>Listen </a:t>
            </a:r>
            <a:r>
              <a:rPr lang="en-US" sz="1400" dirty="0">
                <a:latin typeface="Courier New" panose="02070309020205020404" pitchFamily="49" charset="0"/>
                <a:cs typeface="Courier New" panose="02070309020205020404" pitchFamily="49" charset="0"/>
              </a:rPr>
              <a:t>80</a:t>
            </a:r>
          </a:p>
          <a:p>
            <a:pPr lvl="3"/>
            <a:r>
              <a:rPr lang="en-GB" sz="2000" b="1" dirty="0">
                <a:latin typeface="TH Sarabun New" panose="020B0500040200020003" pitchFamily="34" charset="-34"/>
                <a:cs typeface="TH Sarabun New" panose="020B0500040200020003" pitchFamily="34" charset="-34"/>
              </a:rPr>
              <a:t>Listen</a:t>
            </a:r>
            <a:r>
              <a:rPr lang="th-TH" sz="2000" dirty="0">
                <a:latin typeface="TH Sarabun New" panose="020B0500040200020003" pitchFamily="34" charset="-34"/>
                <a:cs typeface="TH Sarabun New" panose="020B0500040200020003" pitchFamily="34" charset="-34"/>
              </a:rPr>
              <a:t> คือ </a:t>
            </a:r>
            <a:r>
              <a:rPr lang="en-GB" sz="2000" dirty="0">
                <a:latin typeface="TH Sarabun New" panose="020B0500040200020003" pitchFamily="34" charset="-34"/>
                <a:cs typeface="TH Sarabun New" panose="020B0500040200020003" pitchFamily="34" charset="-34"/>
              </a:rPr>
              <a:t>IP Address </a:t>
            </a:r>
            <a:r>
              <a:rPr lang="th-TH" sz="2000" dirty="0">
                <a:latin typeface="TH Sarabun New" panose="020B0500040200020003" pitchFamily="34" charset="-34"/>
                <a:cs typeface="TH Sarabun New" panose="020B0500040200020003" pitchFamily="34" charset="-34"/>
              </a:rPr>
              <a:t>หรือ </a:t>
            </a:r>
            <a:r>
              <a:rPr lang="en-GB" sz="2000" dirty="0">
                <a:latin typeface="TH Sarabun New" panose="020B0500040200020003" pitchFamily="34" charset="-34"/>
                <a:cs typeface="TH Sarabun New" panose="020B0500040200020003" pitchFamily="34" charset="-34"/>
              </a:rPr>
              <a:t>Port </a:t>
            </a:r>
            <a:r>
              <a:rPr lang="th-TH" sz="2000" dirty="0">
                <a:latin typeface="TH Sarabun New" panose="020B0500040200020003" pitchFamily="34" charset="-34"/>
                <a:cs typeface="TH Sarabun New" panose="020B0500040200020003" pitchFamily="34" charset="-34"/>
              </a:rPr>
              <a:t>ที่ </a:t>
            </a:r>
            <a:r>
              <a:rPr lang="en-GB" sz="2000" dirty="0" err="1">
                <a:latin typeface="TH Sarabun New" panose="020B0500040200020003" pitchFamily="34" charset="-34"/>
                <a:cs typeface="TH Sarabun New" panose="020B0500040200020003" pitchFamily="34" charset="-34"/>
              </a:rPr>
              <a:t>httpd</a:t>
            </a:r>
            <a:r>
              <a:rPr lang="en-GB" sz="2000" dirty="0">
                <a:latin typeface="TH Sarabun New" panose="020B0500040200020003" pitchFamily="34" charset="-34"/>
                <a:cs typeface="TH Sarabun New" panose="020B0500040200020003" pitchFamily="34" charset="-34"/>
              </a:rPr>
              <a:t> </a:t>
            </a:r>
            <a:r>
              <a:rPr lang="th-TH" sz="2000" dirty="0">
                <a:latin typeface="TH Sarabun New" panose="020B0500040200020003" pitchFamily="34" charset="-34"/>
                <a:cs typeface="TH Sarabun New" panose="020B0500040200020003" pitchFamily="34" charset="-34"/>
              </a:rPr>
              <a:t>รัน</a:t>
            </a:r>
            <a:endParaRPr lang="en-GB" sz="2000" dirty="0">
              <a:latin typeface="TH Sarabun New" panose="020B0500040200020003" pitchFamily="34" charset="-34"/>
              <a:cs typeface="TH Sarabun New" panose="020B0500040200020003" pitchFamily="34" charset="-34"/>
            </a:endParaRPr>
          </a:p>
          <a:p>
            <a:pPr lvl="3"/>
            <a:r>
              <a:rPr lang="en-GB" sz="1050" dirty="0">
                <a:latin typeface="TH Sarabun New" panose="020B0500040200020003" pitchFamily="34" charset="-34"/>
                <a:cs typeface="TH Sarabun New" panose="020B0500040200020003" pitchFamily="34" charset="-34"/>
              </a:rPr>
              <a:t>  </a:t>
            </a:r>
            <a:endParaRPr lang="th-TH" sz="1050" dirty="0">
              <a:latin typeface="TH Sarabun New" panose="020B0500040200020003" pitchFamily="34" charset="-34"/>
              <a:cs typeface="TH Sarabun New" panose="020B0500040200020003" pitchFamily="34" charset="-34"/>
            </a:endParaRPr>
          </a:p>
          <a:p>
            <a:pPr lvl="2"/>
            <a:r>
              <a:rPr lang="en-US" sz="1400" b="1" dirty="0">
                <a:latin typeface="Courier New" panose="02070309020205020404" pitchFamily="49" charset="0"/>
                <a:cs typeface="Courier New" panose="02070309020205020404" pitchFamily="49" charset="0"/>
              </a:rPr>
              <a:t>User </a:t>
            </a:r>
            <a:r>
              <a:rPr lang="en-US" sz="1400" dirty="0">
                <a:latin typeface="Courier New" panose="02070309020205020404" pitchFamily="49" charset="0"/>
                <a:cs typeface="Courier New" panose="02070309020205020404" pitchFamily="49" charset="0"/>
              </a:rPr>
              <a:t>Apache / </a:t>
            </a:r>
            <a:r>
              <a:rPr lang="en-US" sz="1400" b="1" dirty="0">
                <a:latin typeface="Courier New" panose="02070309020205020404" pitchFamily="49" charset="0"/>
                <a:cs typeface="Courier New" panose="02070309020205020404" pitchFamily="49" charset="0"/>
              </a:rPr>
              <a:t>Group </a:t>
            </a:r>
            <a:r>
              <a:rPr lang="en-US" sz="1400" dirty="0">
                <a:latin typeface="Courier New" panose="02070309020205020404" pitchFamily="49" charset="0"/>
                <a:cs typeface="Courier New" panose="02070309020205020404" pitchFamily="49" charset="0"/>
              </a:rPr>
              <a:t>Apache</a:t>
            </a:r>
          </a:p>
          <a:p>
            <a:pPr lvl="3"/>
            <a:r>
              <a:rPr lang="en-GB" sz="2000" b="1" dirty="0">
                <a:latin typeface="TH Sarabun New" panose="020B0500040200020003" pitchFamily="34" charset="-34"/>
                <a:cs typeface="TH Sarabun New" panose="020B0500040200020003" pitchFamily="34" charset="-34"/>
              </a:rPr>
              <a:t>User</a:t>
            </a:r>
            <a:r>
              <a:rPr lang="en-GB" sz="2000" dirty="0">
                <a:latin typeface="TH Sarabun New" panose="020B0500040200020003" pitchFamily="34" charset="-34"/>
                <a:cs typeface="TH Sarabun New" panose="020B0500040200020003" pitchFamily="34" charset="-34"/>
              </a:rPr>
              <a:t> </a:t>
            </a:r>
            <a:r>
              <a:rPr lang="th-TH" sz="2000" dirty="0">
                <a:latin typeface="TH Sarabun New" panose="020B0500040200020003" pitchFamily="34" charset="-34"/>
                <a:cs typeface="TH Sarabun New" panose="020B0500040200020003" pitchFamily="34" charset="-34"/>
              </a:rPr>
              <a:t>และ </a:t>
            </a:r>
            <a:r>
              <a:rPr lang="en-GB" sz="2000" b="1" dirty="0">
                <a:latin typeface="TH Sarabun New" panose="020B0500040200020003" pitchFamily="34" charset="-34"/>
                <a:cs typeface="TH Sarabun New" panose="020B0500040200020003" pitchFamily="34" charset="-34"/>
              </a:rPr>
              <a:t>Group</a:t>
            </a:r>
            <a:r>
              <a:rPr lang="en-GB" sz="2000" dirty="0">
                <a:latin typeface="TH Sarabun New" panose="020B0500040200020003" pitchFamily="34" charset="-34"/>
                <a:cs typeface="TH Sarabun New" panose="020B0500040200020003" pitchFamily="34" charset="-34"/>
              </a:rPr>
              <a:t> </a:t>
            </a:r>
            <a:r>
              <a:rPr lang="th-TH" sz="2000" dirty="0">
                <a:latin typeface="TH Sarabun New" panose="020B0500040200020003" pitchFamily="34" charset="-34"/>
                <a:cs typeface="TH Sarabun New" panose="020B0500040200020003" pitchFamily="34" charset="-34"/>
              </a:rPr>
              <a:t>คือ </a:t>
            </a:r>
            <a:r>
              <a:rPr lang="en-GB" sz="2000" dirty="0">
                <a:latin typeface="TH Sarabun New" panose="020B0500040200020003" pitchFamily="34" charset="-34"/>
                <a:cs typeface="TH Sarabun New" panose="020B0500040200020003" pitchFamily="34" charset="-34"/>
              </a:rPr>
              <a:t>User </a:t>
            </a:r>
            <a:r>
              <a:rPr lang="th-TH" sz="2000" dirty="0">
                <a:latin typeface="TH Sarabun New" panose="020B0500040200020003" pitchFamily="34" charset="-34"/>
                <a:cs typeface="TH Sarabun New" panose="020B0500040200020003" pitchFamily="34" charset="-34"/>
              </a:rPr>
              <a:t>และ </a:t>
            </a:r>
            <a:r>
              <a:rPr lang="en-GB" sz="2000" dirty="0">
                <a:latin typeface="TH Sarabun New" panose="020B0500040200020003" pitchFamily="34" charset="-34"/>
                <a:cs typeface="TH Sarabun New" panose="020B0500040200020003" pitchFamily="34" charset="-34"/>
              </a:rPr>
              <a:t>Group </a:t>
            </a:r>
            <a:r>
              <a:rPr lang="th-TH" sz="2000" dirty="0">
                <a:latin typeface="TH Sarabun New" panose="020B0500040200020003" pitchFamily="34" charset="-34"/>
                <a:cs typeface="TH Sarabun New" panose="020B0500040200020003" pitchFamily="34" charset="-34"/>
              </a:rPr>
              <a:t>ที่รัน </a:t>
            </a:r>
            <a:r>
              <a:rPr lang="en-GB" sz="2000" dirty="0" err="1">
                <a:latin typeface="TH Sarabun New" panose="020B0500040200020003" pitchFamily="34" charset="-34"/>
                <a:cs typeface="TH Sarabun New" panose="020B0500040200020003" pitchFamily="34" charset="-34"/>
              </a:rPr>
              <a:t>httpd</a:t>
            </a:r>
            <a:endParaRPr lang="en-GB" sz="2000" dirty="0">
              <a:latin typeface="TH Sarabun New" panose="020B0500040200020003" pitchFamily="34" charset="-34"/>
              <a:cs typeface="TH Sarabun New" panose="020B0500040200020003" pitchFamily="34" charset="-34"/>
            </a:endParaRPr>
          </a:p>
          <a:p>
            <a:pPr lvl="3"/>
            <a:r>
              <a:rPr lang="en-GB" sz="1400" dirty="0">
                <a:latin typeface="TH Sarabun New" panose="020B0500040200020003" pitchFamily="34" charset="-34"/>
                <a:cs typeface="TH Sarabun New" panose="020B0500040200020003" pitchFamily="34" charset="-34"/>
              </a:rPr>
              <a:t> </a:t>
            </a:r>
          </a:p>
          <a:p>
            <a:pPr lvl="2"/>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IfModule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dir_module</a:t>
            </a:r>
            <a:r>
              <a:rPr lang="en-US" sz="1400" dirty="0">
                <a:latin typeface="Courier New" panose="02070309020205020404" pitchFamily="49" charset="0"/>
                <a:cs typeface="Courier New" panose="02070309020205020404" pitchFamily="49" charset="0"/>
              </a:rPr>
              <a:t>&gt;</a:t>
            </a:r>
          </a:p>
          <a:p>
            <a:pPr lvl="2"/>
            <a:r>
              <a:rPr lang="en-US" sz="1400"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DirectoryIndex</a:t>
            </a:r>
            <a:r>
              <a:rPr lang="en-US" sz="1400" dirty="0">
                <a:latin typeface="Courier New" panose="02070309020205020404" pitchFamily="49" charset="0"/>
                <a:cs typeface="Courier New" panose="02070309020205020404" pitchFamily="49" charset="0"/>
              </a:rPr>
              <a:t> index.html</a:t>
            </a:r>
          </a:p>
          <a:p>
            <a:pPr lvl="2"/>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IfModule</a:t>
            </a:r>
            <a:r>
              <a:rPr lang="en-US" sz="1400" dirty="0">
                <a:latin typeface="Courier New" panose="02070309020205020404" pitchFamily="49" charset="0"/>
                <a:cs typeface="Courier New" panose="02070309020205020404" pitchFamily="49" charset="0"/>
              </a:rPr>
              <a:t>&gt;</a:t>
            </a:r>
          </a:p>
          <a:p>
            <a:pPr lvl="3"/>
            <a:r>
              <a:rPr lang="en-GB" sz="2000" b="1" dirty="0" err="1">
                <a:latin typeface="TH Sarabun New" panose="020B0500040200020003" pitchFamily="34" charset="-34"/>
                <a:cs typeface="TH Sarabun New" panose="020B0500040200020003" pitchFamily="34" charset="-34"/>
              </a:rPr>
              <a:t>DirectoryIndex</a:t>
            </a:r>
            <a:r>
              <a:rPr lang="en-GB" sz="2000" dirty="0">
                <a:latin typeface="TH Sarabun New" panose="020B0500040200020003" pitchFamily="34" charset="-34"/>
                <a:cs typeface="TH Sarabun New" panose="020B0500040200020003" pitchFamily="34" charset="-34"/>
              </a:rPr>
              <a:t> </a:t>
            </a:r>
            <a:r>
              <a:rPr lang="th-TH" sz="2000" dirty="0">
                <a:latin typeface="TH Sarabun New" panose="020B0500040200020003" pitchFamily="34" charset="-34"/>
                <a:cs typeface="TH Sarabun New" panose="020B0500040200020003" pitchFamily="34" charset="-34"/>
              </a:rPr>
              <a:t>คือ ไฟล์ข้อมูลที่จะถูกเรียกขึ้นมาโดยอัตโนมัติเมื่อเรียก</a:t>
            </a:r>
            <a:r>
              <a:rPr lang="th-TH" sz="2000" dirty="0" err="1">
                <a:latin typeface="TH Sarabun New" panose="020B0500040200020003" pitchFamily="34" charset="-34"/>
                <a:cs typeface="TH Sarabun New" panose="020B0500040200020003" pitchFamily="34" charset="-34"/>
              </a:rPr>
              <a:t>ไดเร็กท</a:t>
            </a:r>
            <a:r>
              <a:rPr lang="th-TH" sz="2000" dirty="0">
                <a:latin typeface="TH Sarabun New" panose="020B0500040200020003" pitchFamily="34" charset="-34"/>
                <a:cs typeface="TH Sarabun New" panose="020B0500040200020003" pitchFamily="34" charset="-34"/>
              </a:rPr>
              <a:t>รอรีโดยไม่ระบุไฟล์ข้อมูล</a:t>
            </a:r>
            <a:endParaRPr lang="en-GB" sz="20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688718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Basic Apache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4508927"/>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GB" sz="2800" b="1" dirty="0">
                <a:latin typeface="TH Sarabun New" panose="020B0500040200020003" pitchFamily="34" charset="-34"/>
                <a:cs typeface="TH Sarabun New" panose="020B0500040200020003" pitchFamily="34" charset="-34"/>
              </a:rPr>
              <a:t>Index.html</a:t>
            </a:r>
            <a:endParaRPr lang="en-US" sz="2400" b="1" dirty="0">
              <a:latin typeface="TH Sarabun New" panose="020B0500040200020003" pitchFamily="34" charset="-34"/>
              <a:cs typeface="TH Sarabun New" panose="020B0500040200020003" pitchFamily="34" charset="-34"/>
            </a:endParaRPr>
          </a:p>
          <a:p>
            <a:pPr marL="628650" lvl="1" indent="-171450">
              <a:buFont typeface="Wingdings" panose="05000000000000000000" pitchFamily="2" charset="2"/>
              <a:buChar char="§"/>
            </a:pP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ทดลองสร้าง </a:t>
            </a:r>
            <a:r>
              <a:rPr lang="en-GB" sz="2400" b="1" dirty="0">
                <a:latin typeface="TH Sarabun New" panose="020B0500040200020003" pitchFamily="34" charset="-34"/>
                <a:cs typeface="TH Sarabun New" panose="020B0500040200020003" pitchFamily="34" charset="-34"/>
              </a:rPr>
              <a:t>Index.html </a:t>
            </a:r>
            <a:r>
              <a:rPr lang="th-TH" sz="2400" dirty="0">
                <a:latin typeface="TH Sarabun New" panose="020B0500040200020003" pitchFamily="34" charset="-34"/>
                <a:cs typeface="TH Sarabun New" panose="020B0500040200020003" pitchFamily="34" charset="-34"/>
              </a:rPr>
              <a:t>ไว้ที่ </a:t>
            </a:r>
            <a:r>
              <a:rPr lang="en-GB" sz="2400" b="1" dirty="0">
                <a:latin typeface="TH Sarabun New" panose="020B0500040200020003" pitchFamily="34" charset="-34"/>
                <a:cs typeface="TH Sarabun New" panose="020B0500040200020003" pitchFamily="34" charset="-34"/>
              </a:rPr>
              <a:t>/</a:t>
            </a:r>
            <a:r>
              <a:rPr lang="en-GB" sz="2400" b="1" dirty="0" err="1">
                <a:latin typeface="TH Sarabun New" panose="020B0500040200020003" pitchFamily="34" charset="-34"/>
                <a:cs typeface="TH Sarabun New" panose="020B0500040200020003" pitchFamily="34" charset="-34"/>
              </a:rPr>
              <a:t>var</a:t>
            </a:r>
            <a:r>
              <a:rPr lang="en-GB" sz="2400" b="1" dirty="0">
                <a:latin typeface="TH Sarabun New" panose="020B0500040200020003" pitchFamily="34" charset="-34"/>
                <a:cs typeface="TH Sarabun New" panose="020B0500040200020003" pitchFamily="34" charset="-34"/>
              </a:rPr>
              <a:t>/www/html</a:t>
            </a:r>
          </a:p>
          <a:p>
            <a:pPr lvl="1"/>
            <a:r>
              <a:rPr lang="en-GB" sz="1100" b="1" dirty="0">
                <a:latin typeface="TH Sarabun New" panose="020B0500040200020003" pitchFamily="34" charset="-34"/>
                <a:cs typeface="TH Sarabun New" panose="020B0500040200020003" pitchFamily="34" charset="-34"/>
              </a:rPr>
              <a:t>  </a:t>
            </a:r>
          </a:p>
          <a:p>
            <a:pPr lvl="1"/>
            <a:r>
              <a:rPr lang="da-DK" sz="1400" dirty="0">
                <a:latin typeface="Courier New" panose="02070309020205020404" pitchFamily="49" charset="0"/>
                <a:cs typeface="Courier New" panose="02070309020205020404" pitchFamily="49" charset="0"/>
              </a:rPr>
              <a:t>[root@server html]# </a:t>
            </a:r>
            <a:r>
              <a:rPr lang="da-DK" sz="1400" b="1" dirty="0">
                <a:latin typeface="Courier New" panose="02070309020205020404" pitchFamily="49" charset="0"/>
                <a:cs typeface="Courier New" panose="02070309020205020404" pitchFamily="49" charset="0"/>
              </a:rPr>
              <a:t>vi index.html</a:t>
            </a:r>
          </a:p>
          <a:p>
            <a:pPr lvl="1"/>
            <a:r>
              <a:rPr lang="da-DK" sz="1600" b="1" dirty="0">
                <a:latin typeface="Courier New" panose="02070309020205020404" pitchFamily="49" charset="0"/>
                <a:cs typeface="Courier New" panose="02070309020205020404" pitchFamily="49" charset="0"/>
              </a:rPr>
              <a:t> </a:t>
            </a:r>
          </a:p>
          <a:p>
            <a:pPr lvl="1"/>
            <a:r>
              <a:rPr lang="en-US" sz="1400" dirty="0">
                <a:latin typeface="Courier New" panose="02070309020205020404" pitchFamily="49" charset="0"/>
                <a:cs typeface="Courier New" panose="02070309020205020404" pitchFamily="49" charset="0"/>
              </a:rPr>
              <a:t>&lt;html&gt;</a:t>
            </a:r>
          </a:p>
          <a:p>
            <a:pPr lvl="1"/>
            <a:r>
              <a:rPr lang="en-US" sz="1400" dirty="0">
                <a:latin typeface="Courier New" panose="02070309020205020404" pitchFamily="49" charset="0"/>
                <a:cs typeface="Courier New" panose="02070309020205020404" pitchFamily="49" charset="0"/>
              </a:rPr>
              <a:t>  &lt;head&gt;</a:t>
            </a:r>
          </a:p>
          <a:p>
            <a:pPr lvl="1"/>
            <a:r>
              <a:rPr lang="en-US" sz="1400" dirty="0">
                <a:latin typeface="Courier New" panose="02070309020205020404" pitchFamily="49" charset="0"/>
                <a:cs typeface="Courier New" panose="02070309020205020404" pitchFamily="49" charset="0"/>
              </a:rPr>
              <a:t>    &lt;title&gt;Welcome to www.bbu.local!&lt;/title&gt;</a:t>
            </a:r>
          </a:p>
          <a:p>
            <a:pPr lvl="1"/>
            <a:r>
              <a:rPr lang="en-US" sz="1400" dirty="0">
                <a:latin typeface="Courier New" panose="02070309020205020404" pitchFamily="49" charset="0"/>
                <a:cs typeface="Courier New" panose="02070309020205020404" pitchFamily="49" charset="0"/>
              </a:rPr>
              <a:t>  &lt;/head&gt;</a:t>
            </a:r>
          </a:p>
          <a:p>
            <a:pPr lvl="1"/>
            <a:r>
              <a:rPr lang="en-US" sz="1400" dirty="0">
                <a:latin typeface="Courier New" panose="02070309020205020404" pitchFamily="49" charset="0"/>
                <a:cs typeface="Courier New" panose="02070309020205020404" pitchFamily="49" charset="0"/>
              </a:rPr>
              <a:t>  &lt;body&gt;</a:t>
            </a:r>
          </a:p>
          <a:p>
            <a:pPr lvl="1"/>
            <a:r>
              <a:rPr lang="en-US" sz="1400" dirty="0">
                <a:latin typeface="Courier New" panose="02070309020205020404" pitchFamily="49" charset="0"/>
                <a:cs typeface="Courier New" panose="02070309020205020404" pitchFamily="49" charset="0"/>
              </a:rPr>
              <a:t>    &lt;h1&gt;Success! The www.buu.local is working!&lt;/h1&gt;</a:t>
            </a:r>
          </a:p>
          <a:p>
            <a:pPr lvl="1"/>
            <a:r>
              <a:rPr lang="en-US" sz="1400" dirty="0">
                <a:latin typeface="Courier New" panose="02070309020205020404" pitchFamily="49" charset="0"/>
                <a:cs typeface="Courier New" panose="02070309020205020404" pitchFamily="49" charset="0"/>
              </a:rPr>
              <a:t>  &lt;/body&gt;</a:t>
            </a:r>
          </a:p>
          <a:p>
            <a:pPr lvl="1"/>
            <a:r>
              <a:rPr lang="en-US" sz="1400" dirty="0">
                <a:latin typeface="Courier New" panose="02070309020205020404" pitchFamily="49" charset="0"/>
                <a:cs typeface="Courier New" panose="02070309020205020404" pitchFamily="49" charset="0"/>
              </a:rPr>
              <a:t>&lt;/html&gt;</a:t>
            </a:r>
          </a:p>
          <a:p>
            <a:pPr lvl="1"/>
            <a:endParaRPr lang="en-US" sz="1600" dirty="0">
              <a:latin typeface="Courier New" panose="02070309020205020404" pitchFamily="49" charset="0"/>
              <a:cs typeface="Courier New" panose="02070309020205020404" pitchFamily="49" charset="0"/>
            </a:endParaRPr>
          </a:p>
          <a:p>
            <a:pPr marL="800100" lvl="1" indent="-342900">
              <a:buFont typeface="Wingdings" panose="05000000000000000000" pitchFamily="2" charset="2"/>
              <a:buChar char="§"/>
            </a:pPr>
            <a:r>
              <a:rPr lang="th-TH" sz="2400" dirty="0">
                <a:latin typeface="TH Sarabun New" panose="020B0500040200020003" pitchFamily="34" charset="-34"/>
                <a:cs typeface="TH Sarabun New" panose="020B0500040200020003" pitchFamily="34" charset="-34"/>
              </a:rPr>
              <a:t>เปิด </a:t>
            </a:r>
            <a:r>
              <a:rPr lang="en-US" sz="2400" dirty="0">
                <a:latin typeface="TH Sarabun New" panose="020B0500040200020003" pitchFamily="34" charset="-34"/>
                <a:cs typeface="TH Sarabun New" panose="020B0500040200020003" pitchFamily="34" charset="-34"/>
              </a:rPr>
              <a:t>Web Browser </a:t>
            </a:r>
            <a:r>
              <a:rPr lang="th-TH" sz="2400" dirty="0">
                <a:latin typeface="TH Sarabun New" panose="020B0500040200020003" pitchFamily="34" charset="-34"/>
                <a:cs typeface="TH Sarabun New" panose="020B0500040200020003" pitchFamily="34" charset="-34"/>
              </a:rPr>
              <a:t>แล้วไปที่ </a:t>
            </a:r>
            <a:r>
              <a:rPr lang="en-GB" sz="2400" dirty="0">
                <a:latin typeface="TH Sarabun New" panose="020B0500040200020003" pitchFamily="34" charset="-34"/>
                <a:cs typeface="TH Sarabun New" panose="020B0500040200020003" pitchFamily="34" charset="-34"/>
              </a:rPr>
              <a:t>URL </a:t>
            </a:r>
            <a:r>
              <a:rPr lang="en-GB" sz="2400" dirty="0">
                <a:latin typeface="TH Sarabun New" panose="020B0500040200020003" pitchFamily="34" charset="-34"/>
                <a:cs typeface="TH Sarabun New" panose="020B0500040200020003" pitchFamily="34" charset="-34"/>
                <a:hlinkClick r:id="rId2"/>
              </a:rPr>
              <a:t>http://www.bbu.local</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ระบบจะแสดงไฟล์ </a:t>
            </a:r>
            <a:r>
              <a:rPr lang="en-GB" sz="2400" dirty="0">
                <a:latin typeface="TH Sarabun New" panose="020B0500040200020003" pitchFamily="34" charset="-34"/>
                <a:cs typeface="TH Sarabun New" panose="020B0500040200020003" pitchFamily="34" charset="-34"/>
              </a:rPr>
              <a:t>index.html </a:t>
            </a:r>
            <a:r>
              <a:rPr lang="th-TH" sz="2400" dirty="0">
                <a:latin typeface="TH Sarabun New" panose="020B0500040200020003" pitchFamily="34" charset="-34"/>
                <a:cs typeface="TH Sarabun New" panose="020B0500040200020003" pitchFamily="34" charset="-34"/>
              </a:rPr>
              <a:t>ให้โดยอัตโนมัติ</a:t>
            </a:r>
            <a:endParaRPr lang="en-US" sz="2400" dirty="0">
              <a:latin typeface="TH Sarabun New" panose="020B0500040200020003" pitchFamily="34" charset="-34"/>
              <a:cs typeface="TH Sarabun New" panose="020B0500040200020003" pitchFamily="34" charset="-34"/>
            </a:endParaRPr>
          </a:p>
          <a:p>
            <a:pPr lvl="1"/>
            <a:endParaRPr lang="th-TH" sz="1600" dirty="0">
              <a:latin typeface="Courier New" panose="02070309020205020404" pitchFamily="49" charset="0"/>
              <a:cs typeface="TH Sarabun New" panose="020B0500040200020003" pitchFamily="34" charset="-34"/>
            </a:endParaRPr>
          </a:p>
        </p:txBody>
      </p:sp>
    </p:spTree>
    <p:extLst>
      <p:ext uri="{BB962C8B-B14F-4D97-AF65-F5344CB8AC3E}">
        <p14:creationId xmlns:p14="http://schemas.microsoft.com/office/powerpoint/2010/main" val="2062281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Apache Virtual Host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3754874"/>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GB" sz="2800" b="1" dirty="0">
                <a:latin typeface="TH Sarabun New" panose="020B0500040200020003" pitchFamily="34" charset="-34"/>
                <a:cs typeface="TH Sarabun New" panose="020B0500040200020003" pitchFamily="34" charset="-34"/>
              </a:rPr>
              <a:t>Apache Name-based Virtual Host</a:t>
            </a:r>
            <a:endParaRPr lang="en-US" sz="2400" b="1" dirty="0">
              <a:latin typeface="TH Sarabun New" panose="020B0500040200020003" pitchFamily="34" charset="-34"/>
              <a:cs typeface="TH Sarabun New" panose="020B0500040200020003" pitchFamily="34" charset="-34"/>
            </a:endParaRPr>
          </a:p>
          <a:p>
            <a:pPr lvl="1"/>
            <a:r>
              <a:rPr lang="en-US" sz="2400" b="1" dirty="0">
                <a:latin typeface="TH Sarabun New" panose="020B0500040200020003" pitchFamily="34" charset="-34"/>
                <a:cs typeface="TH Sarabun New" panose="020B0500040200020003" pitchFamily="34" charset="-34"/>
              </a:rPr>
              <a:t>Apache Virtual Host </a:t>
            </a:r>
            <a:r>
              <a:rPr lang="th-TH" sz="2400" dirty="0">
                <a:latin typeface="TH Sarabun New" panose="020B0500040200020003" pitchFamily="34" charset="-34"/>
                <a:cs typeface="TH Sarabun New" panose="020B0500040200020003" pitchFamily="34" charset="-34"/>
              </a:rPr>
              <a:t>ทำให้สามารถสร้างเว็ปไซ</a:t>
            </a:r>
            <a:r>
              <a:rPr lang="th-TH" sz="2400" dirty="0" err="1">
                <a:latin typeface="TH Sarabun New" panose="020B0500040200020003" pitchFamily="34" charset="-34"/>
                <a:cs typeface="TH Sarabun New" panose="020B0500040200020003" pitchFamily="34" charset="-34"/>
              </a:rPr>
              <a:t>ต์</a:t>
            </a:r>
            <a:r>
              <a:rPr lang="th-TH" sz="2400" dirty="0">
                <a:latin typeface="TH Sarabun New" panose="020B0500040200020003" pitchFamily="34" charset="-34"/>
                <a:cs typeface="TH Sarabun New" panose="020B0500040200020003" pitchFamily="34" charset="-34"/>
              </a:rPr>
              <a:t>มากกว่า </a:t>
            </a:r>
            <a:r>
              <a:rPr lang="en-GB" sz="2400" dirty="0">
                <a:latin typeface="TH Sarabun New" panose="020B0500040200020003" pitchFamily="34" charset="-34"/>
                <a:cs typeface="TH Sarabun New" panose="020B0500040200020003" pitchFamily="34" charset="-34"/>
              </a:rPr>
              <a:t>1 </a:t>
            </a:r>
            <a:r>
              <a:rPr lang="th-TH" sz="2400" dirty="0">
                <a:latin typeface="TH Sarabun New" panose="020B0500040200020003" pitchFamily="34" charset="-34"/>
                <a:cs typeface="TH Sarabun New" panose="020B0500040200020003" pitchFamily="34" charset="-34"/>
              </a:rPr>
              <a:t>เว็ปไซ</a:t>
            </a:r>
            <a:r>
              <a:rPr lang="th-TH" sz="2400" dirty="0" err="1">
                <a:latin typeface="TH Sarabun New" panose="020B0500040200020003" pitchFamily="34" charset="-34"/>
                <a:cs typeface="TH Sarabun New" panose="020B0500040200020003" pitchFamily="34" charset="-34"/>
              </a:rPr>
              <a:t>ต์</a:t>
            </a:r>
            <a:r>
              <a:rPr lang="th-TH" sz="2400" dirty="0">
                <a:latin typeface="TH Sarabun New" panose="020B0500040200020003" pitchFamily="34" charset="-34"/>
                <a:cs typeface="TH Sarabun New" panose="020B0500040200020003" pitchFamily="34" charset="-34"/>
              </a:rPr>
              <a:t>บนเครื่อง</a:t>
            </a:r>
            <a:r>
              <a:rPr lang="th-TH" sz="2400" dirty="0" err="1">
                <a:latin typeface="TH Sarabun New" panose="020B0500040200020003" pitchFamily="34" charset="-34"/>
                <a:cs typeface="TH Sarabun New" panose="020B0500040200020003" pitchFamily="34" charset="-34"/>
              </a:rPr>
              <a:t>เซิร์ฟเวอร์</a:t>
            </a:r>
            <a:r>
              <a:rPr lang="th-TH" sz="2400" dirty="0">
                <a:latin typeface="TH Sarabun New" panose="020B0500040200020003" pitchFamily="34" charset="-34"/>
                <a:cs typeface="TH Sarabun New" panose="020B0500040200020003" pitchFamily="34" charset="-34"/>
              </a:rPr>
              <a:t>เครื่องเดียวกัน การคอน</a:t>
            </a:r>
            <a:r>
              <a:rPr lang="th-TH" sz="2400" dirty="0" err="1">
                <a:latin typeface="TH Sarabun New" panose="020B0500040200020003" pitchFamily="34" charset="-34"/>
                <a:cs typeface="TH Sarabun New" panose="020B0500040200020003" pitchFamily="34" charset="-34"/>
              </a:rPr>
              <a:t>ฟิก</a:t>
            </a:r>
            <a:r>
              <a:rPr lang="th-TH" sz="2400" dirty="0">
                <a:latin typeface="TH Sarabun New" panose="020B0500040200020003" pitchFamily="34" charset="-34"/>
                <a:cs typeface="TH Sarabun New" panose="020B0500040200020003" pitchFamily="34" charset="-34"/>
              </a:rPr>
              <a:t> </a:t>
            </a:r>
            <a:r>
              <a:rPr lang="en-GB" sz="2400" dirty="0">
                <a:latin typeface="TH Sarabun New" panose="020B0500040200020003" pitchFamily="34" charset="-34"/>
                <a:cs typeface="TH Sarabun New" panose="020B0500040200020003" pitchFamily="34" charset="-34"/>
              </a:rPr>
              <a:t>Virtual Host </a:t>
            </a:r>
            <a:r>
              <a:rPr lang="th-TH" sz="2400" dirty="0">
                <a:latin typeface="TH Sarabun New" panose="020B0500040200020003" pitchFamily="34" charset="-34"/>
                <a:cs typeface="TH Sarabun New" panose="020B0500040200020003" pitchFamily="34" charset="-34"/>
              </a:rPr>
              <a:t>มีขั้นตอนดังนี้</a:t>
            </a:r>
          </a:p>
          <a:p>
            <a:pPr marL="914400" lvl="1" indent="-457200">
              <a:buFont typeface="+mj-lt"/>
              <a:buAutoNum type="arabicPeriod"/>
            </a:pPr>
            <a:r>
              <a:rPr lang="th-TH" sz="2400" dirty="0">
                <a:latin typeface="TH Sarabun New" panose="020B0500040200020003" pitchFamily="34" charset="-34"/>
                <a:cs typeface="TH Sarabun New" panose="020B0500040200020003" pitchFamily="34" charset="-34"/>
              </a:rPr>
              <a:t>สร้าง</a:t>
            </a:r>
            <a:r>
              <a:rPr lang="th-TH" sz="2400" dirty="0" err="1">
                <a:latin typeface="TH Sarabun New" panose="020B0500040200020003" pitchFamily="34" charset="-34"/>
                <a:cs typeface="TH Sarabun New" panose="020B0500040200020003" pitchFamily="34" charset="-34"/>
              </a:rPr>
              <a:t>ไดเร็กท</a:t>
            </a:r>
            <a:r>
              <a:rPr lang="th-TH" sz="2400" dirty="0">
                <a:latin typeface="TH Sarabun New" panose="020B0500040200020003" pitchFamily="34" charset="-34"/>
                <a:cs typeface="TH Sarabun New" panose="020B0500040200020003" pitchFamily="34" charset="-34"/>
              </a:rPr>
              <a:t>รอรีสำหรับเว็ปไซ</a:t>
            </a:r>
            <a:r>
              <a:rPr lang="th-TH" sz="2400" dirty="0" err="1">
                <a:latin typeface="TH Sarabun New" panose="020B0500040200020003" pitchFamily="34" charset="-34"/>
                <a:cs typeface="TH Sarabun New" panose="020B0500040200020003" pitchFamily="34" charset="-34"/>
              </a:rPr>
              <a:t>ต์</a:t>
            </a:r>
            <a:r>
              <a:rPr lang="th-TH" sz="2400" dirty="0">
                <a:latin typeface="TH Sarabun New" panose="020B0500040200020003" pitchFamily="34" charset="-34"/>
                <a:cs typeface="TH Sarabun New" panose="020B0500040200020003" pitchFamily="34" charset="-34"/>
              </a:rPr>
              <a:t>ที่ต้องการ</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mkdir</a:t>
            </a:r>
            <a:r>
              <a:rPr lang="en-US" sz="1400" dirty="0">
                <a:latin typeface="Courier New" panose="02070309020205020404" pitchFamily="49" charset="0"/>
                <a:cs typeface="Courier New" panose="02070309020205020404" pitchFamily="49" charset="0"/>
              </a:rPr>
              <a:t> –p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/www/web1/</a:t>
            </a:r>
            <a:r>
              <a:rPr lang="en-US" sz="1400" dirty="0" err="1">
                <a:latin typeface="Courier New" panose="02070309020205020404" pitchFamily="49" charset="0"/>
                <a:cs typeface="Courier New" panose="02070309020205020404" pitchFamily="49" charset="0"/>
              </a:rPr>
              <a:t>public_html</a:t>
            </a:r>
            <a:endParaRPr lang="en-US" sz="1400"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mkdir</a:t>
            </a:r>
            <a:r>
              <a:rPr lang="en-US" sz="1400" dirty="0">
                <a:latin typeface="Courier New" panose="02070309020205020404" pitchFamily="49" charset="0"/>
                <a:cs typeface="Courier New" panose="02070309020205020404" pitchFamily="49" charset="0"/>
              </a:rPr>
              <a:t> –p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/www/web2/</a:t>
            </a:r>
            <a:r>
              <a:rPr lang="en-US" sz="1400" dirty="0" err="1">
                <a:latin typeface="Courier New" panose="02070309020205020404" pitchFamily="49" charset="0"/>
                <a:cs typeface="Courier New" panose="02070309020205020404" pitchFamily="49" charset="0"/>
              </a:rPr>
              <a:t>public_html</a:t>
            </a:r>
            <a:endParaRPr lang="en-US" sz="1400"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endParaRPr lang="th-TH" sz="1400" dirty="0">
              <a:latin typeface="Courier New" panose="02070309020205020404" pitchFamily="49" charset="0"/>
              <a:cs typeface="TH Sarabun New" panose="020B0500040200020003" pitchFamily="34" charset="-34"/>
            </a:endParaRPr>
          </a:p>
          <a:p>
            <a:pPr marL="914400" lvl="1" indent="-457200">
              <a:buFont typeface="+mj-lt"/>
              <a:buAutoNum type="arabicPeriod"/>
            </a:pPr>
            <a:r>
              <a:rPr lang="th-TH" sz="2400" dirty="0">
                <a:latin typeface="TH Sarabun New" panose="020B0500040200020003" pitchFamily="34" charset="-34"/>
                <a:cs typeface="TH Sarabun New" panose="020B0500040200020003" pitchFamily="34" charset="-34"/>
              </a:rPr>
              <a:t>กำหนด </a:t>
            </a:r>
            <a:r>
              <a:rPr lang="en-GB" sz="2400" b="1" dirty="0">
                <a:latin typeface="TH Sarabun New" panose="020B0500040200020003" pitchFamily="34" charset="-34"/>
                <a:cs typeface="TH Sarabun New" panose="020B0500040200020003" pitchFamily="34" charset="-34"/>
              </a:rPr>
              <a:t>Permission</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และ </a:t>
            </a:r>
            <a:r>
              <a:rPr lang="en-GB" sz="2400" b="1" dirty="0">
                <a:latin typeface="TH Sarabun New" panose="020B0500040200020003" pitchFamily="34" charset="-34"/>
                <a:cs typeface="TH Sarabun New" panose="020B0500040200020003" pitchFamily="34" charset="-34"/>
              </a:rPr>
              <a:t>Ownership</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ให้กับ</a:t>
            </a:r>
            <a:r>
              <a:rPr lang="th-TH" sz="2400" dirty="0" err="1">
                <a:latin typeface="TH Sarabun New" panose="020B0500040200020003" pitchFamily="34" charset="-34"/>
                <a:cs typeface="TH Sarabun New" panose="020B0500040200020003" pitchFamily="34" charset="-34"/>
              </a:rPr>
              <a:t>ไดเร็กท</a:t>
            </a:r>
            <a:r>
              <a:rPr lang="th-TH" sz="2400" dirty="0">
                <a:latin typeface="TH Sarabun New" panose="020B0500040200020003" pitchFamily="34" charset="-34"/>
                <a:cs typeface="TH Sarabun New" panose="020B0500040200020003" pitchFamily="34" charset="-34"/>
              </a:rPr>
              <a:t>รอรีที่สร้างขึ้นใหม่</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chown</a:t>
            </a:r>
            <a:r>
              <a:rPr lang="en-US" sz="1400" dirty="0">
                <a:latin typeface="Courier New" panose="02070309020205020404" pitchFamily="49" charset="0"/>
                <a:cs typeface="Courier New" panose="02070309020205020404" pitchFamily="49" charset="0"/>
              </a:rPr>
              <a:t> -R </a:t>
            </a:r>
            <a:r>
              <a:rPr lang="en-US" sz="1400" dirty="0" err="1">
                <a:latin typeface="Courier New" panose="02070309020205020404" pitchFamily="49" charset="0"/>
                <a:cs typeface="Courier New" panose="02070309020205020404" pitchFamily="49" charset="0"/>
              </a:rPr>
              <a:t>apache:apache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/www/web1</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chown</a:t>
            </a:r>
            <a:r>
              <a:rPr lang="en-US" sz="1400" dirty="0">
                <a:latin typeface="Courier New" panose="02070309020205020404" pitchFamily="49" charset="0"/>
                <a:cs typeface="Courier New" panose="02070309020205020404" pitchFamily="49" charset="0"/>
              </a:rPr>
              <a:t> -R </a:t>
            </a:r>
            <a:r>
              <a:rPr lang="en-US" sz="1400" dirty="0" err="1">
                <a:latin typeface="Courier New" panose="02070309020205020404" pitchFamily="49" charset="0"/>
                <a:cs typeface="Courier New" panose="02070309020205020404" pitchFamily="49" charset="0"/>
              </a:rPr>
              <a:t>apache:apache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/www/web2</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chmod</a:t>
            </a:r>
            <a:r>
              <a:rPr lang="en-US" sz="1400" dirty="0">
                <a:latin typeface="Courier New" panose="02070309020205020404" pitchFamily="49" charset="0"/>
                <a:cs typeface="Courier New" panose="02070309020205020404" pitchFamily="49" charset="0"/>
              </a:rPr>
              <a:t> -R 755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/www/web1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/www/web2</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endParaRPr lang="en-GB" sz="1400" dirty="0">
              <a:latin typeface="Courier New" panose="02070309020205020404" pitchFamily="49" charset="0"/>
              <a:cs typeface="Courier New" panose="02070309020205020404" pitchFamily="49" charset="0"/>
            </a:endParaRPr>
          </a:p>
          <a:p>
            <a:pPr lvl="1"/>
            <a:endParaRPr lang="th-TH" sz="1600" dirty="0">
              <a:latin typeface="Courier New" panose="02070309020205020404" pitchFamily="49" charset="0"/>
              <a:cs typeface="TH Sarabun New" panose="020B0500040200020003" pitchFamily="34" charset="-34"/>
            </a:endParaRPr>
          </a:p>
        </p:txBody>
      </p:sp>
    </p:spTree>
    <p:extLst>
      <p:ext uri="{BB962C8B-B14F-4D97-AF65-F5344CB8AC3E}">
        <p14:creationId xmlns:p14="http://schemas.microsoft.com/office/powerpoint/2010/main" val="1170329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Apache Virtual Host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5016758"/>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GB" sz="2800" b="1" dirty="0">
                <a:latin typeface="TH Sarabun New" panose="020B0500040200020003" pitchFamily="34" charset="-34"/>
                <a:cs typeface="TH Sarabun New" panose="020B0500040200020003" pitchFamily="34" charset="-34"/>
              </a:rPr>
              <a:t>Apache Name-based Virtual Host</a:t>
            </a:r>
            <a:endParaRPr lang="en-US" sz="2400" b="1" dirty="0">
              <a:latin typeface="TH Sarabun New" panose="020B0500040200020003" pitchFamily="34" charset="-34"/>
              <a:cs typeface="TH Sarabun New" panose="020B0500040200020003" pitchFamily="34" charset="-34"/>
            </a:endParaRPr>
          </a:p>
          <a:p>
            <a:pPr marL="914400" lvl="1" indent="-457200">
              <a:buFont typeface="+mj-lt"/>
              <a:buAutoNum type="arabicPeriod" startAt="3"/>
            </a:pPr>
            <a:r>
              <a:rPr lang="th-TH" sz="2400" dirty="0">
                <a:latin typeface="TH Sarabun New" panose="020B0500040200020003" pitchFamily="34" charset="-34"/>
                <a:cs typeface="TH Sarabun New" panose="020B0500040200020003" pitchFamily="34" charset="-34"/>
              </a:rPr>
              <a:t>สร้าง </a:t>
            </a:r>
            <a:r>
              <a:rPr lang="en-US" sz="2400" b="1" dirty="0">
                <a:latin typeface="TH Sarabun New" panose="020B0500040200020003" pitchFamily="34" charset="-34"/>
                <a:cs typeface="TH Sarabun New" panose="020B0500040200020003" pitchFamily="34" charset="-34"/>
              </a:rPr>
              <a:t>Demo Page </a:t>
            </a:r>
            <a:r>
              <a:rPr lang="th-TH" sz="2400" dirty="0">
                <a:latin typeface="TH Sarabun New" panose="020B0500040200020003" pitchFamily="34" charset="-34"/>
                <a:cs typeface="TH Sarabun New" panose="020B0500040200020003" pitchFamily="34" charset="-34"/>
              </a:rPr>
              <a:t>สำหรับแต่ละ </a:t>
            </a:r>
            <a:r>
              <a:rPr lang="en-US" sz="2400" b="1" dirty="0">
                <a:latin typeface="TH Sarabun New" panose="020B0500040200020003" pitchFamily="34" charset="-34"/>
                <a:cs typeface="TH Sarabun New" panose="020B0500040200020003" pitchFamily="34" charset="-34"/>
              </a:rPr>
              <a:t>Virtual Host</a:t>
            </a:r>
            <a:endParaRPr lang="th-TH" sz="2400" b="1" dirty="0">
              <a:latin typeface="TH Sarabun New" panose="020B0500040200020003" pitchFamily="34" charset="-34"/>
              <a:cs typeface="TH Sarabun New" panose="020B0500040200020003" pitchFamily="34" charset="-34"/>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vi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/www/web1/</a:t>
            </a:r>
            <a:r>
              <a:rPr lang="en-US" sz="1400" b="1" dirty="0" err="1">
                <a:latin typeface="Courier New" panose="02070309020205020404" pitchFamily="49" charset="0"/>
                <a:cs typeface="Courier New" panose="02070309020205020404" pitchFamily="49" charset="0"/>
              </a:rPr>
              <a:t>public_html</a:t>
            </a:r>
            <a:r>
              <a:rPr lang="en-US" sz="1400" b="1" dirty="0">
                <a:latin typeface="Courier New" panose="02070309020205020404" pitchFamily="49" charset="0"/>
                <a:cs typeface="Courier New" panose="02070309020205020404" pitchFamily="49" charset="0"/>
              </a:rPr>
              <a:t>/index.html</a:t>
            </a:r>
          </a:p>
          <a:p>
            <a:pPr lvl="2"/>
            <a:r>
              <a:rPr lang="en-US" sz="1400" dirty="0">
                <a:latin typeface="Courier New" panose="02070309020205020404" pitchFamily="49" charset="0"/>
                <a:cs typeface="Courier New" panose="02070309020205020404" pitchFamily="49" charset="0"/>
              </a:rPr>
              <a:t>&lt;html&gt;</a:t>
            </a:r>
          </a:p>
          <a:p>
            <a:pPr lvl="2"/>
            <a:r>
              <a:rPr lang="en-US" sz="1400" dirty="0">
                <a:latin typeface="Courier New" panose="02070309020205020404" pitchFamily="49" charset="0"/>
                <a:cs typeface="Courier New" panose="02070309020205020404" pitchFamily="49" charset="0"/>
              </a:rPr>
              <a:t>  &lt;head&gt;</a:t>
            </a:r>
          </a:p>
          <a:p>
            <a:pPr lvl="2"/>
            <a:r>
              <a:rPr lang="en-US" sz="1400" dirty="0">
                <a:latin typeface="Courier New" panose="02070309020205020404" pitchFamily="49" charset="0"/>
                <a:cs typeface="Courier New" panose="02070309020205020404" pitchFamily="49" charset="0"/>
              </a:rPr>
              <a:t>    &lt;title&gt;Welcome to web1.bbu.local!&lt;/title&gt;</a:t>
            </a:r>
          </a:p>
          <a:p>
            <a:pPr lvl="2"/>
            <a:r>
              <a:rPr lang="en-US" sz="1400" dirty="0">
                <a:latin typeface="Courier New" panose="02070309020205020404" pitchFamily="49" charset="0"/>
                <a:cs typeface="Courier New" panose="02070309020205020404" pitchFamily="49" charset="0"/>
              </a:rPr>
              <a:t>  &lt;/head&gt;</a:t>
            </a:r>
          </a:p>
          <a:p>
            <a:pPr lvl="2"/>
            <a:r>
              <a:rPr lang="en-US" sz="1400" dirty="0">
                <a:latin typeface="Courier New" panose="02070309020205020404" pitchFamily="49" charset="0"/>
                <a:cs typeface="Courier New" panose="02070309020205020404" pitchFamily="49" charset="0"/>
              </a:rPr>
              <a:t>  &lt;body&gt;</a:t>
            </a:r>
          </a:p>
          <a:p>
            <a:pPr lvl="2"/>
            <a:r>
              <a:rPr lang="en-US" sz="1400" dirty="0">
                <a:latin typeface="Courier New" panose="02070309020205020404" pitchFamily="49" charset="0"/>
                <a:cs typeface="Courier New" panose="02070309020205020404" pitchFamily="49" charset="0"/>
              </a:rPr>
              <a:t>    &lt;h1&gt;Success! The web1.bbu.local virtual host is working!&lt;/h1&gt;</a:t>
            </a:r>
          </a:p>
          <a:p>
            <a:pPr lvl="2"/>
            <a:r>
              <a:rPr lang="en-US" sz="1400" dirty="0">
                <a:latin typeface="Courier New" panose="02070309020205020404" pitchFamily="49" charset="0"/>
                <a:cs typeface="Courier New" panose="02070309020205020404" pitchFamily="49" charset="0"/>
              </a:rPr>
              <a:t>  &lt;/body&gt;</a:t>
            </a:r>
          </a:p>
          <a:p>
            <a:pPr lvl="2"/>
            <a:r>
              <a:rPr lang="en-US" sz="1400" dirty="0">
                <a:latin typeface="Courier New" panose="02070309020205020404" pitchFamily="49" charset="0"/>
                <a:cs typeface="Courier New" panose="02070309020205020404" pitchFamily="49" charset="0"/>
              </a:rPr>
              <a:t>&lt;/html&gt;</a:t>
            </a:r>
          </a:p>
          <a:p>
            <a:pPr lvl="2"/>
            <a:endParaRPr lang="en-US" sz="1600" dirty="0">
              <a:latin typeface="Courier New" panose="02070309020205020404" pitchFamily="49" charset="0"/>
              <a:cs typeface="TH Sarabun New" panose="020B0500040200020003" pitchFamily="34" charset="-34"/>
            </a:endParaRPr>
          </a:p>
          <a:p>
            <a:pPr lvl="2"/>
            <a:r>
              <a:rPr lang="da-DK" sz="1400" dirty="0">
                <a:latin typeface="Courier New" panose="02070309020205020404" pitchFamily="49" charset="0"/>
                <a:cs typeface="TH Sarabun New" panose="020B0500040200020003" pitchFamily="34" charset="-34"/>
              </a:rPr>
              <a:t>[root@server web2]# </a:t>
            </a:r>
            <a:r>
              <a:rPr lang="da-DK" sz="1400" b="1" dirty="0">
                <a:latin typeface="Courier New" panose="02070309020205020404" pitchFamily="49" charset="0"/>
                <a:cs typeface="TH Sarabun New" panose="020B0500040200020003" pitchFamily="34" charset="-34"/>
              </a:rPr>
              <a:t>vi /var/www/web2/public_html/index.html</a:t>
            </a:r>
          </a:p>
          <a:p>
            <a:pPr lvl="2"/>
            <a:r>
              <a:rPr lang="en-US" sz="1400" dirty="0">
                <a:latin typeface="Courier New" panose="02070309020205020404" pitchFamily="49" charset="0"/>
                <a:cs typeface="TH Sarabun New" panose="020B0500040200020003" pitchFamily="34" charset="-34"/>
              </a:rPr>
              <a:t>&lt;html&gt;</a:t>
            </a:r>
          </a:p>
          <a:p>
            <a:pPr lvl="2"/>
            <a:r>
              <a:rPr lang="en-US" sz="1400" dirty="0">
                <a:latin typeface="Courier New" panose="02070309020205020404" pitchFamily="49" charset="0"/>
                <a:cs typeface="TH Sarabun New" panose="020B0500040200020003" pitchFamily="34" charset="-34"/>
              </a:rPr>
              <a:t>  &lt;head&gt;</a:t>
            </a:r>
          </a:p>
          <a:p>
            <a:pPr lvl="2"/>
            <a:r>
              <a:rPr lang="en-US" sz="1400" dirty="0">
                <a:latin typeface="Courier New" panose="02070309020205020404" pitchFamily="49" charset="0"/>
                <a:cs typeface="TH Sarabun New" panose="020B0500040200020003" pitchFamily="34" charset="-34"/>
              </a:rPr>
              <a:t>    &lt;title&gt;Welcome to web2.bbu.local!&lt;/title&gt;</a:t>
            </a:r>
          </a:p>
          <a:p>
            <a:pPr lvl="2"/>
            <a:r>
              <a:rPr lang="en-US" sz="1400" dirty="0">
                <a:latin typeface="Courier New" panose="02070309020205020404" pitchFamily="49" charset="0"/>
                <a:cs typeface="TH Sarabun New" panose="020B0500040200020003" pitchFamily="34" charset="-34"/>
              </a:rPr>
              <a:t>  &lt;/head&gt;</a:t>
            </a:r>
          </a:p>
          <a:p>
            <a:pPr lvl="2"/>
            <a:r>
              <a:rPr lang="en-US" sz="1400" dirty="0">
                <a:latin typeface="Courier New" panose="02070309020205020404" pitchFamily="49" charset="0"/>
                <a:cs typeface="TH Sarabun New" panose="020B0500040200020003" pitchFamily="34" charset="-34"/>
              </a:rPr>
              <a:t>  &lt;body&gt;</a:t>
            </a:r>
          </a:p>
          <a:p>
            <a:pPr lvl="2"/>
            <a:r>
              <a:rPr lang="en-US" sz="1400" dirty="0">
                <a:latin typeface="Courier New" panose="02070309020205020404" pitchFamily="49" charset="0"/>
                <a:cs typeface="TH Sarabun New" panose="020B0500040200020003" pitchFamily="34" charset="-34"/>
              </a:rPr>
              <a:t>    &lt;h1&gt;Success! The web2.bbu.local virtual host is working!&lt;/h1&gt;</a:t>
            </a:r>
          </a:p>
          <a:p>
            <a:pPr lvl="2"/>
            <a:r>
              <a:rPr lang="en-US" sz="1400" dirty="0">
                <a:latin typeface="Courier New" panose="02070309020205020404" pitchFamily="49" charset="0"/>
                <a:cs typeface="TH Sarabun New" panose="020B0500040200020003" pitchFamily="34" charset="-34"/>
              </a:rPr>
              <a:t>  &lt;/body&gt;</a:t>
            </a:r>
          </a:p>
          <a:p>
            <a:pPr lvl="2"/>
            <a:r>
              <a:rPr lang="en-US" sz="1400" dirty="0">
                <a:latin typeface="Courier New" panose="02070309020205020404" pitchFamily="49" charset="0"/>
                <a:cs typeface="TH Sarabun New" panose="020B0500040200020003" pitchFamily="34" charset="-34"/>
              </a:rPr>
              <a:t>&lt;/html&gt;</a:t>
            </a:r>
          </a:p>
        </p:txBody>
      </p:sp>
    </p:spTree>
    <p:extLst>
      <p:ext uri="{BB962C8B-B14F-4D97-AF65-F5344CB8AC3E}">
        <p14:creationId xmlns:p14="http://schemas.microsoft.com/office/powerpoint/2010/main" val="3161394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Apache Virtual Host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3939540"/>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GB" sz="2800" b="1" dirty="0">
                <a:solidFill>
                  <a:prstClr val="black"/>
                </a:solidFill>
                <a:latin typeface="TH Sarabun New" panose="020B0500040200020003" pitchFamily="34" charset="-34"/>
                <a:cs typeface="TH Sarabun New" panose="020B0500040200020003" pitchFamily="34" charset="-34"/>
              </a:rPr>
              <a:t>Apache Name-based Virtual Host</a:t>
            </a:r>
            <a:endParaRPr lang="en-US" sz="2400" b="1" dirty="0">
              <a:latin typeface="TH Sarabun New" panose="020B0500040200020003" pitchFamily="34" charset="-34"/>
              <a:cs typeface="TH Sarabun New" panose="020B0500040200020003" pitchFamily="34" charset="-34"/>
            </a:endParaRPr>
          </a:p>
          <a:p>
            <a:pPr marL="914400" lvl="1" indent="-457200">
              <a:buFont typeface="+mj-lt"/>
              <a:buAutoNum type="arabicPeriod" startAt="4"/>
            </a:pPr>
            <a:r>
              <a:rPr lang="th-TH" sz="2400" dirty="0">
                <a:latin typeface="TH Sarabun New" panose="020B0500040200020003" pitchFamily="34" charset="-34"/>
                <a:cs typeface="TH Sarabun New" panose="020B0500040200020003" pitchFamily="34" charset="-34"/>
              </a:rPr>
              <a:t>สร้างได้</a:t>
            </a:r>
            <a:r>
              <a:rPr lang="th-TH" sz="2400" dirty="0" err="1">
                <a:latin typeface="TH Sarabun New" panose="020B0500040200020003" pitchFamily="34" charset="-34"/>
                <a:cs typeface="TH Sarabun New" panose="020B0500040200020003" pitchFamily="34" charset="-34"/>
              </a:rPr>
              <a:t>เร็กท</a:t>
            </a:r>
            <a:r>
              <a:rPr lang="th-TH" sz="2400" dirty="0">
                <a:latin typeface="TH Sarabun New" panose="020B0500040200020003" pitchFamily="34" charset="-34"/>
                <a:cs typeface="TH Sarabun New" panose="020B0500040200020003" pitchFamily="34" charset="-34"/>
              </a:rPr>
              <a:t>รอรีสำหรับคอน</a:t>
            </a:r>
            <a:r>
              <a:rPr lang="th-TH" sz="2400" dirty="0" err="1">
                <a:latin typeface="TH Sarabun New" panose="020B0500040200020003" pitchFamily="34" charset="-34"/>
                <a:cs typeface="TH Sarabun New" panose="020B0500040200020003" pitchFamily="34" charset="-34"/>
              </a:rPr>
              <a:t>ฟิก</a:t>
            </a:r>
            <a:r>
              <a:rPr lang="th-TH" sz="2400" dirty="0">
                <a:latin typeface="TH Sarabun New" panose="020B0500040200020003" pitchFamily="34" charset="-34"/>
                <a:cs typeface="TH Sarabun New" panose="020B0500040200020003" pitchFamily="34" charset="-34"/>
              </a:rPr>
              <a:t>ไฟล์ของ </a:t>
            </a:r>
            <a:r>
              <a:rPr lang="en-GB" sz="2400" dirty="0">
                <a:latin typeface="TH Sarabun New" panose="020B0500040200020003" pitchFamily="34" charset="-34"/>
                <a:cs typeface="TH Sarabun New" panose="020B0500040200020003" pitchFamily="34" charset="-34"/>
              </a:rPr>
              <a:t>Virtual Host</a:t>
            </a:r>
          </a:p>
          <a:p>
            <a:pPr lvl="1"/>
            <a:r>
              <a:rPr lang="en-GB" sz="1000" dirty="0">
                <a:latin typeface="TH Sarabun New" panose="020B0500040200020003" pitchFamily="34" charset="-34"/>
                <a:cs typeface="TH Sarabun New" panose="020B0500040200020003" pitchFamily="34" charset="-34"/>
              </a:rPr>
              <a:t> </a:t>
            </a:r>
          </a:p>
          <a:p>
            <a:pPr lvl="2"/>
            <a:r>
              <a:rPr lang="en-US" sz="1400" dirty="0">
                <a:latin typeface="Courier New" panose="02070309020205020404" pitchFamily="49" charset="0"/>
                <a:cs typeface="TH Sarabun New" panose="020B0500040200020003" pitchFamily="34" charset="-34"/>
              </a:rPr>
              <a:t>[</a:t>
            </a:r>
            <a:r>
              <a:rPr lang="en-US" sz="1400" dirty="0" err="1">
                <a:latin typeface="Courier New" panose="02070309020205020404" pitchFamily="49" charset="0"/>
                <a:cs typeface="TH Sarabun New" panose="020B0500040200020003" pitchFamily="34" charset="-34"/>
              </a:rPr>
              <a:t>root@server</a:t>
            </a:r>
            <a:r>
              <a:rPr lang="en-US" sz="1400" dirty="0">
                <a:latin typeface="Courier New" panose="02070309020205020404" pitchFamily="49" charset="0"/>
                <a:cs typeface="TH Sarabun New" panose="020B0500040200020003" pitchFamily="34" charset="-34"/>
              </a:rPr>
              <a:t> ~]# </a:t>
            </a:r>
            <a:r>
              <a:rPr lang="en-US" sz="1400" b="1" dirty="0" err="1">
                <a:latin typeface="Courier New" panose="02070309020205020404" pitchFamily="49" charset="0"/>
                <a:cs typeface="TH Sarabun New" panose="020B0500040200020003" pitchFamily="34" charset="-34"/>
              </a:rPr>
              <a:t>mkdir</a:t>
            </a:r>
            <a:r>
              <a:rPr lang="en-US" sz="1400" b="1" dirty="0">
                <a:latin typeface="Courier New" panose="02070309020205020404" pitchFamily="49" charset="0"/>
                <a:cs typeface="TH Sarabun New" panose="020B0500040200020003" pitchFamily="34" charset="-34"/>
              </a:rPr>
              <a:t> /</a:t>
            </a:r>
            <a:r>
              <a:rPr lang="en-US" sz="1400" b="1" dirty="0" err="1">
                <a:latin typeface="Courier New" panose="02070309020205020404" pitchFamily="49" charset="0"/>
                <a:cs typeface="TH Sarabun New" panose="020B0500040200020003" pitchFamily="34" charset="-34"/>
              </a:rPr>
              <a:t>etc</a:t>
            </a:r>
            <a:r>
              <a:rPr lang="en-US" sz="1400" b="1" dirty="0">
                <a:latin typeface="Courier New" panose="02070309020205020404" pitchFamily="49" charset="0"/>
                <a:cs typeface="TH Sarabun New" panose="020B0500040200020003" pitchFamily="34" charset="-34"/>
              </a:rPr>
              <a:t>/</a:t>
            </a:r>
            <a:r>
              <a:rPr lang="en-US" sz="1400" b="1" dirty="0" err="1">
                <a:latin typeface="Courier New" panose="02070309020205020404" pitchFamily="49" charset="0"/>
                <a:cs typeface="TH Sarabun New" panose="020B0500040200020003" pitchFamily="34" charset="-34"/>
              </a:rPr>
              <a:t>httpd</a:t>
            </a:r>
            <a:r>
              <a:rPr lang="en-US" sz="1400" b="1" dirty="0">
                <a:latin typeface="Courier New" panose="02070309020205020404" pitchFamily="49" charset="0"/>
                <a:cs typeface="TH Sarabun New" panose="020B0500040200020003" pitchFamily="34" charset="-34"/>
              </a:rPr>
              <a:t>/sites-enabled</a:t>
            </a:r>
          </a:p>
          <a:p>
            <a:pPr lvl="2"/>
            <a:r>
              <a:rPr lang="en-US" sz="1400" dirty="0">
                <a:latin typeface="Courier New" panose="02070309020205020404" pitchFamily="49" charset="0"/>
                <a:cs typeface="TH Sarabun New" panose="020B0500040200020003" pitchFamily="34" charset="-34"/>
              </a:rPr>
              <a:t>[</a:t>
            </a:r>
            <a:r>
              <a:rPr lang="en-US" sz="1400" dirty="0" err="1">
                <a:latin typeface="Courier New" panose="02070309020205020404" pitchFamily="49" charset="0"/>
                <a:cs typeface="TH Sarabun New" panose="020B0500040200020003" pitchFamily="34" charset="-34"/>
              </a:rPr>
              <a:t>root@server</a:t>
            </a:r>
            <a:r>
              <a:rPr lang="en-US" sz="1400" dirty="0">
                <a:latin typeface="Courier New" panose="02070309020205020404" pitchFamily="49" charset="0"/>
                <a:cs typeface="TH Sarabun New" panose="020B0500040200020003" pitchFamily="34" charset="-34"/>
              </a:rPr>
              <a:t> ~]#</a:t>
            </a:r>
          </a:p>
          <a:p>
            <a:pPr lvl="2"/>
            <a:endParaRPr lang="en-US" sz="1400" dirty="0">
              <a:latin typeface="Courier New" panose="02070309020205020404" pitchFamily="49" charset="0"/>
              <a:cs typeface="TH Sarabun New" panose="020B0500040200020003" pitchFamily="34" charset="-34"/>
            </a:endParaRPr>
          </a:p>
          <a:p>
            <a:pPr marL="914400" lvl="1" indent="-457200">
              <a:buFont typeface="+mj-lt"/>
              <a:buAutoNum type="arabicPeriod" startAt="5"/>
            </a:pPr>
            <a:r>
              <a:rPr lang="th-TH" sz="2400" dirty="0">
                <a:latin typeface="TH Sarabun New" panose="020B0500040200020003" pitchFamily="34" charset="-34"/>
                <a:cs typeface="TH Sarabun New" panose="020B0500040200020003" pitchFamily="34" charset="-34"/>
              </a:rPr>
              <a:t>แก้ไขไฟล์ </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etc</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httpd</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conf</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httpd.conf</a:t>
            </a:r>
            <a:endParaRPr lang="en-US" sz="2400" dirty="0">
              <a:latin typeface="TH Sarabun New" panose="020B0500040200020003" pitchFamily="34" charset="-34"/>
              <a:cs typeface="TH Sarabun New" panose="020B0500040200020003" pitchFamily="34" charset="-34"/>
            </a:endParaRPr>
          </a:p>
          <a:p>
            <a:pPr lvl="2"/>
            <a:r>
              <a:rPr lang="th-TH" sz="2400" dirty="0">
                <a:latin typeface="TH Sarabun New" panose="020B0500040200020003" pitchFamily="34" charset="-34"/>
                <a:cs typeface="TH Sarabun New" panose="020B0500040200020003" pitchFamily="34" charset="-34"/>
              </a:rPr>
              <a:t>โดยเพิ่มคอน</a:t>
            </a:r>
            <a:r>
              <a:rPr lang="th-TH" sz="2400" dirty="0" err="1">
                <a:latin typeface="TH Sarabun New" panose="020B0500040200020003" pitchFamily="34" charset="-34"/>
                <a:cs typeface="TH Sarabun New" panose="020B0500040200020003" pitchFamily="34" charset="-34"/>
              </a:rPr>
              <a:t>ฟิก</a:t>
            </a:r>
            <a:r>
              <a:rPr lang="th-TH" sz="2400" dirty="0">
                <a:latin typeface="TH Sarabun New" panose="020B0500040200020003" pitchFamily="34" charset="-34"/>
                <a:cs typeface="TH Sarabun New" panose="020B0500040200020003" pitchFamily="34" charset="-34"/>
              </a:rPr>
              <a:t>ต่อไปนี้เข้าไปในไฟล์ </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etc</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httpd</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conf</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httpd.conf</a:t>
            </a:r>
            <a:endParaRPr lang="en-US" sz="2400" dirty="0">
              <a:latin typeface="TH Sarabun New" panose="020B0500040200020003" pitchFamily="34" charset="-34"/>
              <a:cs typeface="TH Sarabun New" panose="020B0500040200020003" pitchFamily="34" charset="-34"/>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vi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httpd</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conf</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httpd.conf</a:t>
            </a:r>
            <a:endParaRPr lang="en-US" sz="1400" b="1"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a:t>
            </a:r>
          </a:p>
          <a:p>
            <a:pPr lvl="2"/>
            <a:r>
              <a:rPr lang="en-US" sz="1400" dirty="0">
                <a:latin typeface="Courier New" panose="02070309020205020404" pitchFamily="49" charset="0"/>
                <a:cs typeface="Courier New" panose="02070309020205020404" pitchFamily="49" charset="0"/>
              </a:rPr>
              <a:t># Supplemental configuration</a:t>
            </a:r>
          </a:p>
          <a:p>
            <a:pPr lvl="2"/>
            <a:r>
              <a:rPr lang="en-US" sz="1400" dirty="0">
                <a:latin typeface="Courier New" panose="02070309020205020404" pitchFamily="49" charset="0"/>
                <a:cs typeface="Courier New" panose="02070309020205020404" pitchFamily="49" charset="0"/>
              </a:rPr>
              <a:t>#</a:t>
            </a:r>
          </a:p>
          <a:p>
            <a:pPr lvl="2"/>
            <a:r>
              <a:rPr lang="en-US" sz="1400" dirty="0">
                <a:latin typeface="Courier New" panose="02070309020205020404" pitchFamily="49" charset="0"/>
                <a:cs typeface="Courier New" panose="02070309020205020404" pitchFamily="49" charset="0"/>
              </a:rPr>
              <a:t># Load config files in the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httpd</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conf.d</a:t>
            </a:r>
            <a:r>
              <a:rPr lang="en-US" sz="1400" dirty="0">
                <a:latin typeface="Courier New" panose="02070309020205020404" pitchFamily="49" charset="0"/>
                <a:cs typeface="Courier New" panose="02070309020205020404" pitchFamily="49" charset="0"/>
              </a:rPr>
              <a:t>" directory, if any.</a:t>
            </a:r>
          </a:p>
          <a:p>
            <a:pPr lvl="2"/>
            <a:r>
              <a:rPr lang="en-US" sz="1400" dirty="0" err="1">
                <a:latin typeface="Courier New" panose="02070309020205020404" pitchFamily="49" charset="0"/>
                <a:cs typeface="Courier New" panose="02070309020205020404" pitchFamily="49" charset="0"/>
              </a:rPr>
              <a:t>IncludeOptional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conf.d</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conf</a:t>
            </a:r>
            <a:endParaRPr lang="en-US" sz="1400" dirty="0">
              <a:latin typeface="Courier New" panose="02070309020205020404" pitchFamily="49" charset="0"/>
              <a:cs typeface="Courier New" panose="02070309020205020404" pitchFamily="49" charset="0"/>
            </a:endParaRPr>
          </a:p>
          <a:p>
            <a:pPr lvl="2"/>
            <a:r>
              <a:rPr lang="en-US" sz="1400" b="1" dirty="0" err="1">
                <a:latin typeface="Courier New" panose="02070309020205020404" pitchFamily="49" charset="0"/>
                <a:cs typeface="Courier New" panose="02070309020205020404" pitchFamily="49" charset="0"/>
              </a:rPr>
              <a:t>IncludeOptional</a:t>
            </a:r>
            <a:r>
              <a:rPr lang="en-US" sz="1400" b="1" dirty="0">
                <a:latin typeface="Courier New" panose="02070309020205020404" pitchFamily="49" charset="0"/>
                <a:cs typeface="Courier New" panose="02070309020205020404" pitchFamily="49" charset="0"/>
              </a:rPr>
              <a:t> sites-enabled/*.</a:t>
            </a:r>
            <a:r>
              <a:rPr lang="en-US" sz="1400" b="1" dirty="0" err="1">
                <a:latin typeface="Courier New" panose="02070309020205020404" pitchFamily="49" charset="0"/>
                <a:cs typeface="Courier New" panose="02070309020205020404" pitchFamily="49" charset="0"/>
              </a:rPr>
              <a:t>conf</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0429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Static IP address</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1477328"/>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th-TH" sz="2800" dirty="0">
                <a:latin typeface="TH Sarabun New" panose="020B0500040200020003" pitchFamily="34" charset="-34"/>
                <a:cs typeface="TH Sarabun New" panose="020B0500040200020003" pitchFamily="34" charset="-34"/>
              </a:rPr>
              <a:t>ตั้งค่า </a:t>
            </a:r>
            <a:r>
              <a:rPr lang="en-GB" sz="2800" dirty="0">
                <a:latin typeface="TH Sarabun New" panose="020B0500040200020003" pitchFamily="34" charset="-34"/>
                <a:cs typeface="TH Sarabun New" panose="020B0500040200020003" pitchFamily="34" charset="-34"/>
              </a:rPr>
              <a:t>Network Interface </a:t>
            </a:r>
            <a:r>
              <a:rPr lang="th-TH" sz="2800" dirty="0">
                <a:latin typeface="TH Sarabun New" panose="020B0500040200020003" pitchFamily="34" charset="-34"/>
                <a:cs typeface="TH Sarabun New" panose="020B0500040200020003" pitchFamily="34" charset="-34"/>
              </a:rPr>
              <a:t>สำหรับ </a:t>
            </a:r>
            <a:r>
              <a:rPr lang="en-GB" sz="2800" dirty="0">
                <a:latin typeface="TH Sarabun New" panose="020B0500040200020003" pitchFamily="34" charset="-34"/>
                <a:cs typeface="TH Sarabun New" panose="020B0500040200020003" pitchFamily="34" charset="-34"/>
              </a:rPr>
              <a:t>VM</a:t>
            </a:r>
            <a:endParaRPr lang="en-US" sz="2800" b="1" dirty="0">
              <a:latin typeface="TH Sarabun New" panose="020B0500040200020003" pitchFamily="34" charset="-34"/>
              <a:cs typeface="TH Sarabun New" panose="020B0500040200020003" pitchFamily="34" charset="-34"/>
            </a:endParaRPr>
          </a:p>
          <a:p>
            <a:pPr marL="914400" lvl="1" indent="-457200">
              <a:buFont typeface="Wingdings" panose="05000000000000000000" pitchFamily="2" charset="2"/>
              <a:buChar char="§"/>
            </a:pPr>
            <a:r>
              <a:rPr lang="th-TH" sz="2400" dirty="0">
                <a:latin typeface="TH Sarabun New" panose="020B0500040200020003" pitchFamily="34" charset="-34"/>
                <a:cs typeface="TH Sarabun New" panose="020B0500040200020003" pitchFamily="34" charset="-34"/>
              </a:rPr>
              <a:t>ไปที่ </a:t>
            </a:r>
            <a:r>
              <a:rPr lang="en-GB" sz="2400" b="1" dirty="0">
                <a:latin typeface="TH Sarabun New" panose="020B0500040200020003" pitchFamily="34" charset="-34"/>
                <a:cs typeface="TH Sarabun New" panose="020B0500040200020003" pitchFamily="34" charset="-34"/>
              </a:rPr>
              <a:t>Setting / Network</a:t>
            </a:r>
            <a:r>
              <a:rPr lang="en-US" sz="2400" b="1"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แล้วเลือก </a:t>
            </a:r>
            <a:r>
              <a:rPr lang="en-US" sz="2400" b="1" dirty="0">
                <a:latin typeface="TH Sarabun New" panose="020B0500040200020003" pitchFamily="34" charset="-34"/>
                <a:cs typeface="TH Sarabun New" panose="020B0500040200020003" pitchFamily="34" charset="-34"/>
              </a:rPr>
              <a:t>Attached t</a:t>
            </a:r>
            <a:r>
              <a:rPr lang="en-US" sz="2400" dirty="0">
                <a:latin typeface="TH Sarabun New" panose="020B0500040200020003" pitchFamily="34" charset="-34"/>
                <a:cs typeface="TH Sarabun New" panose="020B0500040200020003" pitchFamily="34" charset="-34"/>
              </a:rPr>
              <a:t>o </a:t>
            </a:r>
            <a:r>
              <a:rPr lang="th-TH" sz="2400" dirty="0">
                <a:latin typeface="TH Sarabun New" panose="020B0500040200020003" pitchFamily="34" charset="-34"/>
                <a:cs typeface="TH Sarabun New" panose="020B0500040200020003" pitchFamily="34" charset="-34"/>
              </a:rPr>
              <a:t>เป็น </a:t>
            </a:r>
            <a:r>
              <a:rPr lang="en-US" sz="2400" b="1" dirty="0">
                <a:latin typeface="TH Sarabun New" panose="020B0500040200020003" pitchFamily="34" charset="-34"/>
                <a:cs typeface="TH Sarabun New" panose="020B0500040200020003" pitchFamily="34" charset="-34"/>
              </a:rPr>
              <a:t>Bridge Adapter</a:t>
            </a:r>
          </a:p>
          <a:p>
            <a:pPr lvl="1"/>
            <a:r>
              <a:rPr lang="en-GB" sz="1400" dirty="0">
                <a:latin typeface="TH Sarabun New" panose="020B0500040200020003" pitchFamily="34" charset="-34"/>
                <a:cs typeface="TH Sarabun New" panose="020B0500040200020003" pitchFamily="34" charset="-34"/>
              </a:rPr>
              <a:t> </a:t>
            </a:r>
            <a:endParaRPr lang="th-TH" sz="1400" dirty="0">
              <a:latin typeface="TH Sarabun New" panose="020B0500040200020003" pitchFamily="34" charset="-34"/>
              <a:cs typeface="TH Sarabun New" panose="020B0500040200020003" pitchFamily="34" charset="-34"/>
            </a:endParaRPr>
          </a:p>
          <a:p>
            <a:pPr lvl="1"/>
            <a:endParaRPr lang="en-US" sz="2400" dirty="0">
              <a:latin typeface="TH Sarabun New" panose="020B0500040200020003" pitchFamily="34" charset="-34"/>
              <a:cs typeface="TH Sarabun New" panose="020B0500040200020003" pitchFamily="34" charset="-34"/>
            </a:endParaRPr>
          </a:p>
        </p:txBody>
      </p:sp>
      <p:pic>
        <p:nvPicPr>
          <p:cNvPr id="5" name="รูปภาพ 4">
            <a:extLst>
              <a:ext uri="{FF2B5EF4-FFF2-40B4-BE49-F238E27FC236}">
                <a16:creationId xmlns:a16="http://schemas.microsoft.com/office/drawing/2014/main" id="{4A51CCE8-3166-4427-BC92-423594603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968" y="2690620"/>
            <a:ext cx="5326842" cy="3802710"/>
          </a:xfrm>
          <a:prstGeom prst="rect">
            <a:avLst/>
          </a:prstGeom>
        </p:spPr>
      </p:pic>
    </p:spTree>
    <p:extLst>
      <p:ext uri="{BB962C8B-B14F-4D97-AF65-F5344CB8AC3E}">
        <p14:creationId xmlns:p14="http://schemas.microsoft.com/office/powerpoint/2010/main" val="917452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Apache Virtual Host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5139869"/>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GB" sz="2800" b="1" dirty="0">
                <a:solidFill>
                  <a:prstClr val="black"/>
                </a:solidFill>
                <a:latin typeface="TH Sarabun New" panose="020B0500040200020003" pitchFamily="34" charset="-34"/>
                <a:cs typeface="TH Sarabun New" panose="020B0500040200020003" pitchFamily="34" charset="-34"/>
              </a:rPr>
              <a:t>Apache Name-based Virtual Host</a:t>
            </a:r>
            <a:endParaRPr lang="en-US" sz="2400" b="1" dirty="0">
              <a:latin typeface="TH Sarabun New" panose="020B0500040200020003" pitchFamily="34" charset="-34"/>
              <a:cs typeface="TH Sarabun New" panose="020B0500040200020003" pitchFamily="34" charset="-34"/>
            </a:endParaRPr>
          </a:p>
          <a:p>
            <a:pPr marL="914400" lvl="1" indent="-457200">
              <a:buFont typeface="+mj-lt"/>
              <a:buAutoNum type="arabicPeriod" startAt="6"/>
            </a:pPr>
            <a:r>
              <a:rPr lang="th-TH" sz="2400" dirty="0">
                <a:latin typeface="TH Sarabun New" panose="020B0500040200020003" pitchFamily="34" charset="-34"/>
                <a:cs typeface="TH Sarabun New" panose="020B0500040200020003" pitchFamily="34" charset="-34"/>
              </a:rPr>
              <a:t>สร้างคอน</a:t>
            </a:r>
            <a:r>
              <a:rPr lang="th-TH" sz="2400" dirty="0" err="1">
                <a:latin typeface="TH Sarabun New" panose="020B0500040200020003" pitchFamily="34" charset="-34"/>
                <a:cs typeface="TH Sarabun New" panose="020B0500040200020003" pitchFamily="34" charset="-34"/>
              </a:rPr>
              <a:t>ฟิก</a:t>
            </a:r>
            <a:r>
              <a:rPr lang="th-TH" sz="2400" dirty="0">
                <a:latin typeface="TH Sarabun New" panose="020B0500040200020003" pitchFamily="34" charset="-34"/>
                <a:cs typeface="TH Sarabun New" panose="020B0500040200020003" pitchFamily="34" charset="-34"/>
              </a:rPr>
              <a:t>ไฟล์สำหรับแต่ละ </a:t>
            </a:r>
            <a:r>
              <a:rPr lang="en-GB" sz="2400" dirty="0">
                <a:latin typeface="TH Sarabun New" panose="020B0500040200020003" pitchFamily="34" charset="-34"/>
                <a:cs typeface="TH Sarabun New" panose="020B0500040200020003" pitchFamily="34" charset="-34"/>
              </a:rPr>
              <a:t>Virtual Host</a:t>
            </a:r>
          </a:p>
          <a:p>
            <a:pPr lvl="2"/>
            <a:r>
              <a:rPr lang="en-GB" sz="1000" dirty="0">
                <a:latin typeface="TH Sarabun New" panose="020B0500040200020003" pitchFamily="34" charset="-34"/>
                <a:cs typeface="TH Sarabun New" panose="020B0500040200020003" pitchFamily="34" charset="-34"/>
              </a:rPr>
              <a:t> </a:t>
            </a:r>
          </a:p>
          <a:p>
            <a:pPr lvl="2"/>
            <a:r>
              <a:rPr lang="en-US" sz="1400" dirty="0">
                <a:latin typeface="Courier New" panose="02070309020205020404" pitchFamily="49" charset="0"/>
                <a:cs typeface="TH Sarabun New" panose="020B0500040200020003" pitchFamily="34" charset="-34"/>
              </a:rPr>
              <a:t>[</a:t>
            </a:r>
            <a:r>
              <a:rPr lang="en-US" sz="1400" dirty="0" err="1">
                <a:latin typeface="Courier New" panose="02070309020205020404" pitchFamily="49" charset="0"/>
                <a:cs typeface="TH Sarabun New" panose="020B0500040200020003" pitchFamily="34" charset="-34"/>
              </a:rPr>
              <a:t>root@server</a:t>
            </a:r>
            <a:r>
              <a:rPr lang="en-US" sz="1400" dirty="0">
                <a:latin typeface="Courier New" panose="02070309020205020404" pitchFamily="49" charset="0"/>
                <a:cs typeface="TH Sarabun New" panose="020B0500040200020003" pitchFamily="34" charset="-34"/>
              </a:rPr>
              <a:t> ~]# </a:t>
            </a:r>
            <a:r>
              <a:rPr lang="en-US" sz="1400" b="1" dirty="0">
                <a:latin typeface="Courier New" panose="02070309020205020404" pitchFamily="49" charset="0"/>
                <a:cs typeface="TH Sarabun New" panose="020B0500040200020003" pitchFamily="34" charset="-34"/>
              </a:rPr>
              <a:t>vi /</a:t>
            </a:r>
            <a:r>
              <a:rPr lang="en-US" sz="1400" b="1" dirty="0" err="1">
                <a:latin typeface="Courier New" panose="02070309020205020404" pitchFamily="49" charset="0"/>
                <a:cs typeface="TH Sarabun New" panose="020B0500040200020003" pitchFamily="34" charset="-34"/>
              </a:rPr>
              <a:t>etc</a:t>
            </a:r>
            <a:r>
              <a:rPr lang="en-US" sz="1400" b="1" dirty="0">
                <a:latin typeface="Courier New" panose="02070309020205020404" pitchFamily="49" charset="0"/>
                <a:cs typeface="TH Sarabun New" panose="020B0500040200020003" pitchFamily="34" charset="-34"/>
              </a:rPr>
              <a:t>/</a:t>
            </a:r>
            <a:r>
              <a:rPr lang="en-US" sz="1400" b="1" dirty="0" err="1">
                <a:latin typeface="Courier New" panose="02070309020205020404" pitchFamily="49" charset="0"/>
                <a:cs typeface="TH Sarabun New" panose="020B0500040200020003" pitchFamily="34" charset="-34"/>
              </a:rPr>
              <a:t>httpd</a:t>
            </a:r>
            <a:r>
              <a:rPr lang="en-US" sz="1400" b="1" dirty="0">
                <a:latin typeface="Courier New" panose="02070309020205020404" pitchFamily="49" charset="0"/>
                <a:cs typeface="TH Sarabun New" panose="020B0500040200020003" pitchFamily="34" charset="-34"/>
              </a:rPr>
              <a:t>/sites-enabled/web1.conf</a:t>
            </a:r>
          </a:p>
          <a:p>
            <a:pPr lvl="2"/>
            <a:r>
              <a:rPr lang="en-US" sz="1400" dirty="0">
                <a:latin typeface="Courier New" panose="02070309020205020404" pitchFamily="49" charset="0"/>
                <a:cs typeface="TH Sarabun New" panose="020B0500040200020003" pitchFamily="34" charset="-34"/>
              </a:rPr>
              <a:t>&lt;</a:t>
            </a:r>
            <a:r>
              <a:rPr lang="en-US" sz="1400" dirty="0" err="1">
                <a:latin typeface="Courier New" panose="02070309020205020404" pitchFamily="49" charset="0"/>
                <a:cs typeface="TH Sarabun New" panose="020B0500040200020003" pitchFamily="34" charset="-34"/>
              </a:rPr>
              <a:t>VirtualHost</a:t>
            </a:r>
            <a:r>
              <a:rPr lang="en-US" sz="1400" dirty="0">
                <a:latin typeface="Courier New" panose="02070309020205020404" pitchFamily="49" charset="0"/>
                <a:cs typeface="TH Sarabun New" panose="020B0500040200020003" pitchFamily="34" charset="-34"/>
              </a:rPr>
              <a:t> *:80&gt;</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ServerAdmin</a:t>
            </a:r>
            <a:r>
              <a:rPr lang="en-US" sz="1400" dirty="0">
                <a:latin typeface="Courier New" panose="02070309020205020404" pitchFamily="49" charset="0"/>
                <a:cs typeface="TH Sarabun New" panose="020B0500040200020003" pitchFamily="34" charset="-34"/>
              </a:rPr>
              <a:t> webmaster@dummy-host.example.com    </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ServerName</a:t>
            </a:r>
            <a:r>
              <a:rPr lang="en-US" sz="1400" dirty="0">
                <a:latin typeface="Courier New" panose="02070309020205020404" pitchFamily="49" charset="0"/>
                <a:cs typeface="TH Sarabun New" panose="020B0500040200020003" pitchFamily="34" charset="-34"/>
              </a:rPr>
              <a:t> web1.bbu.local</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ServerAlias</a:t>
            </a:r>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bbu.local</a:t>
            </a:r>
            <a:r>
              <a:rPr lang="en-US" sz="1400" dirty="0">
                <a:latin typeface="Courier New" panose="02070309020205020404" pitchFamily="49" charset="0"/>
                <a:cs typeface="TH Sarabun New" panose="020B0500040200020003" pitchFamily="34" charset="-34"/>
              </a:rPr>
              <a:t> </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DocumentRoot</a:t>
            </a:r>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var</a:t>
            </a:r>
            <a:r>
              <a:rPr lang="en-US" sz="1400" dirty="0">
                <a:latin typeface="Courier New" panose="02070309020205020404" pitchFamily="49" charset="0"/>
                <a:cs typeface="TH Sarabun New" panose="020B0500040200020003" pitchFamily="34" charset="-34"/>
              </a:rPr>
              <a:t>/www/web1/</a:t>
            </a:r>
            <a:r>
              <a:rPr lang="en-US" sz="1400" dirty="0" err="1">
                <a:latin typeface="Courier New" panose="02070309020205020404" pitchFamily="49" charset="0"/>
                <a:cs typeface="TH Sarabun New" panose="020B0500040200020003" pitchFamily="34" charset="-34"/>
              </a:rPr>
              <a:t>public_html</a:t>
            </a:r>
            <a:endParaRPr lang="en-US" sz="1400" dirty="0">
              <a:latin typeface="Courier New" panose="02070309020205020404" pitchFamily="49" charset="0"/>
              <a:cs typeface="TH Sarabun New" panose="020B0500040200020003" pitchFamily="34" charset="-34"/>
            </a:endParaRP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ErrorLog</a:t>
            </a:r>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var</a:t>
            </a:r>
            <a:r>
              <a:rPr lang="en-US" sz="1400" dirty="0">
                <a:latin typeface="Courier New" panose="02070309020205020404" pitchFamily="49" charset="0"/>
                <a:cs typeface="TH Sarabun New" panose="020B0500040200020003" pitchFamily="34" charset="-34"/>
              </a:rPr>
              <a:t>/www/web1/error.log </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CustomLog</a:t>
            </a:r>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var</a:t>
            </a:r>
            <a:r>
              <a:rPr lang="en-US" sz="1400" dirty="0">
                <a:latin typeface="Courier New" panose="02070309020205020404" pitchFamily="49" charset="0"/>
                <a:cs typeface="TH Sarabun New" panose="020B0500040200020003" pitchFamily="34" charset="-34"/>
              </a:rPr>
              <a:t>/www/web1/requests.log combined </a:t>
            </a:r>
          </a:p>
          <a:p>
            <a:pPr lvl="2"/>
            <a:r>
              <a:rPr lang="en-US" sz="1400" dirty="0">
                <a:latin typeface="Courier New" panose="02070309020205020404" pitchFamily="49" charset="0"/>
                <a:cs typeface="TH Sarabun New" panose="020B0500040200020003" pitchFamily="34" charset="-34"/>
              </a:rPr>
              <a:t>&lt;/</a:t>
            </a:r>
            <a:r>
              <a:rPr lang="en-US" sz="1400" dirty="0" err="1">
                <a:latin typeface="Courier New" panose="02070309020205020404" pitchFamily="49" charset="0"/>
                <a:cs typeface="TH Sarabun New" panose="020B0500040200020003" pitchFamily="34" charset="-34"/>
              </a:rPr>
              <a:t>VirtualHost</a:t>
            </a:r>
            <a:r>
              <a:rPr lang="en-US" sz="1400" dirty="0">
                <a:latin typeface="Courier New" panose="02070309020205020404" pitchFamily="49" charset="0"/>
                <a:cs typeface="TH Sarabun New" panose="020B0500040200020003" pitchFamily="34" charset="-34"/>
              </a:rPr>
              <a:t>&gt;</a:t>
            </a:r>
          </a:p>
          <a:p>
            <a:pPr lvl="2"/>
            <a:endParaRPr lang="en-US" sz="1400" dirty="0">
              <a:latin typeface="Courier New" panose="02070309020205020404" pitchFamily="49" charset="0"/>
              <a:cs typeface="TH Sarabun New" panose="020B0500040200020003" pitchFamily="34" charset="-34"/>
            </a:endParaRPr>
          </a:p>
          <a:p>
            <a:pPr lvl="2"/>
            <a:r>
              <a:rPr lang="en-US" sz="1400" dirty="0">
                <a:latin typeface="Courier New" panose="02070309020205020404" pitchFamily="49" charset="0"/>
                <a:cs typeface="TH Sarabun New" panose="020B0500040200020003" pitchFamily="34" charset="-34"/>
              </a:rPr>
              <a:t>[</a:t>
            </a:r>
            <a:r>
              <a:rPr lang="en-US" sz="1400" dirty="0" err="1">
                <a:latin typeface="Courier New" panose="02070309020205020404" pitchFamily="49" charset="0"/>
                <a:cs typeface="TH Sarabun New" panose="020B0500040200020003" pitchFamily="34" charset="-34"/>
              </a:rPr>
              <a:t>root@server</a:t>
            </a:r>
            <a:r>
              <a:rPr lang="en-US" sz="1400" dirty="0">
                <a:latin typeface="Courier New" panose="02070309020205020404" pitchFamily="49" charset="0"/>
                <a:cs typeface="TH Sarabun New" panose="020B0500040200020003" pitchFamily="34" charset="-34"/>
              </a:rPr>
              <a:t> ~]# </a:t>
            </a:r>
            <a:r>
              <a:rPr lang="en-US" sz="1400" b="1" dirty="0">
                <a:latin typeface="Courier New" panose="02070309020205020404" pitchFamily="49" charset="0"/>
                <a:cs typeface="TH Sarabun New" panose="020B0500040200020003" pitchFamily="34" charset="-34"/>
              </a:rPr>
              <a:t>vi /</a:t>
            </a:r>
            <a:r>
              <a:rPr lang="en-US" sz="1400" b="1" dirty="0" err="1">
                <a:latin typeface="Courier New" panose="02070309020205020404" pitchFamily="49" charset="0"/>
                <a:cs typeface="TH Sarabun New" panose="020B0500040200020003" pitchFamily="34" charset="-34"/>
              </a:rPr>
              <a:t>etc</a:t>
            </a:r>
            <a:r>
              <a:rPr lang="en-US" sz="1400" b="1" dirty="0">
                <a:latin typeface="Courier New" panose="02070309020205020404" pitchFamily="49" charset="0"/>
                <a:cs typeface="TH Sarabun New" panose="020B0500040200020003" pitchFamily="34" charset="-34"/>
              </a:rPr>
              <a:t>/</a:t>
            </a:r>
            <a:r>
              <a:rPr lang="en-US" sz="1400" b="1" dirty="0" err="1">
                <a:latin typeface="Courier New" panose="02070309020205020404" pitchFamily="49" charset="0"/>
                <a:cs typeface="TH Sarabun New" panose="020B0500040200020003" pitchFamily="34" charset="-34"/>
              </a:rPr>
              <a:t>httpd</a:t>
            </a:r>
            <a:r>
              <a:rPr lang="en-US" sz="1400" b="1" dirty="0">
                <a:latin typeface="Courier New" panose="02070309020205020404" pitchFamily="49" charset="0"/>
                <a:cs typeface="TH Sarabun New" panose="020B0500040200020003" pitchFamily="34" charset="-34"/>
              </a:rPr>
              <a:t>/sites-enabled/web2.conf</a:t>
            </a:r>
          </a:p>
          <a:p>
            <a:pPr lvl="2"/>
            <a:r>
              <a:rPr lang="en-US" sz="1400" dirty="0">
                <a:latin typeface="Courier New" panose="02070309020205020404" pitchFamily="49" charset="0"/>
                <a:cs typeface="TH Sarabun New" panose="020B0500040200020003" pitchFamily="34" charset="-34"/>
              </a:rPr>
              <a:t>&lt;</a:t>
            </a:r>
            <a:r>
              <a:rPr lang="en-US" sz="1400" dirty="0" err="1">
                <a:latin typeface="Courier New" panose="02070309020205020404" pitchFamily="49" charset="0"/>
                <a:cs typeface="TH Sarabun New" panose="020B0500040200020003" pitchFamily="34" charset="-34"/>
              </a:rPr>
              <a:t>VirtualHost</a:t>
            </a:r>
            <a:r>
              <a:rPr lang="en-US" sz="1400" dirty="0">
                <a:latin typeface="Courier New" panose="02070309020205020404" pitchFamily="49" charset="0"/>
                <a:cs typeface="TH Sarabun New" panose="020B0500040200020003" pitchFamily="34" charset="-34"/>
              </a:rPr>
              <a:t> *:80&gt;</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ServerAdmin</a:t>
            </a:r>
            <a:r>
              <a:rPr lang="en-US" sz="1400" dirty="0">
                <a:latin typeface="Courier New" panose="02070309020205020404" pitchFamily="49" charset="0"/>
                <a:cs typeface="TH Sarabun New" panose="020B0500040200020003" pitchFamily="34" charset="-34"/>
              </a:rPr>
              <a:t> webmaster@dummy-host.example.com    </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ServerName</a:t>
            </a:r>
            <a:r>
              <a:rPr lang="en-US" sz="1400" dirty="0">
                <a:latin typeface="Courier New" panose="02070309020205020404" pitchFamily="49" charset="0"/>
                <a:cs typeface="TH Sarabun New" panose="020B0500040200020003" pitchFamily="34" charset="-34"/>
              </a:rPr>
              <a:t> web2.bbu.local </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DocumentRoot</a:t>
            </a:r>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var</a:t>
            </a:r>
            <a:r>
              <a:rPr lang="en-US" sz="1400" dirty="0">
                <a:latin typeface="Courier New" panose="02070309020205020404" pitchFamily="49" charset="0"/>
                <a:cs typeface="TH Sarabun New" panose="020B0500040200020003" pitchFamily="34" charset="-34"/>
              </a:rPr>
              <a:t>/www/web2/</a:t>
            </a:r>
            <a:r>
              <a:rPr lang="en-US" sz="1400" dirty="0" err="1">
                <a:latin typeface="Courier New" panose="02070309020205020404" pitchFamily="49" charset="0"/>
                <a:cs typeface="TH Sarabun New" panose="020B0500040200020003" pitchFamily="34" charset="-34"/>
              </a:rPr>
              <a:t>public_html</a:t>
            </a:r>
            <a:endParaRPr lang="en-US" sz="1400" dirty="0">
              <a:latin typeface="Courier New" panose="02070309020205020404" pitchFamily="49" charset="0"/>
              <a:cs typeface="TH Sarabun New" panose="020B0500040200020003" pitchFamily="34" charset="-34"/>
            </a:endParaRP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ErrorLog</a:t>
            </a:r>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var</a:t>
            </a:r>
            <a:r>
              <a:rPr lang="en-US" sz="1400" dirty="0">
                <a:latin typeface="Courier New" panose="02070309020205020404" pitchFamily="49" charset="0"/>
                <a:cs typeface="TH Sarabun New" panose="020B0500040200020003" pitchFamily="34" charset="-34"/>
              </a:rPr>
              <a:t>/www/web2/error.log </a:t>
            </a:r>
          </a:p>
          <a:p>
            <a:pPr lvl="2"/>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CustomLog</a:t>
            </a:r>
            <a:r>
              <a:rPr lang="en-US" sz="1400" dirty="0">
                <a:latin typeface="Courier New" panose="02070309020205020404" pitchFamily="49" charset="0"/>
                <a:cs typeface="TH Sarabun New" panose="020B0500040200020003" pitchFamily="34" charset="-34"/>
              </a:rPr>
              <a:t> /</a:t>
            </a:r>
            <a:r>
              <a:rPr lang="en-US" sz="1400" dirty="0" err="1">
                <a:latin typeface="Courier New" panose="02070309020205020404" pitchFamily="49" charset="0"/>
                <a:cs typeface="TH Sarabun New" panose="020B0500040200020003" pitchFamily="34" charset="-34"/>
              </a:rPr>
              <a:t>var</a:t>
            </a:r>
            <a:r>
              <a:rPr lang="en-US" sz="1400" dirty="0">
                <a:latin typeface="Courier New" panose="02070309020205020404" pitchFamily="49" charset="0"/>
                <a:cs typeface="TH Sarabun New" panose="020B0500040200020003" pitchFamily="34" charset="-34"/>
              </a:rPr>
              <a:t>/www/web2/requests.log combined </a:t>
            </a:r>
          </a:p>
          <a:p>
            <a:pPr lvl="2"/>
            <a:r>
              <a:rPr lang="en-US" sz="1400" dirty="0">
                <a:latin typeface="Courier New" panose="02070309020205020404" pitchFamily="49" charset="0"/>
                <a:cs typeface="TH Sarabun New" panose="020B0500040200020003" pitchFamily="34" charset="-34"/>
              </a:rPr>
              <a:t>&lt;/</a:t>
            </a:r>
            <a:r>
              <a:rPr lang="en-US" sz="1400" dirty="0" err="1">
                <a:latin typeface="Courier New" panose="02070309020205020404" pitchFamily="49" charset="0"/>
                <a:cs typeface="TH Sarabun New" panose="020B0500040200020003" pitchFamily="34" charset="-34"/>
              </a:rPr>
              <a:t>VirtualHost</a:t>
            </a:r>
            <a:r>
              <a:rPr lang="en-US" sz="1400" dirty="0">
                <a:latin typeface="Courier New" panose="02070309020205020404" pitchFamily="49" charset="0"/>
                <a:cs typeface="TH Sarabun New" panose="020B0500040200020003" pitchFamily="34" charset="-34"/>
              </a:rPr>
              <a:t>&gt;</a:t>
            </a:r>
          </a:p>
          <a:p>
            <a:pPr lvl="2"/>
            <a:endParaRPr lang="en-US" sz="1400" b="1" dirty="0">
              <a:latin typeface="Courier New" panose="02070309020205020404" pitchFamily="49" charset="0"/>
              <a:cs typeface="TH Sarabun New" panose="020B0500040200020003" pitchFamily="34" charset="-34"/>
            </a:endParaRPr>
          </a:p>
        </p:txBody>
      </p:sp>
    </p:spTree>
    <p:extLst>
      <p:ext uri="{BB962C8B-B14F-4D97-AF65-F5344CB8AC3E}">
        <p14:creationId xmlns:p14="http://schemas.microsoft.com/office/powerpoint/2010/main" val="1652255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Apache Virtual Host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5016758"/>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GB" sz="2800" b="1" dirty="0">
                <a:solidFill>
                  <a:prstClr val="black"/>
                </a:solidFill>
                <a:latin typeface="TH Sarabun New" panose="020B0500040200020003" pitchFamily="34" charset="-34"/>
                <a:cs typeface="TH Sarabun New" panose="020B0500040200020003" pitchFamily="34" charset="-34"/>
              </a:rPr>
              <a:t>Apache Name-based Virtual Host</a:t>
            </a:r>
            <a:endParaRPr lang="en-US" sz="2400" b="1" dirty="0">
              <a:latin typeface="TH Sarabun New" panose="020B0500040200020003" pitchFamily="34" charset="-34"/>
              <a:cs typeface="TH Sarabun New" panose="020B0500040200020003" pitchFamily="34" charset="-34"/>
            </a:endParaRPr>
          </a:p>
          <a:p>
            <a:pPr marL="914400" lvl="1" indent="-457200">
              <a:buFont typeface="+mj-lt"/>
              <a:buAutoNum type="arabicPeriod" startAt="7"/>
            </a:pPr>
            <a:r>
              <a:rPr lang="th-TH" sz="2400" dirty="0">
                <a:latin typeface="TH Sarabun New" panose="020B0500040200020003" pitchFamily="34" charset="-34"/>
                <a:cs typeface="TH Sarabun New" panose="020B0500040200020003" pitchFamily="34" charset="-34"/>
              </a:rPr>
              <a:t>แก้ไขไฟล์ </a:t>
            </a:r>
            <a:r>
              <a:rPr lang="en-US" sz="2400" i="1" dirty="0">
                <a:latin typeface="TH Sarabun New" panose="020B0500040200020003" pitchFamily="34" charset="-34"/>
                <a:cs typeface="TH Sarabun New" panose="020B0500040200020003" pitchFamily="34" charset="-34"/>
              </a:rPr>
              <a:t> </a:t>
            </a:r>
            <a:r>
              <a:rPr lang="en-US" sz="2400" b="1" dirty="0">
                <a:latin typeface="TH Sarabun New" panose="020B0500040200020003" pitchFamily="34" charset="-34"/>
                <a:cs typeface="TH Sarabun New" panose="020B0500040200020003" pitchFamily="34" charset="-34"/>
              </a:rPr>
              <a:t>/</a:t>
            </a:r>
            <a:r>
              <a:rPr lang="en-US" sz="2400" b="1" dirty="0" err="1">
                <a:latin typeface="TH Sarabun New" panose="020B0500040200020003" pitchFamily="34" charset="-34"/>
                <a:cs typeface="TH Sarabun New" panose="020B0500040200020003" pitchFamily="34" charset="-34"/>
              </a:rPr>
              <a:t>var</a:t>
            </a:r>
            <a:r>
              <a:rPr lang="en-US" sz="2400" b="1" dirty="0">
                <a:latin typeface="TH Sarabun New" panose="020B0500040200020003" pitchFamily="34" charset="-34"/>
                <a:cs typeface="TH Sarabun New" panose="020B0500040200020003" pitchFamily="34" charset="-34"/>
              </a:rPr>
              <a:t>/named/</a:t>
            </a:r>
            <a:r>
              <a:rPr lang="en-US" sz="2400" b="1" dirty="0" err="1">
                <a:latin typeface="TH Sarabun New" panose="020B0500040200020003" pitchFamily="34" charset="-34"/>
                <a:cs typeface="TH Sarabun New" panose="020B0500040200020003" pitchFamily="34" charset="-34"/>
              </a:rPr>
              <a:t>fwd.bbu.local.db</a:t>
            </a:r>
            <a:r>
              <a:rPr lang="en-US" sz="2400" b="1"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เพื่อกำหนดค่า</a:t>
            </a:r>
            <a:r>
              <a:rPr lang="en-GB" sz="2400" dirty="0">
                <a:latin typeface="TH Sarabun New" panose="020B0500040200020003" pitchFamily="34" charset="-34"/>
                <a:cs typeface="TH Sarabun New" panose="020B0500040200020003" pitchFamily="34" charset="-34"/>
              </a:rPr>
              <a:t> IP address</a:t>
            </a:r>
            <a:r>
              <a:rPr lang="en-GB" sz="2400" b="1"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ให้กับ </a:t>
            </a:r>
            <a:r>
              <a:rPr lang="en-GB" sz="2400" dirty="0">
                <a:latin typeface="TH Sarabun New" panose="020B0500040200020003" pitchFamily="34" charset="-34"/>
                <a:cs typeface="TH Sarabun New" panose="020B0500040200020003" pitchFamily="34" charset="-34"/>
              </a:rPr>
              <a:t>web1.bbu.local </a:t>
            </a:r>
            <a:r>
              <a:rPr lang="th-TH" sz="2400" dirty="0">
                <a:latin typeface="TH Sarabun New" panose="020B0500040200020003" pitchFamily="34" charset="-34"/>
                <a:cs typeface="TH Sarabun New" panose="020B0500040200020003" pitchFamily="34" charset="-34"/>
              </a:rPr>
              <a:t>และ </a:t>
            </a:r>
            <a:r>
              <a:rPr lang="en-GB" sz="2400" dirty="0">
                <a:latin typeface="TH Sarabun New" panose="020B0500040200020003" pitchFamily="34" charset="-34"/>
                <a:cs typeface="TH Sarabun New" panose="020B0500040200020003" pitchFamily="34" charset="-34"/>
              </a:rPr>
              <a:t>web2.bbu.local</a:t>
            </a:r>
          </a:p>
          <a:p>
            <a:pPr lvl="2"/>
            <a:r>
              <a:rPr lang="en-GB" sz="1000" dirty="0">
                <a:latin typeface="TH Sarabun New" panose="020B0500040200020003" pitchFamily="34" charset="-34"/>
                <a:cs typeface="TH Sarabun New" panose="020B0500040200020003" pitchFamily="34" charset="-34"/>
              </a:rPr>
              <a:t> </a:t>
            </a:r>
          </a:p>
          <a:p>
            <a:pPr lvl="2"/>
            <a:r>
              <a:rPr lang="en-US" sz="1400" dirty="0">
                <a:latin typeface="Courier New" panose="02070309020205020404" pitchFamily="49" charset="0"/>
                <a:cs typeface="TH Sarabun New" panose="020B0500040200020003" pitchFamily="34" charset="-34"/>
              </a:rPr>
              <a:t>[</a:t>
            </a:r>
            <a:r>
              <a:rPr lang="en-US" sz="1400" dirty="0" err="1">
                <a:latin typeface="Courier New" panose="02070309020205020404" pitchFamily="49" charset="0"/>
                <a:cs typeface="TH Sarabun New" panose="020B0500040200020003" pitchFamily="34" charset="-34"/>
              </a:rPr>
              <a:t>root@server</a:t>
            </a:r>
            <a:r>
              <a:rPr lang="en-US" sz="1400" dirty="0">
                <a:latin typeface="Courier New" panose="02070309020205020404" pitchFamily="49" charset="0"/>
                <a:cs typeface="TH Sarabun New" panose="020B0500040200020003" pitchFamily="34" charset="-34"/>
              </a:rPr>
              <a:t> ~]# </a:t>
            </a:r>
            <a:r>
              <a:rPr lang="en-US" sz="1400" b="1" dirty="0">
                <a:latin typeface="Courier New" panose="02070309020205020404" pitchFamily="49" charset="0"/>
                <a:cs typeface="TH Sarabun New" panose="020B0500040200020003" pitchFamily="34" charset="-34"/>
              </a:rPr>
              <a:t>vi /</a:t>
            </a:r>
            <a:r>
              <a:rPr lang="en-US" sz="1400" b="1" dirty="0" err="1">
                <a:latin typeface="Courier New" panose="02070309020205020404" pitchFamily="49" charset="0"/>
                <a:cs typeface="TH Sarabun New" panose="020B0500040200020003" pitchFamily="34" charset="-34"/>
              </a:rPr>
              <a:t>var</a:t>
            </a:r>
            <a:r>
              <a:rPr lang="en-US" sz="1400" b="1" dirty="0">
                <a:latin typeface="Courier New" panose="02070309020205020404" pitchFamily="49" charset="0"/>
                <a:cs typeface="TH Sarabun New" panose="020B0500040200020003" pitchFamily="34" charset="-34"/>
              </a:rPr>
              <a:t>/named/</a:t>
            </a:r>
            <a:r>
              <a:rPr lang="en-US" sz="1400" b="1" dirty="0" err="1">
                <a:latin typeface="Courier New" panose="02070309020205020404" pitchFamily="49" charset="0"/>
                <a:cs typeface="TH Sarabun New" panose="020B0500040200020003" pitchFamily="34" charset="-34"/>
              </a:rPr>
              <a:t>fwd.bbu.local.db</a:t>
            </a:r>
            <a:endParaRPr lang="en-US" sz="1400" b="1" dirty="0">
              <a:latin typeface="Courier New" panose="02070309020205020404" pitchFamily="49" charset="0"/>
              <a:cs typeface="TH Sarabun New" panose="020B0500040200020003" pitchFamily="34" charset="-34"/>
            </a:endParaRPr>
          </a:p>
          <a:p>
            <a:pPr lvl="2"/>
            <a:r>
              <a:rPr lang="en-US" sz="1400" dirty="0">
                <a:latin typeface="Courier New" panose="02070309020205020404" pitchFamily="49" charset="0"/>
                <a:cs typeface="TH Sarabun New" panose="020B0500040200020003" pitchFamily="34" charset="-34"/>
              </a:rPr>
              <a:t>…</a:t>
            </a:r>
          </a:p>
          <a:p>
            <a:pPr lvl="2"/>
            <a:r>
              <a:rPr lang="en-US" sz="1400" dirty="0">
                <a:latin typeface="Courier New" panose="02070309020205020404" pitchFamily="49" charset="0"/>
                <a:cs typeface="TH Sarabun New" panose="020B0500040200020003" pitchFamily="34" charset="-34"/>
              </a:rPr>
              <a:t>;CNAME record</a:t>
            </a:r>
          </a:p>
          <a:p>
            <a:pPr lvl="2"/>
            <a:r>
              <a:rPr lang="en-US" sz="1400" dirty="0">
                <a:latin typeface="Courier New" panose="02070309020205020404" pitchFamily="49" charset="0"/>
                <a:cs typeface="TH Sarabun New" panose="020B0500040200020003" pitchFamily="34" charset="-34"/>
              </a:rPr>
              <a:t>ftp     IN CNAME www.bbu.local.</a:t>
            </a:r>
          </a:p>
          <a:p>
            <a:pPr lvl="2"/>
            <a:r>
              <a:rPr lang="en-US" sz="1400" dirty="0">
                <a:latin typeface="Courier New" panose="02070309020205020404" pitchFamily="49" charset="0"/>
                <a:cs typeface="TH Sarabun New" panose="020B0500040200020003" pitchFamily="34" charset="-34"/>
              </a:rPr>
              <a:t>web1    IN CNAME www.bbu.local.</a:t>
            </a:r>
          </a:p>
          <a:p>
            <a:pPr lvl="2"/>
            <a:r>
              <a:rPr lang="en-US" sz="1400" dirty="0">
                <a:latin typeface="Courier New" panose="02070309020205020404" pitchFamily="49" charset="0"/>
                <a:cs typeface="TH Sarabun New" panose="020B0500040200020003" pitchFamily="34" charset="-34"/>
              </a:rPr>
              <a:t>web2    IN CNAME </a:t>
            </a:r>
            <a:r>
              <a:rPr lang="en-US" sz="1400" dirty="0">
                <a:latin typeface="Courier New" panose="02070309020205020404" pitchFamily="49" charset="0"/>
                <a:cs typeface="TH Sarabun New" panose="020B0500040200020003" pitchFamily="34" charset="-34"/>
                <a:hlinkClick r:id="rId2"/>
              </a:rPr>
              <a:t>www.bbu.local</a:t>
            </a:r>
            <a:r>
              <a:rPr lang="en-US" sz="1400" dirty="0">
                <a:latin typeface="Courier New" panose="02070309020205020404" pitchFamily="49" charset="0"/>
                <a:cs typeface="TH Sarabun New" panose="020B0500040200020003" pitchFamily="34" charset="-34"/>
              </a:rPr>
              <a:t>.</a:t>
            </a:r>
          </a:p>
          <a:p>
            <a:pPr lvl="2"/>
            <a:endParaRPr lang="en-US" sz="1400" b="1" dirty="0">
              <a:latin typeface="Courier New" panose="02070309020205020404" pitchFamily="49" charset="0"/>
              <a:cs typeface="TH Sarabun New" panose="020B0500040200020003" pitchFamily="34" charset="-34"/>
            </a:endParaRPr>
          </a:p>
          <a:p>
            <a:pPr lvl="2"/>
            <a:r>
              <a:rPr lang="th-TH" sz="2400" dirty="0">
                <a:latin typeface="TH Sarabun New" panose="020B0500040200020003" pitchFamily="34" charset="-34"/>
                <a:cs typeface="TH Sarabun New" panose="020B0500040200020003" pitchFamily="34" charset="-34"/>
              </a:rPr>
              <a:t>พิมพ์คำสั่ง </a:t>
            </a:r>
            <a:r>
              <a:rPr lang="en-GB" sz="2400" dirty="0">
                <a:latin typeface="TH Sarabun New" panose="020B0500040200020003" pitchFamily="34" charset="-34"/>
                <a:cs typeface="TH Sarabun New" panose="020B0500040200020003" pitchFamily="34" charset="-34"/>
              </a:rPr>
              <a:t>Restart named service</a:t>
            </a:r>
          </a:p>
          <a:p>
            <a:pPr lvl="2"/>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 </a:t>
            </a:r>
            <a:r>
              <a:rPr lang="en-GB" sz="1400" b="1" dirty="0" err="1">
                <a:latin typeface="Courier New" panose="02070309020205020404" pitchFamily="49" charset="0"/>
                <a:cs typeface="Courier New" panose="02070309020205020404" pitchFamily="49" charset="0"/>
              </a:rPr>
              <a:t>systemctl</a:t>
            </a:r>
            <a:r>
              <a:rPr lang="en-GB" sz="1400" b="1" dirty="0">
                <a:latin typeface="Courier New" panose="02070309020205020404" pitchFamily="49" charset="0"/>
                <a:cs typeface="Courier New" panose="02070309020205020404" pitchFamily="49" charset="0"/>
              </a:rPr>
              <a:t> restart </a:t>
            </a:r>
            <a:r>
              <a:rPr lang="en-GB" sz="1400" b="1" dirty="0" err="1">
                <a:latin typeface="Courier New" panose="02070309020205020404" pitchFamily="49" charset="0"/>
                <a:cs typeface="Courier New" panose="02070309020205020404" pitchFamily="49" charset="0"/>
              </a:rPr>
              <a:t>named.service</a:t>
            </a:r>
            <a:endParaRPr lang="en-GB" sz="1400" b="1" dirty="0">
              <a:latin typeface="Courier New" panose="02070309020205020404" pitchFamily="49" charset="0"/>
              <a:cs typeface="Courier New" panose="02070309020205020404" pitchFamily="49" charset="0"/>
            </a:endParaRP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host web1.bbu.local</a:t>
            </a:r>
          </a:p>
          <a:p>
            <a:pPr lvl="2"/>
            <a:r>
              <a:rPr lang="en-US" sz="1400" dirty="0">
                <a:latin typeface="Courier New" panose="02070309020205020404" pitchFamily="49" charset="0"/>
                <a:cs typeface="Courier New" panose="02070309020205020404" pitchFamily="49" charset="0"/>
              </a:rPr>
              <a:t>web1.bbu.local is an alias for www.bbu.local.</a:t>
            </a:r>
          </a:p>
          <a:p>
            <a:pPr lvl="2"/>
            <a:r>
              <a:rPr lang="en-US" sz="1400" dirty="0">
                <a:latin typeface="Courier New" panose="02070309020205020404" pitchFamily="49" charset="0"/>
                <a:cs typeface="Courier New" panose="02070309020205020404" pitchFamily="49" charset="0"/>
              </a:rPr>
              <a:t>www.bbu.local has address </a:t>
            </a:r>
            <a:r>
              <a:rPr lang="en-US" sz="1400" b="1" dirty="0">
                <a:latin typeface="Courier New" panose="02070309020205020404" pitchFamily="49" charset="0"/>
                <a:cs typeface="Courier New" panose="02070309020205020404" pitchFamily="49" charset="0"/>
              </a:rPr>
              <a:t>192.168.1.21</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host web2.bbu.local</a:t>
            </a:r>
          </a:p>
          <a:p>
            <a:pPr lvl="2"/>
            <a:r>
              <a:rPr lang="en-US" sz="1400" dirty="0">
                <a:latin typeface="Courier New" panose="02070309020205020404" pitchFamily="49" charset="0"/>
                <a:cs typeface="Courier New" panose="02070309020205020404" pitchFamily="49" charset="0"/>
              </a:rPr>
              <a:t>web2.bbu.local is an alias for www.bbu.local.</a:t>
            </a:r>
          </a:p>
          <a:p>
            <a:pPr lvl="2"/>
            <a:r>
              <a:rPr lang="en-US" sz="1400" dirty="0">
                <a:latin typeface="Courier New" panose="02070309020205020404" pitchFamily="49" charset="0"/>
                <a:cs typeface="Courier New" panose="02070309020205020404" pitchFamily="49" charset="0"/>
              </a:rPr>
              <a:t>www.bbu.local has address </a:t>
            </a:r>
            <a:r>
              <a:rPr lang="en-US" sz="1400" b="1" dirty="0">
                <a:latin typeface="Courier New" panose="02070309020205020404" pitchFamily="49" charset="0"/>
                <a:cs typeface="Courier New" panose="02070309020205020404" pitchFamily="49" charset="0"/>
              </a:rPr>
              <a:t>192.168.1.21</a:t>
            </a:r>
          </a:p>
          <a:p>
            <a:pPr lvl="2"/>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980009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Apache Virtual Host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4031873"/>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GB" sz="2800" b="1" dirty="0">
                <a:solidFill>
                  <a:prstClr val="black"/>
                </a:solidFill>
                <a:latin typeface="TH Sarabun New" panose="020B0500040200020003" pitchFamily="34" charset="-34"/>
                <a:cs typeface="TH Sarabun New" panose="020B0500040200020003" pitchFamily="34" charset="-34"/>
              </a:rPr>
              <a:t>Apache Name-based Virtual Host</a:t>
            </a:r>
            <a:endParaRPr lang="en-GB" sz="2800" b="1" dirty="0">
              <a:latin typeface="TH Sarabun New" panose="020B0500040200020003" pitchFamily="34" charset="-34"/>
              <a:cs typeface="TH Sarabun New" panose="020B0500040200020003" pitchFamily="34" charset="-34"/>
            </a:endParaRPr>
          </a:p>
          <a:p>
            <a:pPr marL="914400" lvl="1" indent="-457200">
              <a:buFont typeface="+mj-lt"/>
              <a:buAutoNum type="arabicPeriod" startAt="8"/>
            </a:pPr>
            <a:r>
              <a:rPr lang="en-US" sz="2400" dirty="0">
                <a:latin typeface="TH Sarabun New" panose="020B0500040200020003" pitchFamily="34" charset="-34"/>
                <a:cs typeface="TH Sarabun New" panose="020B0500040200020003" pitchFamily="34" charset="-34"/>
              </a:rPr>
              <a:t>Restart </a:t>
            </a:r>
            <a:r>
              <a:rPr lang="en-US" sz="2400" b="1" dirty="0" err="1">
                <a:latin typeface="TH Sarabun New" panose="020B0500040200020003" pitchFamily="34" charset="-34"/>
                <a:cs typeface="TH Sarabun New" panose="020B0500040200020003" pitchFamily="34" charset="-34"/>
              </a:rPr>
              <a:t>httpd</a:t>
            </a:r>
            <a:r>
              <a:rPr lang="en-US" sz="2400" dirty="0">
                <a:latin typeface="TH Sarabun New" panose="020B0500040200020003" pitchFamily="34" charset="-34"/>
                <a:cs typeface="TH Sarabun New" panose="020B0500040200020003" pitchFamily="34" charset="-34"/>
              </a:rPr>
              <a:t> service</a:t>
            </a:r>
            <a:endParaRPr lang="en-GB" sz="2400" dirty="0">
              <a:latin typeface="TH Sarabun New" panose="020B0500040200020003" pitchFamily="34" charset="-34"/>
              <a:cs typeface="TH Sarabun New" panose="020B0500040200020003" pitchFamily="34" charset="-34"/>
            </a:endParaRPr>
          </a:p>
          <a:p>
            <a:pPr lvl="2"/>
            <a:r>
              <a:rPr lang="en-GB" sz="1000" dirty="0">
                <a:latin typeface="TH Sarabun New" panose="020B0500040200020003" pitchFamily="34" charset="-34"/>
                <a:cs typeface="TH Sarabun New" panose="020B0500040200020003" pitchFamily="34" charset="-34"/>
              </a:rPr>
              <a:t> </a:t>
            </a:r>
          </a:p>
          <a:p>
            <a:pPr lvl="2"/>
            <a:r>
              <a:rPr lang="en-US" sz="1400" dirty="0">
                <a:latin typeface="Courier New" panose="02070309020205020404" pitchFamily="49" charset="0"/>
                <a:cs typeface="TH Sarabun New" panose="020B0500040200020003" pitchFamily="34" charset="-34"/>
              </a:rPr>
              <a:t>[</a:t>
            </a:r>
            <a:r>
              <a:rPr lang="en-US" sz="1400" dirty="0" err="1">
                <a:latin typeface="Courier New" panose="02070309020205020404" pitchFamily="49" charset="0"/>
                <a:cs typeface="TH Sarabun New" panose="020B0500040200020003" pitchFamily="34" charset="-34"/>
              </a:rPr>
              <a:t>root@server</a:t>
            </a:r>
            <a:r>
              <a:rPr lang="en-US" sz="1400" dirty="0">
                <a:latin typeface="Courier New" panose="02070309020205020404" pitchFamily="49" charset="0"/>
                <a:cs typeface="TH Sarabun New" panose="020B0500040200020003" pitchFamily="34" charset="-34"/>
              </a:rPr>
              <a:t> ~]# </a:t>
            </a:r>
            <a:r>
              <a:rPr lang="en-US" sz="1400" b="1" dirty="0" err="1">
                <a:latin typeface="Courier New" panose="02070309020205020404" pitchFamily="49" charset="0"/>
                <a:cs typeface="TH Sarabun New" panose="020B0500040200020003" pitchFamily="34" charset="-34"/>
              </a:rPr>
              <a:t>systemctl</a:t>
            </a:r>
            <a:r>
              <a:rPr lang="en-US" sz="1400" b="1" dirty="0">
                <a:latin typeface="Courier New" panose="02070309020205020404" pitchFamily="49" charset="0"/>
                <a:cs typeface="TH Sarabun New" panose="020B0500040200020003" pitchFamily="34" charset="-34"/>
              </a:rPr>
              <a:t> restart </a:t>
            </a:r>
            <a:r>
              <a:rPr lang="en-US" sz="1400" b="1" dirty="0" err="1">
                <a:latin typeface="Courier New" panose="02070309020205020404" pitchFamily="49" charset="0"/>
                <a:cs typeface="TH Sarabun New" panose="020B0500040200020003" pitchFamily="34" charset="-34"/>
              </a:rPr>
              <a:t>httpd</a:t>
            </a:r>
            <a:endParaRPr lang="en-US" sz="1400" b="1" dirty="0">
              <a:latin typeface="Courier New" panose="02070309020205020404" pitchFamily="49" charset="0"/>
              <a:cs typeface="TH Sarabun New" panose="020B0500040200020003" pitchFamily="34" charset="-34"/>
            </a:endParaRPr>
          </a:p>
          <a:p>
            <a:pPr lvl="2"/>
            <a:r>
              <a:rPr lang="en-US" sz="1200" dirty="0">
                <a:latin typeface="Courier New" panose="02070309020205020404" pitchFamily="49" charset="0"/>
                <a:cs typeface="TH Sarabun New" panose="020B0500040200020003" pitchFamily="34" charset="-34"/>
              </a:rPr>
              <a:t>[</a:t>
            </a:r>
            <a:r>
              <a:rPr lang="en-US" sz="1200" dirty="0" err="1">
                <a:latin typeface="Courier New" panose="02070309020205020404" pitchFamily="49" charset="0"/>
                <a:cs typeface="TH Sarabun New" panose="020B0500040200020003" pitchFamily="34" charset="-34"/>
              </a:rPr>
              <a:t>root@server</a:t>
            </a:r>
            <a:r>
              <a:rPr lang="en-US" sz="1200" dirty="0">
                <a:latin typeface="Courier New" panose="02070309020205020404" pitchFamily="49" charset="0"/>
                <a:cs typeface="TH Sarabun New" panose="020B0500040200020003" pitchFamily="34" charset="-34"/>
              </a:rPr>
              <a:t> ~]# </a:t>
            </a:r>
            <a:r>
              <a:rPr lang="en-US" sz="1200" b="1" dirty="0">
                <a:latin typeface="Courier New" panose="02070309020205020404" pitchFamily="49" charset="0"/>
                <a:cs typeface="TH Sarabun New" panose="020B0500040200020003" pitchFamily="34" charset="-34"/>
              </a:rPr>
              <a:t>netstat -</a:t>
            </a:r>
            <a:r>
              <a:rPr lang="en-US" sz="1200" b="1" dirty="0" err="1">
                <a:latin typeface="Courier New" panose="02070309020205020404" pitchFamily="49" charset="0"/>
                <a:cs typeface="TH Sarabun New" panose="020B0500040200020003" pitchFamily="34" charset="-34"/>
              </a:rPr>
              <a:t>vant</a:t>
            </a:r>
            <a:endParaRPr lang="en-US" sz="1200" b="1" dirty="0">
              <a:latin typeface="Courier New" panose="02070309020205020404" pitchFamily="49" charset="0"/>
              <a:cs typeface="TH Sarabun New" panose="020B0500040200020003" pitchFamily="34" charset="-34"/>
            </a:endParaRPr>
          </a:p>
          <a:p>
            <a:pPr lvl="2"/>
            <a:r>
              <a:rPr lang="en-US" sz="1200" dirty="0">
                <a:latin typeface="Courier New" panose="02070309020205020404" pitchFamily="49" charset="0"/>
                <a:cs typeface="TH Sarabun New" panose="020B0500040200020003" pitchFamily="34" charset="-34"/>
              </a:rPr>
              <a:t>Active Internet connections (servers and established)</a:t>
            </a:r>
          </a:p>
          <a:p>
            <a:pPr lvl="2"/>
            <a:r>
              <a:rPr lang="en-US" sz="1200" dirty="0">
                <a:latin typeface="Courier New" panose="02070309020205020404" pitchFamily="49" charset="0"/>
                <a:cs typeface="TH Sarabun New" panose="020B0500040200020003" pitchFamily="34" charset="-34"/>
              </a:rPr>
              <a:t>Proto </a:t>
            </a:r>
            <a:r>
              <a:rPr lang="en-US" sz="1200" dirty="0" err="1">
                <a:latin typeface="Courier New" panose="02070309020205020404" pitchFamily="49" charset="0"/>
                <a:cs typeface="TH Sarabun New" panose="020B0500040200020003" pitchFamily="34" charset="-34"/>
              </a:rPr>
              <a:t>Recv</a:t>
            </a:r>
            <a:r>
              <a:rPr lang="en-US" sz="1200" dirty="0">
                <a:latin typeface="Courier New" panose="02070309020205020404" pitchFamily="49" charset="0"/>
                <a:cs typeface="TH Sarabun New" panose="020B0500040200020003" pitchFamily="34" charset="-34"/>
              </a:rPr>
              <a:t>-Q Send-Q Local Address           Foreign Address         State</a:t>
            </a:r>
          </a:p>
          <a:p>
            <a:pPr lvl="2"/>
            <a:r>
              <a:rPr lang="en-US" sz="1200" dirty="0" err="1">
                <a:latin typeface="Courier New" panose="02070309020205020404" pitchFamily="49" charset="0"/>
                <a:cs typeface="TH Sarabun New" panose="020B0500040200020003" pitchFamily="34" charset="-34"/>
              </a:rPr>
              <a:t>tcp</a:t>
            </a:r>
            <a:r>
              <a:rPr lang="en-US" sz="1200" dirty="0">
                <a:latin typeface="Courier New" panose="02070309020205020404" pitchFamily="49" charset="0"/>
                <a:cs typeface="TH Sarabun New" panose="020B0500040200020003" pitchFamily="34" charset="-34"/>
              </a:rPr>
              <a:t>        0      0 192.168.1.21:53         0.0.0.0:*               LISTEN</a:t>
            </a:r>
          </a:p>
          <a:p>
            <a:pPr lvl="2"/>
            <a:r>
              <a:rPr lang="en-US" sz="1200" dirty="0" err="1">
                <a:latin typeface="Courier New" panose="02070309020205020404" pitchFamily="49" charset="0"/>
                <a:cs typeface="TH Sarabun New" panose="020B0500040200020003" pitchFamily="34" charset="-34"/>
              </a:rPr>
              <a:t>tcp</a:t>
            </a:r>
            <a:r>
              <a:rPr lang="en-US" sz="1200" dirty="0">
                <a:latin typeface="Courier New" panose="02070309020205020404" pitchFamily="49" charset="0"/>
                <a:cs typeface="TH Sarabun New" panose="020B0500040200020003" pitchFamily="34" charset="-34"/>
              </a:rPr>
              <a:t>        0      0 127.0.0.1:53            0.0.0.0:*               LISTEN</a:t>
            </a:r>
          </a:p>
          <a:p>
            <a:pPr lvl="2"/>
            <a:r>
              <a:rPr lang="en-US" sz="1200" dirty="0" err="1">
                <a:latin typeface="Courier New" panose="02070309020205020404" pitchFamily="49" charset="0"/>
                <a:cs typeface="TH Sarabun New" panose="020B0500040200020003" pitchFamily="34" charset="-34"/>
              </a:rPr>
              <a:t>tcp</a:t>
            </a:r>
            <a:r>
              <a:rPr lang="en-US" sz="1200" dirty="0">
                <a:latin typeface="Courier New" panose="02070309020205020404" pitchFamily="49" charset="0"/>
                <a:cs typeface="TH Sarabun New" panose="020B0500040200020003" pitchFamily="34" charset="-34"/>
              </a:rPr>
              <a:t>        0      0 0.0.0.0:22              0.0.0.0:*               LISTEN</a:t>
            </a:r>
          </a:p>
          <a:p>
            <a:pPr lvl="2"/>
            <a:r>
              <a:rPr lang="en-US" sz="1200" dirty="0" err="1">
                <a:latin typeface="Courier New" panose="02070309020205020404" pitchFamily="49" charset="0"/>
                <a:cs typeface="TH Sarabun New" panose="020B0500040200020003" pitchFamily="34" charset="-34"/>
              </a:rPr>
              <a:t>tcp</a:t>
            </a:r>
            <a:r>
              <a:rPr lang="en-US" sz="1200" dirty="0">
                <a:latin typeface="Courier New" panose="02070309020205020404" pitchFamily="49" charset="0"/>
                <a:cs typeface="TH Sarabun New" panose="020B0500040200020003" pitchFamily="34" charset="-34"/>
              </a:rPr>
              <a:t>        0      0 127.0.0.1:25            0.0.0.0:*               LISTEN</a:t>
            </a:r>
          </a:p>
          <a:p>
            <a:pPr lvl="2"/>
            <a:r>
              <a:rPr lang="en-US" sz="1200" dirty="0" err="1">
                <a:latin typeface="Courier New" panose="02070309020205020404" pitchFamily="49" charset="0"/>
                <a:cs typeface="TH Sarabun New" panose="020B0500040200020003" pitchFamily="34" charset="-34"/>
              </a:rPr>
              <a:t>tcp</a:t>
            </a:r>
            <a:r>
              <a:rPr lang="en-US" sz="1200" dirty="0">
                <a:latin typeface="Courier New" panose="02070309020205020404" pitchFamily="49" charset="0"/>
                <a:cs typeface="TH Sarabun New" panose="020B0500040200020003" pitchFamily="34" charset="-34"/>
              </a:rPr>
              <a:t>        0      0 127.0.0.1:953           0.0.0.0:*               LISTEN</a:t>
            </a:r>
          </a:p>
          <a:p>
            <a:pPr lvl="2"/>
            <a:r>
              <a:rPr lang="en-US" sz="1200" dirty="0" err="1">
                <a:latin typeface="Courier New" panose="02070309020205020404" pitchFamily="49" charset="0"/>
                <a:cs typeface="TH Sarabun New" panose="020B0500040200020003" pitchFamily="34" charset="-34"/>
              </a:rPr>
              <a:t>tcp</a:t>
            </a:r>
            <a:r>
              <a:rPr lang="en-US" sz="1200" dirty="0">
                <a:latin typeface="Courier New" panose="02070309020205020404" pitchFamily="49" charset="0"/>
                <a:cs typeface="TH Sarabun New" panose="020B0500040200020003" pitchFamily="34" charset="-34"/>
              </a:rPr>
              <a:t>        0     64 192.168.1.21:22         192.168.1.43:51463      ESTABLISHED</a:t>
            </a:r>
          </a:p>
          <a:p>
            <a:pPr lvl="2"/>
            <a:r>
              <a:rPr lang="en-US" sz="1200" b="1" dirty="0">
                <a:latin typeface="Courier New" panose="02070309020205020404" pitchFamily="49" charset="0"/>
                <a:cs typeface="TH Sarabun New" panose="020B0500040200020003" pitchFamily="34" charset="-34"/>
              </a:rPr>
              <a:t>tcp6       0      0 :::80                   :::*                    LISTEN</a:t>
            </a:r>
          </a:p>
          <a:p>
            <a:pPr lvl="2"/>
            <a:r>
              <a:rPr lang="en-US" sz="1200" dirty="0">
                <a:latin typeface="Courier New" panose="02070309020205020404" pitchFamily="49" charset="0"/>
                <a:cs typeface="TH Sarabun New" panose="020B0500040200020003" pitchFamily="34" charset="-34"/>
              </a:rPr>
              <a:t>tcp6       0      0 :::22                   :::*                    LISTEN</a:t>
            </a:r>
          </a:p>
          <a:p>
            <a:pPr lvl="2"/>
            <a:r>
              <a:rPr lang="en-US" sz="1200" dirty="0">
                <a:latin typeface="Courier New" panose="02070309020205020404" pitchFamily="49" charset="0"/>
                <a:cs typeface="TH Sarabun New" panose="020B0500040200020003" pitchFamily="34" charset="-34"/>
              </a:rPr>
              <a:t>tcp6       0      0 ::1:25                  :::*                    LISTEN</a:t>
            </a:r>
          </a:p>
          <a:p>
            <a:pPr lvl="2"/>
            <a:r>
              <a:rPr lang="en-US" sz="1200" dirty="0">
                <a:latin typeface="Courier New" panose="02070309020205020404" pitchFamily="49" charset="0"/>
                <a:cs typeface="TH Sarabun New" panose="020B0500040200020003" pitchFamily="34" charset="-34"/>
              </a:rPr>
              <a:t>tcp6       0      0 ::1:953                 :::*                    LISTEN</a:t>
            </a:r>
          </a:p>
          <a:p>
            <a:pPr lvl="2"/>
            <a:r>
              <a:rPr lang="en-US" sz="1200" dirty="0">
                <a:latin typeface="Courier New" panose="02070309020205020404" pitchFamily="49" charset="0"/>
                <a:cs typeface="TH Sarabun New" panose="020B0500040200020003" pitchFamily="34" charset="-34"/>
              </a:rPr>
              <a:t>[</a:t>
            </a:r>
            <a:r>
              <a:rPr lang="en-US" sz="1200" dirty="0" err="1">
                <a:latin typeface="Courier New" panose="02070309020205020404" pitchFamily="49" charset="0"/>
                <a:cs typeface="TH Sarabun New" panose="020B0500040200020003" pitchFamily="34" charset="-34"/>
              </a:rPr>
              <a:t>root@server</a:t>
            </a:r>
            <a:r>
              <a:rPr lang="en-US" sz="1200" dirty="0">
                <a:latin typeface="Courier New" panose="02070309020205020404" pitchFamily="49" charset="0"/>
                <a:cs typeface="TH Sarabun New" panose="020B0500040200020003" pitchFamily="34" charset="-34"/>
              </a:rPr>
              <a:t> ~]#</a:t>
            </a:r>
            <a:endParaRPr lang="en-US" sz="1200" b="1" dirty="0">
              <a:latin typeface="Courier New" panose="02070309020205020404" pitchFamily="49" charset="0"/>
              <a:cs typeface="TH Sarabun New" panose="020B0500040200020003" pitchFamily="34" charset="-34"/>
            </a:endParaRPr>
          </a:p>
        </p:txBody>
      </p:sp>
    </p:spTree>
    <p:extLst>
      <p:ext uri="{BB962C8B-B14F-4D97-AF65-F5344CB8AC3E}">
        <p14:creationId xmlns:p14="http://schemas.microsoft.com/office/powerpoint/2010/main" val="170262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Apache Web Server</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Apache Virtual Host configuration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2554545"/>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GB" sz="2800" b="1" dirty="0">
                <a:solidFill>
                  <a:prstClr val="black"/>
                </a:solidFill>
                <a:latin typeface="TH Sarabun New" panose="020B0500040200020003" pitchFamily="34" charset="-34"/>
                <a:cs typeface="TH Sarabun New" panose="020B0500040200020003" pitchFamily="34" charset="-34"/>
              </a:rPr>
              <a:t>Apache Name-based Virtual Host</a:t>
            </a:r>
            <a:endParaRPr lang="en-GB" sz="2800" b="1" dirty="0">
              <a:latin typeface="TH Sarabun New" panose="020B0500040200020003" pitchFamily="34" charset="-34"/>
              <a:cs typeface="TH Sarabun New" panose="020B0500040200020003" pitchFamily="34" charset="-34"/>
            </a:endParaRPr>
          </a:p>
          <a:p>
            <a:pPr marL="914400" lvl="1" indent="-457200">
              <a:buFont typeface="+mj-lt"/>
              <a:buAutoNum type="arabicPeriod" startAt="9"/>
            </a:pPr>
            <a:r>
              <a:rPr lang="th-TH" sz="2400" dirty="0">
                <a:latin typeface="TH Sarabun New" panose="020B0500040200020003" pitchFamily="34" charset="-34"/>
                <a:cs typeface="TH Sarabun New" panose="020B0500040200020003" pitchFamily="34" charset="-34"/>
              </a:rPr>
              <a:t>ทดสอบเข้าเว็ปไซ</a:t>
            </a:r>
            <a:r>
              <a:rPr lang="th-TH" sz="2400" dirty="0" err="1">
                <a:latin typeface="TH Sarabun New" panose="020B0500040200020003" pitchFamily="34" charset="-34"/>
                <a:cs typeface="TH Sarabun New" panose="020B0500040200020003" pitchFamily="34" charset="-34"/>
              </a:rPr>
              <a:t>ต์</a:t>
            </a:r>
            <a:r>
              <a:rPr lang="th-TH" sz="2400" dirty="0">
                <a:latin typeface="TH Sarabun New" panose="020B0500040200020003" pitchFamily="34" charset="-34"/>
                <a:cs typeface="TH Sarabun New" panose="020B0500040200020003" pitchFamily="34" charset="-34"/>
              </a:rPr>
              <a:t> </a:t>
            </a:r>
            <a:r>
              <a:rPr lang="en-GB" sz="2400" dirty="0">
                <a:latin typeface="TH Sarabun New" panose="020B0500040200020003" pitchFamily="34" charset="-34"/>
                <a:cs typeface="TH Sarabun New" panose="020B0500040200020003" pitchFamily="34" charset="-34"/>
                <a:hlinkClick r:id="rId2"/>
              </a:rPr>
              <a:t>http://web1.bbu.local</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และ </a:t>
            </a:r>
            <a:r>
              <a:rPr lang="en-GB" sz="2400" dirty="0">
                <a:latin typeface="TH Sarabun New" panose="020B0500040200020003" pitchFamily="34" charset="-34"/>
                <a:cs typeface="TH Sarabun New" panose="020B0500040200020003" pitchFamily="34" charset="-34"/>
                <a:hlinkClick r:id="rId3"/>
              </a:rPr>
              <a:t>http://web2.bbu.local</a:t>
            </a:r>
            <a:endParaRPr lang="en-GB" sz="2400" dirty="0">
              <a:latin typeface="TH Sarabun New" panose="020B0500040200020003" pitchFamily="34" charset="-34"/>
              <a:cs typeface="TH Sarabun New" panose="020B0500040200020003" pitchFamily="34" charset="-34"/>
            </a:endParaRPr>
          </a:p>
          <a:p>
            <a:pPr marL="914400" lvl="1" indent="-457200">
              <a:buFont typeface="+mj-lt"/>
              <a:buAutoNum type="arabicPeriod" startAt="9"/>
            </a:pPr>
            <a:r>
              <a:rPr lang="th-TH" sz="2400" dirty="0">
                <a:latin typeface="TH Sarabun New" panose="020B0500040200020003" pitchFamily="34" charset="-34"/>
                <a:cs typeface="TH Sarabun New" panose="020B0500040200020003" pitchFamily="34" charset="-34"/>
              </a:rPr>
              <a:t>ตรวจสอบ </a:t>
            </a:r>
            <a:r>
              <a:rPr lang="en-GB" sz="2400" dirty="0">
                <a:latin typeface="TH Sarabun New" panose="020B0500040200020003" pitchFamily="34" charset="-34"/>
                <a:cs typeface="TH Sarabun New" panose="020B0500040200020003" pitchFamily="34" charset="-34"/>
              </a:rPr>
              <a:t>Log file</a:t>
            </a:r>
          </a:p>
          <a:p>
            <a:pPr lvl="2"/>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 </a:t>
            </a:r>
            <a:r>
              <a:rPr lang="en-GB" sz="1400" b="1" dirty="0">
                <a:latin typeface="Courier New" panose="02070309020205020404" pitchFamily="49" charset="0"/>
                <a:cs typeface="Courier New" panose="02070309020205020404" pitchFamily="49" charset="0"/>
              </a:rPr>
              <a:t>tail -f /</a:t>
            </a:r>
            <a:r>
              <a:rPr lang="en-GB" sz="1400" b="1" dirty="0" err="1">
                <a:latin typeface="Courier New" panose="02070309020205020404" pitchFamily="49" charset="0"/>
                <a:cs typeface="Courier New" panose="02070309020205020404" pitchFamily="49" charset="0"/>
              </a:rPr>
              <a:t>var</a:t>
            </a:r>
            <a:r>
              <a:rPr lang="en-GB" sz="1400" b="1" dirty="0">
                <a:latin typeface="Courier New" panose="02070309020205020404" pitchFamily="49" charset="0"/>
                <a:cs typeface="Courier New" panose="02070309020205020404" pitchFamily="49" charset="0"/>
              </a:rPr>
              <a:t>/www/web1/requests.log</a:t>
            </a:r>
          </a:p>
          <a:p>
            <a:pPr lvl="2"/>
            <a:r>
              <a:rPr lang="en-GB" sz="1400" dirty="0">
                <a:latin typeface="Courier New" panose="02070309020205020404" pitchFamily="49" charset="0"/>
                <a:cs typeface="Courier New" panose="02070309020205020404" pitchFamily="49" charset="0"/>
              </a:rPr>
              <a:t>192.168.1.43 - - [10/Nov/2017:01:00:54 +0700] "GET / HTTP/1.1" 200 165 "-" "Mozilla/5.0 (Windows NT 10.0; Win64; x64; rv:56.0) Gecko/20100101 Firefox/56.0"</a:t>
            </a:r>
          </a:p>
          <a:p>
            <a:pPr lvl="2"/>
            <a:r>
              <a:rPr lang="en-GB" sz="1400" dirty="0">
                <a:latin typeface="Courier New" panose="02070309020205020404" pitchFamily="49" charset="0"/>
                <a:cs typeface="Courier New" panose="02070309020205020404" pitchFamily="49" charset="0"/>
              </a:rPr>
              <a:t>192.168.1.43 - - [10/Nov/2017:01:01:00 +0700] "GET / HTTP/1.1" 304 - "-" "Mozilla</a:t>
            </a:r>
            <a:endParaRPr lang="en-GB" sz="24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904558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MySQL</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893745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MySQL</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MySQL?</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7031114" cy="4770537"/>
          </a:xfrm>
          <a:prstGeom prst="rect">
            <a:avLst/>
          </a:prstGeom>
        </p:spPr>
        <p:txBody>
          <a:bodyPr wrap="square">
            <a:spAutoFit/>
          </a:bodyPr>
          <a:lstStyle/>
          <a:p>
            <a:pPr marL="342900" indent="-342900">
              <a:buFont typeface="Wingdings" panose="05000000000000000000" pitchFamily="2" charset="2"/>
              <a:buChar char="v"/>
            </a:pPr>
            <a:r>
              <a:rPr lang="en-GB" sz="2400" dirty="0"/>
              <a:t> </a:t>
            </a:r>
            <a:r>
              <a:rPr lang="en-US" sz="2000" b="1" dirty="0">
                <a:cs typeface="TH Sarabun New" panose="020B0500040200020003" pitchFamily="34" charset="-34"/>
              </a:rPr>
              <a:t>MySQL</a:t>
            </a:r>
            <a:r>
              <a:rPr lang="en-US" sz="2000" dirty="0">
                <a:cs typeface="TH Sarabun New" panose="020B0500040200020003" pitchFamily="34" charset="-34"/>
              </a:rPr>
              <a:t> is an open source relational database management system (</a:t>
            </a:r>
            <a:r>
              <a:rPr lang="en-US" sz="2000" b="1" dirty="0">
                <a:cs typeface="TH Sarabun New" panose="020B0500040200020003" pitchFamily="34" charset="-34"/>
              </a:rPr>
              <a:t>RDBMS</a:t>
            </a:r>
            <a:r>
              <a:rPr lang="en-US" sz="2000" dirty="0">
                <a:cs typeface="TH Sarabun New" panose="020B0500040200020003" pitchFamily="34" charset="-34"/>
              </a:rPr>
              <a:t>) based on Structured Query Language (</a:t>
            </a:r>
            <a:r>
              <a:rPr lang="en-US" sz="2000" b="1" dirty="0">
                <a:cs typeface="TH Sarabun New" panose="020B0500040200020003" pitchFamily="34" charset="-34"/>
              </a:rPr>
              <a:t>SQL</a:t>
            </a:r>
            <a:r>
              <a:rPr lang="en-US" sz="2000" dirty="0">
                <a:cs typeface="TH Sarabun New" panose="020B0500040200020003" pitchFamily="34" charset="-34"/>
              </a:rPr>
              <a:t>).</a:t>
            </a:r>
          </a:p>
          <a:p>
            <a:pPr marL="342900" indent="-342900">
              <a:buFont typeface="Wingdings" panose="05000000000000000000" pitchFamily="2" charset="2"/>
              <a:buChar char="v"/>
            </a:pPr>
            <a:endParaRPr lang="en-US" sz="2000" dirty="0">
              <a:cs typeface="TH Sarabun New" panose="020B0500040200020003" pitchFamily="34" charset="-34"/>
            </a:endParaRPr>
          </a:p>
          <a:p>
            <a:pPr marL="342900" indent="-342900">
              <a:buFont typeface="Wingdings" panose="05000000000000000000" pitchFamily="2" charset="2"/>
              <a:buChar char="v"/>
            </a:pPr>
            <a:r>
              <a:rPr lang="en-US" sz="2000" dirty="0">
                <a:cs typeface="TH Sarabun New" panose="020B0500040200020003" pitchFamily="34" charset="-34"/>
              </a:rPr>
              <a:t> </a:t>
            </a:r>
            <a:r>
              <a:rPr lang="en-US" sz="2000" b="1" dirty="0"/>
              <a:t>MySQL</a:t>
            </a:r>
            <a:r>
              <a:rPr lang="en-US" sz="2000" dirty="0"/>
              <a:t> runs on virtually all platforms, including </a:t>
            </a:r>
            <a:r>
              <a:rPr lang="en-US" sz="2000" dirty="0">
                <a:hlinkClick r:id="rId2"/>
              </a:rPr>
              <a:t>Linux</a:t>
            </a:r>
            <a:r>
              <a:rPr lang="en-US" sz="2000" dirty="0"/>
              <a:t>, </a:t>
            </a:r>
            <a:r>
              <a:rPr lang="en-US" sz="2000" dirty="0">
                <a:hlinkClick r:id="rId3"/>
              </a:rPr>
              <a:t>UNIX</a:t>
            </a:r>
            <a:r>
              <a:rPr lang="en-US" sz="2000" dirty="0"/>
              <a:t>, and </a:t>
            </a:r>
            <a:r>
              <a:rPr lang="en-US" sz="2000" dirty="0">
                <a:hlinkClick r:id="rId4"/>
              </a:rPr>
              <a:t>Windows</a:t>
            </a:r>
            <a:r>
              <a:rPr lang="en-US" sz="2000" dirty="0"/>
              <a:t>. </a:t>
            </a:r>
          </a:p>
          <a:p>
            <a:pPr marL="342900" indent="-342900">
              <a:buFont typeface="Wingdings" panose="05000000000000000000" pitchFamily="2" charset="2"/>
              <a:buChar char="v"/>
            </a:pPr>
            <a:endParaRPr lang="en-US" sz="2000" dirty="0">
              <a:cs typeface="TH Sarabun New" panose="020B0500040200020003" pitchFamily="34" charset="-34"/>
            </a:endParaRPr>
          </a:p>
          <a:p>
            <a:pPr marL="342900" indent="-342900">
              <a:buFont typeface="Wingdings" panose="05000000000000000000" pitchFamily="2" charset="2"/>
              <a:buChar char="v"/>
            </a:pPr>
            <a:r>
              <a:rPr lang="en-US" sz="2000" b="1" dirty="0">
                <a:cs typeface="TH Sarabun New" panose="020B0500040200020003" pitchFamily="34" charset="-34"/>
              </a:rPr>
              <a:t>MySQL</a:t>
            </a:r>
            <a:r>
              <a:rPr lang="en-US" sz="2000" dirty="0">
                <a:cs typeface="TH Sarabun New" panose="020B0500040200020003" pitchFamily="34" charset="-34"/>
              </a:rPr>
              <a:t>, which was originally conceived by the Swedish company MySQL AB, was acquired by </a:t>
            </a:r>
            <a:r>
              <a:rPr lang="en-US" sz="2000" b="1" dirty="0">
                <a:cs typeface="TH Sarabun New" panose="020B0500040200020003" pitchFamily="34" charset="-34"/>
              </a:rPr>
              <a:t>Sun Microsystems</a:t>
            </a:r>
            <a:r>
              <a:rPr lang="en-US" sz="2000" dirty="0">
                <a:cs typeface="TH Sarabun New" panose="020B0500040200020003" pitchFamily="34" charset="-34"/>
              </a:rPr>
              <a:t> in 2008 and then by </a:t>
            </a:r>
            <a:r>
              <a:rPr lang="en-US" sz="2000" b="1" dirty="0">
                <a:cs typeface="TH Sarabun New" panose="020B0500040200020003" pitchFamily="34" charset="-34"/>
              </a:rPr>
              <a:t>Oracle</a:t>
            </a:r>
            <a:r>
              <a:rPr lang="en-US" sz="2000" dirty="0">
                <a:cs typeface="TH Sarabun New" panose="020B0500040200020003" pitchFamily="34" charset="-34"/>
              </a:rPr>
              <a:t> when it bought Sun in 2010. Developers can still use MySQL under the GNU General Public License (GPL), but enterprises must obtain a commercial license from Oracle.</a:t>
            </a:r>
          </a:p>
          <a:p>
            <a:pPr marL="342900" indent="-342900">
              <a:buFont typeface="Wingdings" panose="05000000000000000000" pitchFamily="2" charset="2"/>
              <a:buChar char="v"/>
            </a:pPr>
            <a:endParaRPr lang="en-US" sz="2000" dirty="0">
              <a:cs typeface="TH Sarabun New" panose="020B0500040200020003" pitchFamily="34" charset="-34"/>
            </a:endParaRPr>
          </a:p>
          <a:p>
            <a:pPr marL="342900" indent="-342900">
              <a:buFont typeface="Wingdings" panose="05000000000000000000" pitchFamily="2" charset="2"/>
              <a:buChar char="v"/>
            </a:pPr>
            <a:r>
              <a:rPr lang="en-US" sz="2000" b="1" dirty="0">
                <a:cs typeface="TH Sarabun New" panose="020B0500040200020003" pitchFamily="34" charset="-34"/>
              </a:rPr>
              <a:t>MariaDB</a:t>
            </a:r>
            <a:r>
              <a:rPr lang="en-US" sz="2000" dirty="0">
                <a:cs typeface="TH Sarabun New" panose="020B0500040200020003" pitchFamily="34" charset="-34"/>
              </a:rPr>
              <a:t> – a popular community-developed "drop-in" replacement for MySQL that uses MySQL APIs and commands. </a:t>
            </a:r>
            <a:endParaRPr lang="en-GB" sz="2000" dirty="0">
              <a:cs typeface="TH Sarabun New" panose="020B0500040200020003" pitchFamily="34" charset="-34"/>
            </a:endParaRPr>
          </a:p>
        </p:txBody>
      </p:sp>
      <p:pic>
        <p:nvPicPr>
          <p:cNvPr id="6" name="รูปภาพ 5">
            <a:extLst>
              <a:ext uri="{FF2B5EF4-FFF2-40B4-BE49-F238E27FC236}">
                <a16:creationId xmlns:a16="http://schemas.microsoft.com/office/drawing/2014/main" id="{271A6121-BA2A-43E1-828B-B5AD09A68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9371" y="2001044"/>
            <a:ext cx="1676400" cy="1133475"/>
          </a:xfrm>
          <a:prstGeom prst="rect">
            <a:avLst/>
          </a:prstGeom>
        </p:spPr>
      </p:pic>
      <p:pic>
        <p:nvPicPr>
          <p:cNvPr id="9" name="รูปภาพ 8">
            <a:extLst>
              <a:ext uri="{FF2B5EF4-FFF2-40B4-BE49-F238E27FC236}">
                <a16:creationId xmlns:a16="http://schemas.microsoft.com/office/drawing/2014/main" id="{FBD9A1FA-8DB2-4BF4-B67F-FB2A4282E8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2151" y="4125757"/>
            <a:ext cx="1683620" cy="1266137"/>
          </a:xfrm>
          <a:prstGeom prst="rect">
            <a:avLst/>
          </a:prstGeom>
        </p:spPr>
      </p:pic>
    </p:spTree>
    <p:extLst>
      <p:ext uri="{BB962C8B-B14F-4D97-AF65-F5344CB8AC3E}">
        <p14:creationId xmlns:p14="http://schemas.microsoft.com/office/powerpoint/2010/main" val="2383898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MySQL</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MySQL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4301177"/>
          </a:xfrm>
          <a:prstGeom prst="rect">
            <a:avLst/>
          </a:prstGeom>
        </p:spPr>
        <p:txBody>
          <a:bodyPr wrap="square">
            <a:spAutoFit/>
          </a:bodyPr>
          <a:lstStyle/>
          <a:p>
            <a:pPr marL="457200" indent="-457200">
              <a:buFont typeface="+mj-lt"/>
              <a:buAutoNum type="arabicPeriod"/>
            </a:pPr>
            <a:r>
              <a:rPr lang="en-GB" sz="2000" dirty="0"/>
              <a:t> </a:t>
            </a:r>
            <a:r>
              <a:rPr lang="en-GB" sz="2000" dirty="0">
                <a:solidFill>
                  <a:prstClr val="black"/>
                </a:solidFill>
                <a:cs typeface="TH Sarabun New" panose="020B0500040200020003" pitchFamily="34" charset="-34"/>
              </a:rPr>
              <a:t>Install MariaDB, </a:t>
            </a:r>
            <a:r>
              <a:rPr lang="en-US" sz="2000" dirty="0"/>
              <a:t>which is a community-developed fork of MySQL</a:t>
            </a:r>
          </a:p>
          <a:p>
            <a:r>
              <a:rPr lang="en-GB" sz="1100" dirty="0"/>
              <a:t> </a:t>
            </a:r>
            <a:endParaRPr lang="en-US" sz="1100" dirty="0"/>
          </a:p>
          <a:p>
            <a:pPr lvl="1"/>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 </a:t>
            </a:r>
            <a:r>
              <a:rPr lang="en-GB" sz="1400" b="1" dirty="0">
                <a:latin typeface="Courier New" panose="02070309020205020404" pitchFamily="49" charset="0"/>
                <a:cs typeface="Courier New" panose="02070309020205020404" pitchFamily="49" charset="0"/>
              </a:rPr>
              <a:t>yum install -y </a:t>
            </a:r>
            <a:r>
              <a:rPr lang="en-GB" sz="1400" b="1" dirty="0" err="1">
                <a:latin typeface="Courier New" panose="02070309020205020404" pitchFamily="49" charset="0"/>
                <a:cs typeface="Courier New" panose="02070309020205020404" pitchFamily="49" charset="0"/>
              </a:rPr>
              <a:t>mariadb</a:t>
            </a:r>
            <a:r>
              <a:rPr lang="en-GB" sz="1400" b="1" dirty="0">
                <a:latin typeface="Courier New" panose="02070309020205020404" pitchFamily="49" charset="0"/>
                <a:cs typeface="Courier New" panose="02070309020205020404" pitchFamily="49" charset="0"/>
              </a:rPr>
              <a:t>-server </a:t>
            </a:r>
            <a:r>
              <a:rPr lang="en-GB" sz="1400" b="1" dirty="0" err="1">
                <a:latin typeface="Courier New" panose="02070309020205020404" pitchFamily="49" charset="0"/>
                <a:cs typeface="Courier New" panose="02070309020205020404" pitchFamily="49" charset="0"/>
              </a:rPr>
              <a:t>mariadb</a:t>
            </a:r>
            <a:endParaRPr lang="en-GB" sz="1400" b="1" dirty="0">
              <a:latin typeface="Courier New" panose="02070309020205020404" pitchFamily="49" charset="0"/>
              <a:cs typeface="Courier New" panose="02070309020205020404" pitchFamily="49" charset="0"/>
            </a:endParaRPr>
          </a:p>
          <a:p>
            <a:pPr marL="457200" indent="-457200">
              <a:buFont typeface="+mj-lt"/>
              <a:buAutoNum type="arabicPeriod"/>
            </a:pPr>
            <a:endParaRPr lang="en-GB" sz="2000" dirty="0">
              <a:cs typeface="TH Sarabun New" panose="020B0500040200020003" pitchFamily="34" charset="-34"/>
            </a:endParaRPr>
          </a:p>
          <a:p>
            <a:pPr marL="457200" indent="-457200">
              <a:buFont typeface="+mj-lt"/>
              <a:buAutoNum type="arabicPeriod" startAt="2"/>
            </a:pPr>
            <a:r>
              <a:rPr lang="en-GB" sz="2000" dirty="0">
                <a:cs typeface="TH Sarabun New" panose="020B0500040200020003" pitchFamily="34" charset="-34"/>
              </a:rPr>
              <a:t>Start services</a:t>
            </a:r>
          </a:p>
          <a:p>
            <a:r>
              <a:rPr lang="en-GB" sz="1050" dirty="0">
                <a:cs typeface="TH Sarabun New" panose="020B0500040200020003" pitchFamily="34" charset="-34"/>
              </a:rPr>
              <a:t> </a:t>
            </a:r>
          </a:p>
          <a:p>
            <a:pPr lvl="1"/>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 </a:t>
            </a:r>
            <a:r>
              <a:rPr lang="en-GB" sz="1400" b="1" dirty="0" err="1">
                <a:latin typeface="Courier New" panose="02070309020205020404" pitchFamily="49" charset="0"/>
                <a:cs typeface="Courier New" panose="02070309020205020404" pitchFamily="49" charset="0"/>
              </a:rPr>
              <a:t>systemctl</a:t>
            </a:r>
            <a:r>
              <a:rPr lang="en-GB" sz="1400" b="1" dirty="0">
                <a:latin typeface="Courier New" panose="02070309020205020404" pitchFamily="49" charset="0"/>
                <a:cs typeface="Courier New" panose="02070309020205020404" pitchFamily="49" charset="0"/>
              </a:rPr>
              <a:t> start </a:t>
            </a:r>
            <a:r>
              <a:rPr lang="en-GB" sz="1400" b="1" dirty="0" err="1">
                <a:latin typeface="Courier New" panose="02070309020205020404" pitchFamily="49" charset="0"/>
                <a:cs typeface="Courier New" panose="02070309020205020404" pitchFamily="49" charset="0"/>
              </a:rPr>
              <a:t>mariadb</a:t>
            </a:r>
            <a:endParaRPr lang="en-GB" sz="1400" b="1" dirty="0">
              <a:latin typeface="Courier New" panose="02070309020205020404" pitchFamily="49" charset="0"/>
              <a:cs typeface="Courier New" panose="02070309020205020404" pitchFamily="49" charset="0"/>
            </a:endParaRPr>
          </a:p>
          <a:p>
            <a:pPr lvl="1"/>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a:t>
            </a:r>
          </a:p>
          <a:p>
            <a:pPr marL="457200" indent="-457200">
              <a:buFont typeface="+mj-lt"/>
              <a:buAutoNum type="arabicPeriod"/>
            </a:pPr>
            <a:endParaRPr lang="en-GB" sz="2000" dirty="0">
              <a:cs typeface="TH Sarabun New" panose="020B0500040200020003" pitchFamily="34" charset="-34"/>
            </a:endParaRPr>
          </a:p>
          <a:p>
            <a:pPr marL="457200" indent="-457200">
              <a:buFont typeface="+mj-lt"/>
              <a:buAutoNum type="arabicPeriod" startAt="3"/>
            </a:pPr>
            <a:r>
              <a:rPr lang="en-US" sz="2000" dirty="0"/>
              <a:t>Set MySQL to start on server boot</a:t>
            </a:r>
          </a:p>
          <a:p>
            <a:r>
              <a:rPr lang="en-US" sz="1200" dirty="0">
                <a:cs typeface="TH Sarabun New" panose="020B0500040200020003" pitchFamily="34" charset="-34"/>
              </a:rPr>
              <a:t> </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systemctl</a:t>
            </a:r>
            <a:r>
              <a:rPr lang="en-US" sz="1400" b="1" dirty="0">
                <a:latin typeface="Courier New" panose="02070309020205020404" pitchFamily="49" charset="0"/>
                <a:cs typeface="Courier New" panose="02070309020205020404" pitchFamily="49" charset="0"/>
              </a:rPr>
              <a:t> enable </a:t>
            </a:r>
            <a:r>
              <a:rPr lang="en-US" sz="1400" b="1" dirty="0" err="1">
                <a:latin typeface="Courier New" panose="02070309020205020404" pitchFamily="49" charset="0"/>
                <a:cs typeface="Courier New" panose="02070309020205020404" pitchFamily="49" charset="0"/>
              </a:rPr>
              <a:t>mariadb</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Created </a:t>
            </a:r>
            <a:r>
              <a:rPr lang="en-US" sz="1400" dirty="0" err="1">
                <a:latin typeface="Courier New" panose="02070309020205020404" pitchFamily="49" charset="0"/>
                <a:cs typeface="Courier New" panose="02070309020205020404" pitchFamily="49" charset="0"/>
              </a:rPr>
              <a:t>symlink</a:t>
            </a:r>
            <a:r>
              <a:rPr lang="en-US" sz="1400" dirty="0">
                <a:latin typeface="Courier New" panose="02070309020205020404" pitchFamily="49" charset="0"/>
                <a:cs typeface="Courier New" panose="02070309020205020404" pitchFamily="49" charset="0"/>
              </a:rPr>
              <a:t> from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/system/multi-</a:t>
            </a:r>
            <a:r>
              <a:rPr lang="en-US" sz="1400" dirty="0" err="1">
                <a:latin typeface="Courier New" panose="02070309020205020404" pitchFamily="49" charset="0"/>
                <a:cs typeface="Courier New" panose="02070309020205020404" pitchFamily="49" charset="0"/>
              </a:rPr>
              <a:t>user.target.wants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mariadb.service</a:t>
            </a:r>
            <a:r>
              <a:rPr lang="en-US" sz="1400" dirty="0">
                <a:latin typeface="Courier New" panose="02070309020205020404" pitchFamily="49" charset="0"/>
                <a:cs typeface="Courier New" panose="02070309020205020404" pitchFamily="49" charset="0"/>
              </a:rPr>
              <a:t> to /</a:t>
            </a:r>
            <a:r>
              <a:rPr lang="en-US" sz="1400" dirty="0" err="1">
                <a:latin typeface="Courier New" panose="02070309020205020404" pitchFamily="49" charset="0"/>
                <a:cs typeface="Courier New" panose="02070309020205020404" pitchFamily="49" charset="0"/>
              </a:rPr>
              <a:t>usr</a:t>
            </a:r>
            <a:r>
              <a:rPr lang="en-US" sz="1400" dirty="0">
                <a:latin typeface="Courier New" panose="02070309020205020404" pitchFamily="49" charset="0"/>
                <a:cs typeface="Courier New" panose="02070309020205020404" pitchFamily="49" charset="0"/>
              </a:rPr>
              <a:t>/lib/</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a:t>
            </a:r>
            <a:r>
              <a:rPr lang="en-US" sz="1400" dirty="0" err="1">
                <a:latin typeface="Courier New" panose="02070309020205020404" pitchFamily="49" charset="0"/>
                <a:cs typeface="Courier New" panose="02070309020205020404" pitchFamily="49" charset="0"/>
              </a:rPr>
              <a:t>mariadb.service</a:t>
            </a:r>
            <a:r>
              <a:rPr lang="en-US" sz="1400"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1"/>
            <a:endParaRPr lang="en-GB" sz="1400" dirty="0">
              <a:latin typeface="Courier New" panose="02070309020205020404" pitchFamily="49" charset="0"/>
              <a:cs typeface="Courier New" panose="02070309020205020404" pitchFamily="49" charset="0"/>
            </a:endParaRPr>
          </a:p>
          <a:p>
            <a:pPr lvl="1"/>
            <a:endParaRPr lang="en-GB"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39491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MySQL</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MySQL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4085734"/>
          </a:xfrm>
          <a:prstGeom prst="rect">
            <a:avLst/>
          </a:prstGeom>
        </p:spPr>
        <p:txBody>
          <a:bodyPr wrap="square">
            <a:spAutoFit/>
          </a:bodyPr>
          <a:lstStyle/>
          <a:p>
            <a:pPr marL="457200" indent="-457200">
              <a:buFont typeface="+mj-lt"/>
              <a:buAutoNum type="arabicPeriod"/>
            </a:pPr>
            <a:r>
              <a:rPr lang="en-GB" sz="2000" dirty="0"/>
              <a:t> </a:t>
            </a:r>
            <a:r>
              <a:rPr lang="en-GB" sz="2000" dirty="0">
                <a:solidFill>
                  <a:prstClr val="black"/>
                </a:solidFill>
                <a:cs typeface="TH Sarabun New" panose="020B0500040200020003" pitchFamily="34" charset="-34"/>
              </a:rPr>
              <a:t>Install MariaDB, </a:t>
            </a:r>
            <a:r>
              <a:rPr lang="en-US" sz="2000" dirty="0"/>
              <a:t>which is a community-developed fork of MySQL</a:t>
            </a:r>
          </a:p>
          <a:p>
            <a:r>
              <a:rPr lang="en-GB" sz="1100" dirty="0"/>
              <a:t> </a:t>
            </a:r>
            <a:endParaRPr lang="en-US" sz="1100" dirty="0"/>
          </a:p>
          <a:p>
            <a:pPr lvl="1"/>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 </a:t>
            </a:r>
            <a:r>
              <a:rPr lang="en-GB" sz="1400" b="1" dirty="0">
                <a:latin typeface="Courier New" panose="02070309020205020404" pitchFamily="49" charset="0"/>
                <a:cs typeface="Courier New" panose="02070309020205020404" pitchFamily="49" charset="0"/>
              </a:rPr>
              <a:t>yum install -y </a:t>
            </a:r>
            <a:r>
              <a:rPr lang="en-GB" sz="1400" b="1" dirty="0" err="1">
                <a:latin typeface="Courier New" panose="02070309020205020404" pitchFamily="49" charset="0"/>
                <a:cs typeface="Courier New" panose="02070309020205020404" pitchFamily="49" charset="0"/>
              </a:rPr>
              <a:t>mariadb</a:t>
            </a:r>
            <a:r>
              <a:rPr lang="en-GB" sz="1400" b="1" dirty="0">
                <a:latin typeface="Courier New" panose="02070309020205020404" pitchFamily="49" charset="0"/>
                <a:cs typeface="Courier New" panose="02070309020205020404" pitchFamily="49" charset="0"/>
              </a:rPr>
              <a:t>-server </a:t>
            </a:r>
            <a:r>
              <a:rPr lang="en-GB" sz="1400" b="1" dirty="0" err="1">
                <a:latin typeface="Courier New" panose="02070309020205020404" pitchFamily="49" charset="0"/>
                <a:cs typeface="Courier New" panose="02070309020205020404" pitchFamily="49" charset="0"/>
              </a:rPr>
              <a:t>mariadb</a:t>
            </a:r>
            <a:endParaRPr lang="en-GB" sz="1400" b="1" dirty="0">
              <a:latin typeface="Courier New" panose="02070309020205020404" pitchFamily="49" charset="0"/>
              <a:cs typeface="Courier New" panose="02070309020205020404" pitchFamily="49" charset="0"/>
            </a:endParaRPr>
          </a:p>
          <a:p>
            <a:pPr marL="457200" indent="-457200">
              <a:buFont typeface="+mj-lt"/>
              <a:buAutoNum type="arabicPeriod"/>
            </a:pPr>
            <a:endParaRPr lang="en-GB" sz="2000" dirty="0">
              <a:cs typeface="TH Sarabun New" panose="020B0500040200020003" pitchFamily="34" charset="-34"/>
            </a:endParaRPr>
          </a:p>
          <a:p>
            <a:pPr marL="457200" indent="-457200">
              <a:buFont typeface="+mj-lt"/>
              <a:buAutoNum type="arabicPeriod" startAt="2"/>
            </a:pPr>
            <a:r>
              <a:rPr lang="en-GB" sz="2000" dirty="0">
                <a:cs typeface="TH Sarabun New" panose="020B0500040200020003" pitchFamily="34" charset="-34"/>
              </a:rPr>
              <a:t>Start services</a:t>
            </a:r>
          </a:p>
          <a:p>
            <a:r>
              <a:rPr lang="en-GB" sz="1050" dirty="0">
                <a:cs typeface="TH Sarabun New" panose="020B0500040200020003" pitchFamily="34" charset="-34"/>
              </a:rPr>
              <a:t> </a:t>
            </a:r>
          </a:p>
          <a:p>
            <a:pPr lvl="1"/>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 </a:t>
            </a:r>
            <a:r>
              <a:rPr lang="en-GB" sz="1400" b="1" dirty="0" err="1">
                <a:latin typeface="Courier New" panose="02070309020205020404" pitchFamily="49" charset="0"/>
                <a:cs typeface="Courier New" panose="02070309020205020404" pitchFamily="49" charset="0"/>
              </a:rPr>
              <a:t>systemctl</a:t>
            </a:r>
            <a:r>
              <a:rPr lang="en-GB" sz="1400" b="1" dirty="0">
                <a:latin typeface="Courier New" panose="02070309020205020404" pitchFamily="49" charset="0"/>
                <a:cs typeface="Courier New" panose="02070309020205020404" pitchFamily="49" charset="0"/>
              </a:rPr>
              <a:t> start </a:t>
            </a:r>
            <a:r>
              <a:rPr lang="en-GB" sz="1400" b="1" dirty="0" err="1">
                <a:latin typeface="Courier New" panose="02070309020205020404" pitchFamily="49" charset="0"/>
                <a:cs typeface="Courier New" panose="02070309020205020404" pitchFamily="49" charset="0"/>
              </a:rPr>
              <a:t>mariadb</a:t>
            </a:r>
            <a:endParaRPr lang="en-GB" sz="1400" b="1" dirty="0">
              <a:latin typeface="Courier New" panose="02070309020205020404" pitchFamily="49" charset="0"/>
              <a:cs typeface="Courier New" panose="02070309020205020404" pitchFamily="49" charset="0"/>
            </a:endParaRPr>
          </a:p>
          <a:p>
            <a:pPr lvl="1"/>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a:t>
            </a:r>
          </a:p>
          <a:p>
            <a:pPr marL="457200" indent="-457200">
              <a:buFont typeface="+mj-lt"/>
              <a:buAutoNum type="arabicPeriod"/>
            </a:pPr>
            <a:endParaRPr lang="en-GB" sz="2000" dirty="0">
              <a:cs typeface="TH Sarabun New" panose="020B0500040200020003" pitchFamily="34" charset="-34"/>
            </a:endParaRPr>
          </a:p>
          <a:p>
            <a:pPr marL="457200" indent="-457200">
              <a:buFont typeface="+mj-lt"/>
              <a:buAutoNum type="arabicPeriod" startAt="3"/>
            </a:pPr>
            <a:r>
              <a:rPr lang="en-US" sz="2000" dirty="0"/>
              <a:t>Set MySQL to start on server boot</a:t>
            </a:r>
          </a:p>
          <a:p>
            <a:r>
              <a:rPr lang="en-US" sz="1200" dirty="0">
                <a:cs typeface="TH Sarabun New" panose="020B0500040200020003" pitchFamily="34" charset="-34"/>
              </a:rPr>
              <a:t> </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systemctl</a:t>
            </a:r>
            <a:r>
              <a:rPr lang="en-US" sz="1400" b="1" dirty="0">
                <a:latin typeface="Courier New" panose="02070309020205020404" pitchFamily="49" charset="0"/>
                <a:cs typeface="Courier New" panose="02070309020205020404" pitchFamily="49" charset="0"/>
              </a:rPr>
              <a:t> enable </a:t>
            </a:r>
            <a:r>
              <a:rPr lang="en-US" sz="1400" b="1" dirty="0" err="1">
                <a:latin typeface="Courier New" panose="02070309020205020404" pitchFamily="49" charset="0"/>
                <a:cs typeface="Courier New" panose="02070309020205020404" pitchFamily="49" charset="0"/>
              </a:rPr>
              <a:t>mariadb</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Created </a:t>
            </a:r>
            <a:r>
              <a:rPr lang="en-US" sz="1400" dirty="0" err="1">
                <a:latin typeface="Courier New" panose="02070309020205020404" pitchFamily="49" charset="0"/>
                <a:cs typeface="Courier New" panose="02070309020205020404" pitchFamily="49" charset="0"/>
              </a:rPr>
              <a:t>symlink</a:t>
            </a:r>
            <a:r>
              <a:rPr lang="en-US" sz="1400" dirty="0">
                <a:latin typeface="Courier New" panose="02070309020205020404" pitchFamily="49" charset="0"/>
                <a:cs typeface="Courier New" panose="02070309020205020404" pitchFamily="49" charset="0"/>
              </a:rPr>
              <a:t> from /</a:t>
            </a:r>
            <a:r>
              <a:rPr lang="en-US" sz="1400" dirty="0" err="1">
                <a:latin typeface="Courier New" panose="02070309020205020404" pitchFamily="49" charset="0"/>
                <a:cs typeface="Courier New" panose="02070309020205020404" pitchFamily="49" charset="0"/>
              </a:rPr>
              <a:t>etc</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/system/multi-</a:t>
            </a:r>
            <a:r>
              <a:rPr lang="en-US" sz="1400" dirty="0" err="1">
                <a:latin typeface="Courier New" panose="02070309020205020404" pitchFamily="49" charset="0"/>
                <a:cs typeface="Courier New" panose="02070309020205020404" pitchFamily="49" charset="0"/>
              </a:rPr>
              <a:t>user.target.wants</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mariadb.service</a:t>
            </a:r>
            <a:r>
              <a:rPr lang="en-US" sz="1400" dirty="0">
                <a:latin typeface="Courier New" panose="02070309020205020404" pitchFamily="49" charset="0"/>
                <a:cs typeface="Courier New" panose="02070309020205020404" pitchFamily="49" charset="0"/>
              </a:rPr>
              <a:t> to /</a:t>
            </a:r>
            <a:r>
              <a:rPr lang="en-US" sz="1400" dirty="0" err="1">
                <a:latin typeface="Courier New" panose="02070309020205020404" pitchFamily="49" charset="0"/>
                <a:cs typeface="Courier New" panose="02070309020205020404" pitchFamily="49" charset="0"/>
              </a:rPr>
              <a:t>usr</a:t>
            </a:r>
            <a:r>
              <a:rPr lang="en-US" sz="1400" dirty="0">
                <a:latin typeface="Courier New" panose="02070309020205020404" pitchFamily="49" charset="0"/>
                <a:cs typeface="Courier New" panose="02070309020205020404" pitchFamily="49" charset="0"/>
              </a:rPr>
              <a:t>/lib/</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a:t>
            </a:r>
            <a:r>
              <a:rPr lang="en-US" sz="1400" dirty="0" err="1">
                <a:latin typeface="Courier New" panose="02070309020205020404" pitchFamily="49" charset="0"/>
                <a:cs typeface="Courier New" panose="02070309020205020404" pitchFamily="49" charset="0"/>
              </a:rPr>
              <a:t>mariadb.service</a:t>
            </a:r>
            <a:r>
              <a:rPr lang="en-US" sz="1400"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1"/>
            <a:endParaRPr lang="en-GB"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45051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MySQL</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MySQL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4985980"/>
          </a:xfrm>
          <a:prstGeom prst="rect">
            <a:avLst/>
          </a:prstGeom>
        </p:spPr>
        <p:txBody>
          <a:bodyPr wrap="square">
            <a:spAutoFit/>
          </a:bodyPr>
          <a:lstStyle/>
          <a:p>
            <a:pPr marL="457200" indent="-457200">
              <a:buFont typeface="+mj-lt"/>
              <a:buAutoNum type="arabicPeriod" startAt="4"/>
            </a:pPr>
            <a:r>
              <a:rPr lang="en-US" sz="2000" dirty="0"/>
              <a:t>Run this command to finish setting up the installation</a:t>
            </a:r>
          </a:p>
          <a:p>
            <a:r>
              <a:rPr lang="en-US" sz="1200" dirty="0">
                <a:latin typeface="Courier New" panose="02070309020205020404" pitchFamily="49" charset="0"/>
                <a:cs typeface="Courier New" panose="02070309020205020404" pitchFamily="49" charset="0"/>
              </a:rPr>
              <a:t>  </a:t>
            </a:r>
          </a:p>
          <a:p>
            <a:pPr lvl="1"/>
            <a:r>
              <a:rPr lang="en-GB" sz="1400" dirty="0">
                <a:latin typeface="Courier New" panose="02070309020205020404" pitchFamily="49" charset="0"/>
                <a:cs typeface="Courier New" panose="02070309020205020404" pitchFamily="49" charset="0"/>
              </a:rPr>
              <a:t>[</a:t>
            </a:r>
            <a:r>
              <a:rPr lang="en-GB" sz="1400" dirty="0" err="1">
                <a:latin typeface="Courier New" panose="02070309020205020404" pitchFamily="49" charset="0"/>
                <a:cs typeface="Courier New" panose="02070309020205020404" pitchFamily="49" charset="0"/>
              </a:rPr>
              <a:t>root@server</a:t>
            </a:r>
            <a:r>
              <a:rPr lang="en-GB" sz="1400" dirty="0">
                <a:latin typeface="Courier New" panose="02070309020205020404" pitchFamily="49" charset="0"/>
                <a:cs typeface="Courier New" panose="02070309020205020404" pitchFamily="49" charset="0"/>
              </a:rPr>
              <a:t> ~]# </a:t>
            </a:r>
            <a:r>
              <a:rPr lang="en-GB" sz="1400" b="1" dirty="0" err="1">
                <a:latin typeface="Courier New" panose="02070309020205020404" pitchFamily="49" charset="0"/>
                <a:cs typeface="Courier New" panose="02070309020205020404" pitchFamily="49" charset="0"/>
              </a:rPr>
              <a:t>mysql_secure_installation</a:t>
            </a:r>
            <a:endParaRPr lang="en-GB" sz="1400" b="1" dirty="0">
              <a:latin typeface="Courier New" panose="02070309020205020404" pitchFamily="49" charset="0"/>
              <a:cs typeface="Courier New" panose="02070309020205020404" pitchFamily="49" charset="0"/>
            </a:endParaRPr>
          </a:p>
          <a:p>
            <a:pPr lvl="1"/>
            <a:endParaRPr lang="en-GB" sz="1400" dirty="0">
              <a:latin typeface="Courier New" panose="02070309020205020404" pitchFamily="49" charset="0"/>
              <a:cs typeface="Courier New" panose="02070309020205020404" pitchFamily="49" charset="0"/>
            </a:endParaRPr>
          </a:p>
          <a:p>
            <a:pPr lvl="1"/>
            <a:r>
              <a:rPr lang="en-GB" sz="1400" dirty="0">
                <a:latin typeface="Courier New" panose="02070309020205020404" pitchFamily="49" charset="0"/>
                <a:cs typeface="Courier New" panose="02070309020205020404" pitchFamily="49" charset="0"/>
              </a:rPr>
              <a:t>Enter current password for root (enter for none): </a:t>
            </a:r>
            <a:r>
              <a:rPr lang="en-GB" sz="1400" b="1" dirty="0">
                <a:latin typeface="Courier New" panose="02070309020205020404" pitchFamily="49" charset="0"/>
                <a:cs typeface="Courier New" panose="02070309020205020404" pitchFamily="49" charset="0"/>
              </a:rPr>
              <a:t>&lt;Enter&gt;</a:t>
            </a:r>
          </a:p>
          <a:p>
            <a:pPr lvl="1"/>
            <a:r>
              <a:rPr lang="en-GB" sz="1400"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Set root password? [Y/n] </a:t>
            </a:r>
            <a:r>
              <a:rPr lang="en-US" sz="1400" b="1" dirty="0">
                <a:latin typeface="Courier New" panose="02070309020205020404" pitchFamily="49" charset="0"/>
                <a:cs typeface="Courier New" panose="02070309020205020404" pitchFamily="49" charset="0"/>
              </a:rPr>
              <a:t>y</a:t>
            </a:r>
          </a:p>
          <a:p>
            <a:pPr lvl="1"/>
            <a:r>
              <a:rPr lang="en-US" sz="1400" dirty="0">
                <a:latin typeface="Courier New" panose="02070309020205020404" pitchFamily="49" charset="0"/>
                <a:cs typeface="Courier New" panose="02070309020205020404" pitchFamily="49" charset="0"/>
              </a:rPr>
              <a:t>New password:</a:t>
            </a:r>
          </a:p>
          <a:p>
            <a:pPr lvl="1"/>
            <a:r>
              <a:rPr lang="en-US" sz="1400" dirty="0">
                <a:latin typeface="Courier New" panose="02070309020205020404" pitchFamily="49" charset="0"/>
                <a:cs typeface="Courier New" panose="02070309020205020404" pitchFamily="49" charset="0"/>
              </a:rPr>
              <a:t>Re-enter new password:</a:t>
            </a:r>
          </a:p>
          <a:p>
            <a:pPr lvl="1"/>
            <a:r>
              <a:rPr lang="en-GB" sz="1400" dirty="0">
                <a:latin typeface="Courier New" panose="02070309020205020404" pitchFamily="49" charset="0"/>
                <a:cs typeface="Courier New" panose="02070309020205020404" pitchFamily="49" charset="0"/>
              </a:rPr>
              <a:t>…</a:t>
            </a:r>
          </a:p>
          <a:p>
            <a:pPr lvl="1"/>
            <a:r>
              <a:rPr lang="en-GB" sz="1400" dirty="0">
                <a:latin typeface="Courier New" panose="02070309020205020404" pitchFamily="49" charset="0"/>
                <a:cs typeface="Courier New" panose="02070309020205020404" pitchFamily="49" charset="0"/>
              </a:rPr>
              <a:t>Remove anonymous users? [Y/n] </a:t>
            </a:r>
            <a:r>
              <a:rPr lang="en-GB" sz="1400" b="1" dirty="0">
                <a:latin typeface="Courier New" panose="02070309020205020404" pitchFamily="49" charset="0"/>
                <a:cs typeface="Courier New" panose="02070309020205020404" pitchFamily="49" charset="0"/>
              </a:rPr>
              <a:t>Y</a:t>
            </a:r>
          </a:p>
          <a:p>
            <a:pPr lvl="1"/>
            <a:r>
              <a:rPr lang="en-GB" sz="1400"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Disallow root login remotely? [Y/n] </a:t>
            </a:r>
            <a:r>
              <a:rPr lang="en-US" sz="1400" b="1" dirty="0">
                <a:latin typeface="Courier New" panose="02070309020205020404" pitchFamily="49" charset="0"/>
                <a:cs typeface="Courier New" panose="02070309020205020404" pitchFamily="49" charset="0"/>
              </a:rPr>
              <a:t>Y</a:t>
            </a:r>
            <a:endParaRPr lang="en-GB" sz="1400" b="1" dirty="0">
              <a:latin typeface="Courier New" panose="02070309020205020404" pitchFamily="49" charset="0"/>
              <a:cs typeface="Courier New" panose="02070309020205020404" pitchFamily="49" charset="0"/>
            </a:endParaRPr>
          </a:p>
          <a:p>
            <a:pPr lvl="1"/>
            <a:r>
              <a:rPr lang="en-GB" sz="1400"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Remove test database and access to it? [Y/n] </a:t>
            </a:r>
            <a:r>
              <a:rPr lang="en-US" sz="1400" b="1" dirty="0">
                <a:latin typeface="Courier New" panose="02070309020205020404" pitchFamily="49" charset="0"/>
                <a:cs typeface="Courier New" panose="02070309020205020404" pitchFamily="49" charset="0"/>
              </a:rPr>
              <a:t>n</a:t>
            </a:r>
            <a:endParaRPr lang="en-GB" sz="1400" b="1" dirty="0">
              <a:latin typeface="Courier New" panose="02070309020205020404" pitchFamily="49" charset="0"/>
              <a:cs typeface="Courier New" panose="02070309020205020404" pitchFamily="49" charset="0"/>
            </a:endParaRPr>
          </a:p>
          <a:p>
            <a:pPr lvl="1"/>
            <a:r>
              <a:rPr lang="en-GB" sz="2000" dirty="0">
                <a:cs typeface="TH Sarabun New" panose="020B0500040200020003" pitchFamily="34" charset="-34"/>
              </a:rPr>
              <a:t>…</a:t>
            </a:r>
          </a:p>
          <a:p>
            <a:pPr lvl="1"/>
            <a:r>
              <a:rPr lang="en-GB" sz="1400" dirty="0">
                <a:latin typeface="Courier New" panose="02070309020205020404" pitchFamily="49" charset="0"/>
                <a:cs typeface="Courier New" panose="02070309020205020404" pitchFamily="49" charset="0"/>
              </a:rPr>
              <a:t>Reload privilege tables now? [Y/n] </a:t>
            </a:r>
            <a:r>
              <a:rPr lang="en-GB" sz="1400" b="1" dirty="0">
                <a:latin typeface="Courier New" panose="02070309020205020404" pitchFamily="49" charset="0"/>
                <a:cs typeface="Courier New" panose="02070309020205020404" pitchFamily="49" charset="0"/>
              </a:rPr>
              <a:t>Y</a:t>
            </a:r>
          </a:p>
          <a:p>
            <a:pPr lvl="1"/>
            <a:r>
              <a:rPr lang="en-US" sz="1400" dirty="0">
                <a:latin typeface="Courier New" panose="02070309020205020404" pitchFamily="49" charset="0"/>
                <a:cs typeface="Courier New" panose="02070309020205020404" pitchFamily="49" charset="0"/>
              </a:rPr>
              <a:t>…</a:t>
            </a:r>
          </a:p>
          <a:p>
            <a:pPr lvl="1"/>
            <a:r>
              <a:rPr lang="en-US" sz="1400" b="1" dirty="0">
                <a:latin typeface="Courier New" panose="02070309020205020404" pitchFamily="49" charset="0"/>
                <a:cs typeface="Courier New" panose="02070309020205020404" pitchFamily="49" charset="0"/>
              </a:rPr>
              <a:t>All done!  </a:t>
            </a:r>
            <a:r>
              <a:rPr lang="en-US" sz="1400" dirty="0">
                <a:latin typeface="Courier New" panose="02070309020205020404" pitchFamily="49" charset="0"/>
                <a:cs typeface="Courier New" panose="02070309020205020404" pitchFamily="49" charset="0"/>
              </a:rPr>
              <a:t>If you've completed all of the above steps, your MariaDB</a:t>
            </a:r>
          </a:p>
          <a:p>
            <a:pPr lvl="1"/>
            <a:r>
              <a:rPr lang="en-US" sz="1400" dirty="0">
                <a:latin typeface="Courier New" panose="02070309020205020404" pitchFamily="49" charset="0"/>
                <a:cs typeface="Courier New" panose="02070309020205020404" pitchFamily="49" charset="0"/>
              </a:rPr>
              <a:t>installation should now be secure.</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Thanks for using MariaDB!</a:t>
            </a:r>
            <a:endParaRPr lang="en-GB" sz="2000" dirty="0">
              <a:cs typeface="TH Sarabun New" panose="020B0500040200020003" pitchFamily="34" charset="-34"/>
            </a:endParaRPr>
          </a:p>
        </p:txBody>
      </p:sp>
    </p:spTree>
    <p:extLst>
      <p:ext uri="{BB962C8B-B14F-4D97-AF65-F5344CB8AC3E}">
        <p14:creationId xmlns:p14="http://schemas.microsoft.com/office/powerpoint/2010/main" val="24793079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MySQL</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MySQL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3170099"/>
          </a:xfrm>
          <a:prstGeom prst="rect">
            <a:avLst/>
          </a:prstGeom>
        </p:spPr>
        <p:txBody>
          <a:bodyPr wrap="square">
            <a:spAutoFit/>
          </a:bodyPr>
          <a:lstStyle/>
          <a:p>
            <a:pPr marL="342900" indent="-342900">
              <a:buFont typeface="Wingdings" panose="05000000000000000000" pitchFamily="2" charset="2"/>
              <a:buChar char="v"/>
            </a:pPr>
            <a:r>
              <a:rPr lang="en-GB" sz="2000" dirty="0"/>
              <a:t>MySQL running port</a:t>
            </a:r>
            <a:endParaRPr lang="en-US" sz="2000" dirty="0"/>
          </a:p>
          <a:p>
            <a:pPr lvl="1"/>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root@server</a:t>
            </a:r>
            <a:r>
              <a:rPr lang="en-US" sz="1200" dirty="0">
                <a:latin typeface="Courier New" panose="02070309020205020404" pitchFamily="49" charset="0"/>
                <a:cs typeface="Courier New" panose="02070309020205020404" pitchFamily="49" charset="0"/>
              </a:rPr>
              <a:t> ~]# </a:t>
            </a:r>
            <a:r>
              <a:rPr lang="en-US" sz="1200" b="1" dirty="0">
                <a:latin typeface="Courier New" panose="02070309020205020404" pitchFamily="49" charset="0"/>
                <a:cs typeface="Courier New" panose="02070309020205020404" pitchFamily="49" charset="0"/>
              </a:rPr>
              <a:t>netstat -</a:t>
            </a:r>
            <a:r>
              <a:rPr lang="en-US" sz="1200" b="1" dirty="0" err="1">
                <a:latin typeface="Courier New" panose="02070309020205020404" pitchFamily="49" charset="0"/>
                <a:cs typeface="Courier New" panose="02070309020205020404" pitchFamily="49" charset="0"/>
              </a:rPr>
              <a:t>vant</a:t>
            </a:r>
            <a:endParaRPr lang="en-US" sz="1200" b="1"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Active Internet connections (servers and established)</a:t>
            </a:r>
          </a:p>
          <a:p>
            <a:pPr lvl="1"/>
            <a:r>
              <a:rPr lang="en-US" sz="1200" dirty="0">
                <a:latin typeface="Courier New" panose="02070309020205020404" pitchFamily="49" charset="0"/>
                <a:cs typeface="Courier New" panose="02070309020205020404" pitchFamily="49" charset="0"/>
              </a:rPr>
              <a:t>Proto </a:t>
            </a:r>
            <a:r>
              <a:rPr lang="en-US" sz="1200" dirty="0" err="1">
                <a:latin typeface="Courier New" panose="02070309020205020404" pitchFamily="49" charset="0"/>
                <a:cs typeface="Courier New" panose="02070309020205020404" pitchFamily="49" charset="0"/>
              </a:rPr>
              <a:t>Recv</a:t>
            </a:r>
            <a:r>
              <a:rPr lang="en-US" sz="1200" dirty="0">
                <a:latin typeface="Courier New" panose="02070309020205020404" pitchFamily="49" charset="0"/>
                <a:cs typeface="Courier New" panose="02070309020205020404" pitchFamily="49" charset="0"/>
              </a:rPr>
              <a:t>-Q Send-Q Local Address           Foreign Address         State</a:t>
            </a:r>
          </a:p>
          <a:p>
            <a:pPr lvl="1"/>
            <a:r>
              <a:rPr lang="en-US" sz="1200" dirty="0" err="1">
                <a:latin typeface="Courier New" panose="02070309020205020404" pitchFamily="49" charset="0"/>
                <a:cs typeface="Courier New" panose="02070309020205020404" pitchFamily="49" charset="0"/>
              </a:rPr>
              <a:t>tcp</a:t>
            </a:r>
            <a:r>
              <a:rPr lang="en-US" sz="1200" dirty="0">
                <a:latin typeface="Courier New" panose="02070309020205020404" pitchFamily="49" charset="0"/>
                <a:cs typeface="Courier New" panose="02070309020205020404" pitchFamily="49" charset="0"/>
              </a:rPr>
              <a:t>        0      0 192.168.1.21:53         0.0.0.0:*               LISTEN</a:t>
            </a:r>
          </a:p>
          <a:p>
            <a:pPr lvl="1"/>
            <a:r>
              <a:rPr lang="en-US" sz="1200" dirty="0" err="1">
                <a:latin typeface="Courier New" panose="02070309020205020404" pitchFamily="49" charset="0"/>
                <a:cs typeface="Courier New" panose="02070309020205020404" pitchFamily="49" charset="0"/>
              </a:rPr>
              <a:t>tcp</a:t>
            </a:r>
            <a:r>
              <a:rPr lang="en-US" sz="1200" dirty="0">
                <a:latin typeface="Courier New" panose="02070309020205020404" pitchFamily="49" charset="0"/>
                <a:cs typeface="Courier New" panose="02070309020205020404" pitchFamily="49" charset="0"/>
              </a:rPr>
              <a:t>        0      0 127.0.0.1:53            0.0.0.0:*               LISTEN</a:t>
            </a:r>
          </a:p>
          <a:p>
            <a:pPr lvl="1"/>
            <a:r>
              <a:rPr lang="en-US" sz="1200" dirty="0" err="1">
                <a:latin typeface="Courier New" panose="02070309020205020404" pitchFamily="49" charset="0"/>
                <a:cs typeface="Courier New" panose="02070309020205020404" pitchFamily="49" charset="0"/>
              </a:rPr>
              <a:t>tcp</a:t>
            </a:r>
            <a:r>
              <a:rPr lang="en-US" sz="1200" dirty="0">
                <a:latin typeface="Courier New" panose="02070309020205020404" pitchFamily="49" charset="0"/>
                <a:cs typeface="Courier New" panose="02070309020205020404" pitchFamily="49" charset="0"/>
              </a:rPr>
              <a:t>        0      0 0.0.0.0:22              0.0.0.0:*               LISTEN</a:t>
            </a:r>
          </a:p>
          <a:p>
            <a:pPr lvl="1"/>
            <a:r>
              <a:rPr lang="en-US" sz="1200" dirty="0" err="1">
                <a:latin typeface="Courier New" panose="02070309020205020404" pitchFamily="49" charset="0"/>
                <a:cs typeface="Courier New" panose="02070309020205020404" pitchFamily="49" charset="0"/>
              </a:rPr>
              <a:t>tcp</a:t>
            </a:r>
            <a:r>
              <a:rPr lang="en-US" sz="1200" dirty="0">
                <a:latin typeface="Courier New" panose="02070309020205020404" pitchFamily="49" charset="0"/>
                <a:cs typeface="Courier New" panose="02070309020205020404" pitchFamily="49" charset="0"/>
              </a:rPr>
              <a:t>        0      0 127.0.0.1:25            0.0.0.0:*               LISTEN</a:t>
            </a:r>
          </a:p>
          <a:p>
            <a:pPr lvl="1"/>
            <a:r>
              <a:rPr lang="en-US" sz="1200" dirty="0" err="1">
                <a:latin typeface="Courier New" panose="02070309020205020404" pitchFamily="49" charset="0"/>
                <a:cs typeface="Courier New" panose="02070309020205020404" pitchFamily="49" charset="0"/>
              </a:rPr>
              <a:t>tcp</a:t>
            </a:r>
            <a:r>
              <a:rPr lang="en-US" sz="1200" dirty="0">
                <a:latin typeface="Courier New" panose="02070309020205020404" pitchFamily="49" charset="0"/>
                <a:cs typeface="Courier New" panose="02070309020205020404" pitchFamily="49" charset="0"/>
              </a:rPr>
              <a:t>        0      0 127.0.0.1:953           0.0.0.0:*               LISTEN</a:t>
            </a:r>
          </a:p>
          <a:p>
            <a:pPr lvl="1"/>
            <a:r>
              <a:rPr lang="en-US" sz="1200" b="1" dirty="0" err="1">
                <a:latin typeface="Courier New" panose="02070309020205020404" pitchFamily="49" charset="0"/>
                <a:cs typeface="Courier New" panose="02070309020205020404" pitchFamily="49" charset="0"/>
              </a:rPr>
              <a:t>tcp</a:t>
            </a:r>
            <a:r>
              <a:rPr lang="en-US" sz="1200" b="1" dirty="0">
                <a:latin typeface="Courier New" panose="02070309020205020404" pitchFamily="49" charset="0"/>
                <a:cs typeface="Courier New" panose="02070309020205020404" pitchFamily="49" charset="0"/>
              </a:rPr>
              <a:t>        0      0 0.0.0.0:3306            0.0.0.0:*               LISTEN</a:t>
            </a:r>
          </a:p>
          <a:p>
            <a:pPr lvl="1"/>
            <a:r>
              <a:rPr lang="en-US" sz="1200" dirty="0" err="1">
                <a:latin typeface="Courier New" panose="02070309020205020404" pitchFamily="49" charset="0"/>
                <a:cs typeface="Courier New" panose="02070309020205020404" pitchFamily="49" charset="0"/>
              </a:rPr>
              <a:t>tcp</a:t>
            </a:r>
            <a:r>
              <a:rPr lang="en-US" sz="1200" dirty="0">
                <a:latin typeface="Courier New" panose="02070309020205020404" pitchFamily="49" charset="0"/>
                <a:cs typeface="Courier New" panose="02070309020205020404" pitchFamily="49" charset="0"/>
              </a:rPr>
              <a:t>        0     64 192.168.1.21:22         192.168.1.43:51463      ESTABLISHED</a:t>
            </a:r>
          </a:p>
          <a:p>
            <a:pPr lvl="1"/>
            <a:r>
              <a:rPr lang="en-US" sz="1200" dirty="0">
                <a:latin typeface="Courier New" panose="02070309020205020404" pitchFamily="49" charset="0"/>
                <a:cs typeface="Courier New" panose="02070309020205020404" pitchFamily="49" charset="0"/>
              </a:rPr>
              <a:t>tcp6       0      0 :::80                   :::*                    LISTEN</a:t>
            </a:r>
          </a:p>
          <a:p>
            <a:pPr lvl="1"/>
            <a:r>
              <a:rPr lang="en-US" sz="1200" dirty="0">
                <a:latin typeface="Courier New" panose="02070309020205020404" pitchFamily="49" charset="0"/>
                <a:cs typeface="Courier New" panose="02070309020205020404" pitchFamily="49" charset="0"/>
              </a:rPr>
              <a:t>tcp6       0      0 :::22                   :::*                    LISTEN</a:t>
            </a:r>
          </a:p>
          <a:p>
            <a:pPr lvl="1"/>
            <a:r>
              <a:rPr lang="en-US" sz="1200" dirty="0">
                <a:latin typeface="Courier New" panose="02070309020205020404" pitchFamily="49" charset="0"/>
                <a:cs typeface="Courier New" panose="02070309020205020404" pitchFamily="49" charset="0"/>
              </a:rPr>
              <a:t>tcp6       0      0 ::1:25                  :::*                    LISTEN</a:t>
            </a:r>
          </a:p>
          <a:p>
            <a:pPr lvl="1"/>
            <a:r>
              <a:rPr lang="en-US" sz="1200" dirty="0">
                <a:latin typeface="Courier New" panose="02070309020205020404" pitchFamily="49" charset="0"/>
                <a:cs typeface="Courier New" panose="02070309020205020404" pitchFamily="49" charset="0"/>
              </a:rPr>
              <a:t>tcp6       0      0 ::1:953                 :::*                    LISTEN</a:t>
            </a:r>
          </a:p>
          <a:p>
            <a:pPr lvl="1"/>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root@server</a:t>
            </a:r>
            <a:r>
              <a:rPr lang="en-US" sz="12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56338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Static IP address</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985980"/>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th-TH" sz="2800" dirty="0">
                <a:latin typeface="TH Sarabun New" panose="020B0500040200020003" pitchFamily="34" charset="-34"/>
                <a:cs typeface="TH Sarabun New" panose="020B0500040200020003" pitchFamily="34" charset="-34"/>
              </a:rPr>
              <a:t>ตั้งค่า </a:t>
            </a:r>
            <a:r>
              <a:rPr lang="en-GB" sz="2800" b="1" dirty="0">
                <a:latin typeface="TH Sarabun New" panose="020B0500040200020003" pitchFamily="34" charset="-34"/>
                <a:cs typeface="TH Sarabun New" panose="020B0500040200020003" pitchFamily="34" charset="-34"/>
              </a:rPr>
              <a:t>Static IP address</a:t>
            </a:r>
            <a:endParaRPr lang="en-US" sz="2800" b="1" dirty="0">
              <a:latin typeface="TH Sarabun New" panose="020B0500040200020003" pitchFamily="34" charset="-34"/>
              <a:cs typeface="TH Sarabun New" panose="020B0500040200020003" pitchFamily="34" charset="-34"/>
            </a:endParaRPr>
          </a:p>
          <a:p>
            <a:pPr marL="800100" lvl="1" indent="-342900">
              <a:buFont typeface="Wingdings" panose="05000000000000000000" pitchFamily="2" charset="2"/>
              <a:buChar char="§"/>
            </a:pPr>
            <a:r>
              <a:rPr lang="th-TH" sz="2400" dirty="0">
                <a:latin typeface="TH Sarabun New" panose="020B0500040200020003" pitchFamily="34" charset="-34"/>
                <a:cs typeface="TH Sarabun New" panose="020B0500040200020003" pitchFamily="34" charset="-34"/>
              </a:rPr>
              <a:t>ใน </a:t>
            </a:r>
            <a:r>
              <a:rPr lang="en-GB" sz="2400" dirty="0">
                <a:latin typeface="TH Sarabun New" panose="020B0500040200020003" pitchFamily="34" charset="-34"/>
                <a:cs typeface="TH Sarabun New" panose="020B0500040200020003" pitchFamily="34" charset="-34"/>
              </a:rPr>
              <a:t>VM (CentOS 7) </a:t>
            </a:r>
            <a:r>
              <a:rPr lang="th-TH" sz="2400" dirty="0">
                <a:latin typeface="TH Sarabun New" panose="020B0500040200020003" pitchFamily="34" charset="-34"/>
                <a:cs typeface="TH Sarabun New" panose="020B0500040200020003" pitchFamily="34" charset="-34"/>
              </a:rPr>
              <a:t>แก้ไขไฟล์ </a:t>
            </a:r>
            <a:r>
              <a:rPr lang="en-GB" sz="2400" dirty="0">
                <a:latin typeface="TH Sarabun New" panose="020B0500040200020003" pitchFamily="34" charset="-34"/>
                <a:cs typeface="TH Sarabun New" panose="020B0500040200020003" pitchFamily="34" charset="-34"/>
              </a:rPr>
              <a:t>/etc/</a:t>
            </a:r>
            <a:r>
              <a:rPr lang="en-GB" sz="2400" dirty="0" err="1">
                <a:latin typeface="TH Sarabun New" panose="020B0500040200020003" pitchFamily="34" charset="-34"/>
                <a:cs typeface="TH Sarabun New" panose="020B0500040200020003" pitchFamily="34" charset="-34"/>
              </a:rPr>
              <a:t>sysconfig</a:t>
            </a:r>
            <a:r>
              <a:rPr lang="en-GB" sz="2400" dirty="0">
                <a:latin typeface="TH Sarabun New" panose="020B0500040200020003" pitchFamily="34" charset="-34"/>
                <a:cs typeface="TH Sarabun New" panose="020B0500040200020003" pitchFamily="34" charset="-34"/>
              </a:rPr>
              <a:t>/network-scripts/ifcfg-enp0s3</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named]# </a:t>
            </a:r>
            <a:r>
              <a:rPr lang="en-US" sz="1400" b="1" dirty="0">
                <a:latin typeface="Courier New" panose="02070309020205020404" pitchFamily="49" charset="0"/>
                <a:cs typeface="Courier New" panose="02070309020205020404" pitchFamily="49" charset="0"/>
              </a:rPr>
              <a:t>vi /</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sysconfig</a:t>
            </a:r>
            <a:r>
              <a:rPr lang="en-US" sz="1400" b="1" dirty="0">
                <a:latin typeface="Courier New" panose="02070309020205020404" pitchFamily="49" charset="0"/>
                <a:cs typeface="Courier New" panose="02070309020205020404" pitchFamily="49" charset="0"/>
              </a:rPr>
              <a:t>/network-scripts/ifcfg-enp0s3</a:t>
            </a:r>
          </a:p>
          <a:p>
            <a:pPr lvl="1"/>
            <a:r>
              <a:rPr lang="en-US" sz="1400" dirty="0">
                <a:latin typeface="Courier New" panose="02070309020205020404" pitchFamily="49" charset="0"/>
                <a:cs typeface="Courier New" panose="02070309020205020404" pitchFamily="49" charset="0"/>
              </a:rPr>
              <a:t>TYPE=Ethernet</a:t>
            </a:r>
          </a:p>
          <a:p>
            <a:pPr lvl="1"/>
            <a:r>
              <a:rPr lang="en-US" sz="1400" dirty="0">
                <a:latin typeface="Courier New" panose="02070309020205020404" pitchFamily="49" charset="0"/>
                <a:cs typeface="Courier New" panose="02070309020205020404" pitchFamily="49" charset="0"/>
              </a:rPr>
              <a:t>PROXY_METHOD=none</a:t>
            </a:r>
          </a:p>
          <a:p>
            <a:pPr lvl="1"/>
            <a:r>
              <a:rPr lang="en-US" sz="1400" dirty="0">
                <a:latin typeface="Courier New" panose="02070309020205020404" pitchFamily="49" charset="0"/>
                <a:cs typeface="Courier New" panose="02070309020205020404" pitchFamily="49" charset="0"/>
              </a:rPr>
              <a:t>BROWSER_ONLY=no</a:t>
            </a:r>
          </a:p>
          <a:p>
            <a:pPr lvl="1"/>
            <a:r>
              <a:rPr lang="en-US" sz="1400" b="1" dirty="0">
                <a:latin typeface="Courier New" panose="02070309020205020404" pitchFamily="49" charset="0"/>
                <a:cs typeface="Courier New" panose="02070309020205020404" pitchFamily="49" charset="0"/>
              </a:rPr>
              <a:t>BOOTPROTO=static</a:t>
            </a:r>
          </a:p>
          <a:p>
            <a:pPr lvl="1"/>
            <a:r>
              <a:rPr lang="en-US" sz="1400" dirty="0">
                <a:latin typeface="Courier New" panose="02070309020205020404" pitchFamily="49" charset="0"/>
                <a:cs typeface="Courier New" panose="02070309020205020404" pitchFamily="49" charset="0"/>
              </a:rPr>
              <a:t>DEFROUTE=yes</a:t>
            </a:r>
          </a:p>
          <a:p>
            <a:pPr lvl="1"/>
            <a:r>
              <a:rPr lang="en-US" sz="1400" dirty="0">
                <a:latin typeface="Courier New" panose="02070309020205020404" pitchFamily="49" charset="0"/>
                <a:cs typeface="Courier New" panose="02070309020205020404" pitchFamily="49" charset="0"/>
              </a:rPr>
              <a:t>IPV4_FAILURE_FATAL=no</a:t>
            </a:r>
          </a:p>
          <a:p>
            <a:pPr lvl="1"/>
            <a:r>
              <a:rPr lang="en-US" sz="1400" dirty="0">
                <a:latin typeface="Courier New" panose="02070309020205020404" pitchFamily="49" charset="0"/>
                <a:cs typeface="Courier New" panose="02070309020205020404" pitchFamily="49" charset="0"/>
              </a:rPr>
              <a:t>IPV6INIT=yes</a:t>
            </a:r>
          </a:p>
          <a:p>
            <a:pPr lvl="1"/>
            <a:r>
              <a:rPr lang="en-US" sz="1400" dirty="0">
                <a:latin typeface="Courier New" panose="02070309020205020404" pitchFamily="49" charset="0"/>
                <a:cs typeface="Courier New" panose="02070309020205020404" pitchFamily="49" charset="0"/>
              </a:rPr>
              <a:t>IPV6_AUTOCONF=yes</a:t>
            </a:r>
          </a:p>
          <a:p>
            <a:pPr lvl="1"/>
            <a:r>
              <a:rPr lang="en-US" sz="1400" dirty="0">
                <a:latin typeface="Courier New" panose="02070309020205020404" pitchFamily="49" charset="0"/>
                <a:cs typeface="Courier New" panose="02070309020205020404" pitchFamily="49" charset="0"/>
              </a:rPr>
              <a:t>IPV6_DEFROUTE=yes</a:t>
            </a:r>
          </a:p>
          <a:p>
            <a:pPr lvl="1"/>
            <a:r>
              <a:rPr lang="en-US" sz="1400" dirty="0">
                <a:latin typeface="Courier New" panose="02070309020205020404" pitchFamily="49" charset="0"/>
                <a:cs typeface="Courier New" panose="02070309020205020404" pitchFamily="49" charset="0"/>
              </a:rPr>
              <a:t>IPV6_FAILURE_FATAL=no</a:t>
            </a:r>
          </a:p>
          <a:p>
            <a:pPr lvl="1"/>
            <a:r>
              <a:rPr lang="en-US" sz="1400" dirty="0">
                <a:latin typeface="Courier New" panose="02070309020205020404" pitchFamily="49" charset="0"/>
                <a:cs typeface="Courier New" panose="02070309020205020404" pitchFamily="49" charset="0"/>
              </a:rPr>
              <a:t>IPV6_ADDR_GEN_MODE=stable-privacy</a:t>
            </a:r>
          </a:p>
          <a:p>
            <a:pPr lvl="1"/>
            <a:r>
              <a:rPr lang="en-US" sz="1400" dirty="0">
                <a:latin typeface="Courier New" panose="02070309020205020404" pitchFamily="49" charset="0"/>
                <a:cs typeface="Courier New" panose="02070309020205020404" pitchFamily="49" charset="0"/>
              </a:rPr>
              <a:t>NAME=enp0s3</a:t>
            </a:r>
          </a:p>
          <a:p>
            <a:pPr lvl="1"/>
            <a:r>
              <a:rPr lang="en-US" sz="1400" b="1" dirty="0">
                <a:latin typeface="Courier New" panose="02070309020205020404" pitchFamily="49" charset="0"/>
                <a:cs typeface="Courier New" panose="02070309020205020404" pitchFamily="49" charset="0"/>
              </a:rPr>
              <a:t>IPADDR=10.16.151.10</a:t>
            </a:r>
          </a:p>
          <a:p>
            <a:pPr lvl="1"/>
            <a:r>
              <a:rPr lang="en-US" sz="1400" b="1" dirty="0">
                <a:latin typeface="Courier New" panose="02070309020205020404" pitchFamily="49" charset="0"/>
                <a:cs typeface="Courier New" panose="02070309020205020404" pitchFamily="49" charset="0"/>
              </a:rPr>
              <a:t>NETMASK=255.255.252.0</a:t>
            </a:r>
          </a:p>
          <a:p>
            <a:pPr lvl="1"/>
            <a:r>
              <a:rPr lang="en-US" sz="1400" b="1">
                <a:latin typeface="Courier New" panose="02070309020205020404" pitchFamily="49" charset="0"/>
                <a:cs typeface="Courier New" panose="02070309020205020404" pitchFamily="49" charset="0"/>
              </a:rPr>
              <a:t>GATEWAY=10.16.148.1</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UUID=60d7ee69-2e81-463a-98c3-c40b878cef0d</a:t>
            </a:r>
          </a:p>
          <a:p>
            <a:pPr lvl="1"/>
            <a:r>
              <a:rPr lang="en-US" sz="1400" dirty="0">
                <a:latin typeface="Courier New" panose="02070309020205020404" pitchFamily="49" charset="0"/>
                <a:cs typeface="Courier New" panose="02070309020205020404" pitchFamily="49" charset="0"/>
              </a:rPr>
              <a:t>DEVICE=enp0s3</a:t>
            </a:r>
          </a:p>
          <a:p>
            <a:pPr lvl="1"/>
            <a:r>
              <a:rPr lang="en-US" sz="1400" b="1" dirty="0">
                <a:latin typeface="Courier New" panose="02070309020205020404" pitchFamily="49" charset="0"/>
                <a:cs typeface="Courier New" panose="02070309020205020404" pitchFamily="49" charset="0"/>
              </a:rPr>
              <a:t>ONBOOT=yes</a:t>
            </a:r>
            <a:endParaRPr lang="en-US" sz="2400"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148190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MySQL</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MySQL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318376" cy="5016758"/>
          </a:xfrm>
          <a:prstGeom prst="rect">
            <a:avLst/>
          </a:prstGeom>
        </p:spPr>
        <p:txBody>
          <a:bodyPr wrap="square">
            <a:spAutoFit/>
          </a:bodyPr>
          <a:lstStyle/>
          <a:p>
            <a:pPr marL="342900" indent="-342900">
              <a:buFont typeface="Wingdings" panose="05000000000000000000" pitchFamily="2" charset="2"/>
              <a:buChar char="v"/>
            </a:pPr>
            <a:r>
              <a:rPr lang="en-GB" sz="2000" dirty="0"/>
              <a:t>MySQL command</a:t>
            </a:r>
            <a:endParaRPr lang="en-US" sz="2000" dirty="0"/>
          </a:p>
          <a:p>
            <a:pPr lvl="1"/>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root@server</a:t>
            </a:r>
            <a:r>
              <a:rPr lang="en-US" sz="1200"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mysql</a:t>
            </a:r>
            <a:r>
              <a:rPr lang="en-US" sz="1200" b="1" dirty="0">
                <a:latin typeface="Courier New" panose="02070309020205020404" pitchFamily="49" charset="0"/>
                <a:cs typeface="Courier New" panose="02070309020205020404" pitchFamily="49" charset="0"/>
              </a:rPr>
              <a:t> -p</a:t>
            </a:r>
          </a:p>
          <a:p>
            <a:pPr lvl="1"/>
            <a:r>
              <a:rPr lang="en-US" sz="1200" dirty="0">
                <a:latin typeface="Courier New" panose="02070309020205020404" pitchFamily="49" charset="0"/>
                <a:cs typeface="Courier New" panose="02070309020205020404" pitchFamily="49" charset="0"/>
              </a:rPr>
              <a:t>Enter password:</a:t>
            </a:r>
          </a:p>
          <a:p>
            <a:pPr lvl="1"/>
            <a:r>
              <a:rPr lang="en-US" sz="1200" dirty="0">
                <a:latin typeface="Courier New" panose="02070309020205020404" pitchFamily="49" charset="0"/>
                <a:cs typeface="Courier New" panose="02070309020205020404" pitchFamily="49" charset="0"/>
              </a:rPr>
              <a:t>Welcome to the MariaDB monitor.  Commands end with ; or \g.</a:t>
            </a:r>
          </a:p>
          <a:p>
            <a:pPr lvl="1"/>
            <a:r>
              <a:rPr lang="en-US" sz="1200" dirty="0">
                <a:latin typeface="Courier New" panose="02070309020205020404" pitchFamily="49" charset="0"/>
                <a:cs typeface="Courier New" panose="02070309020205020404" pitchFamily="49" charset="0"/>
              </a:rPr>
              <a:t>Your MariaDB connection id is 10</a:t>
            </a:r>
          </a:p>
          <a:p>
            <a:pPr lvl="1"/>
            <a:r>
              <a:rPr lang="en-US" sz="1200" dirty="0">
                <a:latin typeface="Courier New" panose="02070309020205020404" pitchFamily="49" charset="0"/>
                <a:cs typeface="Courier New" panose="02070309020205020404" pitchFamily="49" charset="0"/>
              </a:rPr>
              <a:t>Server version: 5.5.56-MariaDB MariaDB Server</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Copyright (c) 2000, 2017, Oracle, MariaDB Corporation Ab and others.</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Type 'help;' or '\h' for help. Type '\c' to clear the current input statement.</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MariaDB [(none)]&gt; </a:t>
            </a:r>
            <a:r>
              <a:rPr lang="en-US" sz="1200" b="1" dirty="0">
                <a:latin typeface="Courier New" panose="02070309020205020404" pitchFamily="49" charset="0"/>
                <a:cs typeface="Courier New" panose="02070309020205020404" pitchFamily="49" charset="0"/>
              </a:rPr>
              <a:t>show databases;</a:t>
            </a:r>
          </a:p>
          <a:p>
            <a:pPr lvl="1"/>
            <a:r>
              <a:rPr lang="en-US" sz="1200" dirty="0">
                <a:latin typeface="Courier New" panose="02070309020205020404" pitchFamily="49" charset="0"/>
                <a:cs typeface="Courier New" panose="02070309020205020404" pitchFamily="49" charset="0"/>
              </a:rPr>
              <a:t>+--------------------+</a:t>
            </a:r>
          </a:p>
          <a:p>
            <a:pPr lvl="1"/>
            <a:r>
              <a:rPr lang="en-US" sz="1200" dirty="0">
                <a:latin typeface="Courier New" panose="02070309020205020404" pitchFamily="49" charset="0"/>
                <a:cs typeface="Courier New" panose="02070309020205020404" pitchFamily="49" charset="0"/>
              </a:rPr>
              <a:t>| Database           |</a:t>
            </a:r>
          </a:p>
          <a:p>
            <a:pPr lvl="1"/>
            <a:r>
              <a:rPr lang="en-US" sz="1200" dirty="0">
                <a:latin typeface="Courier New" panose="02070309020205020404" pitchFamily="49" charset="0"/>
                <a:cs typeface="Courier New" panose="02070309020205020404" pitchFamily="49" charset="0"/>
              </a:rPr>
              <a:t>+--------------------+</a:t>
            </a:r>
          </a:p>
          <a:p>
            <a:pPr lvl="1"/>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information_schema</a:t>
            </a:r>
            <a:r>
              <a:rPr lang="en-US" sz="1200" dirty="0">
                <a:latin typeface="Courier New" panose="02070309020205020404" pitchFamily="49" charset="0"/>
                <a:cs typeface="Courier New" panose="02070309020205020404" pitchFamily="49" charset="0"/>
              </a:rPr>
              <a:t> |</a:t>
            </a:r>
          </a:p>
          <a:p>
            <a:pPr lvl="1"/>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mysql</a:t>
            </a:r>
            <a:r>
              <a:rPr lang="en-US" sz="1200" dirty="0">
                <a:latin typeface="Courier New" panose="02070309020205020404" pitchFamily="49" charset="0"/>
                <a:cs typeface="Courier New" panose="02070309020205020404" pitchFamily="49" charset="0"/>
              </a:rPr>
              <a:t>              |</a:t>
            </a:r>
          </a:p>
          <a:p>
            <a:pPr lvl="1"/>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performance_schema</a:t>
            </a:r>
            <a:r>
              <a:rPr lang="en-US" sz="1200" dirty="0">
                <a:latin typeface="Courier New" panose="02070309020205020404" pitchFamily="49" charset="0"/>
                <a:cs typeface="Courier New" panose="02070309020205020404" pitchFamily="49" charset="0"/>
              </a:rPr>
              <a:t> |</a:t>
            </a:r>
          </a:p>
          <a:p>
            <a:pPr lvl="1"/>
            <a:r>
              <a:rPr lang="en-US" sz="1200" dirty="0">
                <a:latin typeface="Courier New" panose="02070309020205020404" pitchFamily="49" charset="0"/>
                <a:cs typeface="Courier New" panose="02070309020205020404" pitchFamily="49" charset="0"/>
              </a:rPr>
              <a:t>| test               |</a:t>
            </a:r>
          </a:p>
          <a:p>
            <a:pPr lvl="1"/>
            <a:r>
              <a:rPr lang="en-US" sz="1200" dirty="0">
                <a:latin typeface="Courier New" panose="02070309020205020404" pitchFamily="49" charset="0"/>
                <a:cs typeface="Courier New" panose="02070309020205020404" pitchFamily="49" charset="0"/>
              </a:rPr>
              <a:t>+--------------------+</a:t>
            </a:r>
          </a:p>
          <a:p>
            <a:pPr lvl="1"/>
            <a:r>
              <a:rPr lang="en-US" sz="1200" dirty="0">
                <a:latin typeface="Courier New" panose="02070309020205020404" pitchFamily="49" charset="0"/>
                <a:cs typeface="Courier New" panose="02070309020205020404" pitchFamily="49" charset="0"/>
              </a:rPr>
              <a:t>4 rows in set (0.00 sec)</a:t>
            </a:r>
          </a:p>
          <a:p>
            <a:pPr lvl="1"/>
            <a:endParaRPr lang="en-US" sz="1200" dirty="0">
              <a:latin typeface="Courier New" panose="02070309020205020404" pitchFamily="49" charset="0"/>
              <a:cs typeface="Courier New" panose="02070309020205020404" pitchFamily="49" charset="0"/>
            </a:endParaRPr>
          </a:p>
          <a:p>
            <a:pPr lvl="1"/>
            <a:r>
              <a:rPr lang="en-US" sz="1200" dirty="0">
                <a:latin typeface="Courier New" panose="02070309020205020404" pitchFamily="49" charset="0"/>
                <a:cs typeface="Courier New" panose="02070309020205020404" pitchFamily="49" charset="0"/>
              </a:rPr>
              <a:t>MariaDB [(none)]&gt; exit</a:t>
            </a:r>
          </a:p>
          <a:p>
            <a:pPr lvl="1"/>
            <a:r>
              <a:rPr lang="en-US" sz="1200" dirty="0">
                <a:latin typeface="Courier New" panose="02070309020205020404" pitchFamily="49" charset="0"/>
                <a:cs typeface="Courier New" panose="02070309020205020404" pitchFamily="49" charset="0"/>
              </a:rPr>
              <a:t>Bye</a:t>
            </a:r>
          </a:p>
          <a:p>
            <a:pPr lvl="1"/>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root@server</a:t>
            </a:r>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88732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82380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PHP?</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7031114" cy="3447098"/>
          </a:xfrm>
          <a:prstGeom prst="rect">
            <a:avLst/>
          </a:prstGeom>
        </p:spPr>
        <p:txBody>
          <a:bodyPr wrap="square">
            <a:spAutoFit/>
          </a:bodyPr>
          <a:lstStyle/>
          <a:p>
            <a:pPr marL="342900" indent="-342900">
              <a:buFont typeface="Wingdings" panose="05000000000000000000" pitchFamily="2" charset="2"/>
              <a:buChar char="v"/>
            </a:pPr>
            <a:r>
              <a:rPr lang="en-US" sz="2000" b="1" dirty="0"/>
              <a:t>PHP</a:t>
            </a:r>
            <a:r>
              <a:rPr lang="en-US" sz="2000" dirty="0"/>
              <a:t> is a </a:t>
            </a:r>
            <a:r>
              <a:rPr lang="en-US" sz="2000" dirty="0">
                <a:hlinkClick r:id="rId2"/>
              </a:rPr>
              <a:t>script</a:t>
            </a:r>
            <a:r>
              <a:rPr lang="en-US" sz="2000" dirty="0"/>
              <a:t> language and interpreter that is freely available and used primarily on </a:t>
            </a:r>
            <a:r>
              <a:rPr lang="en-US" sz="2000" dirty="0">
                <a:hlinkClick r:id="rId3"/>
              </a:rPr>
              <a:t>Linux</a:t>
            </a:r>
            <a:r>
              <a:rPr lang="en-US" sz="2000" dirty="0"/>
              <a:t> Web servers.</a:t>
            </a:r>
          </a:p>
          <a:p>
            <a:pPr marL="342900" indent="-342900">
              <a:buFont typeface="Wingdings" panose="05000000000000000000" pitchFamily="2" charset="2"/>
              <a:buChar char="v"/>
            </a:pPr>
            <a:endParaRPr lang="en-US" sz="2000" dirty="0">
              <a:cs typeface="TH Sarabun New" panose="020B0500040200020003" pitchFamily="34" charset="-34"/>
            </a:endParaRPr>
          </a:p>
          <a:p>
            <a:pPr marL="342900" indent="-342900">
              <a:buFont typeface="Wingdings" panose="05000000000000000000" pitchFamily="2" charset="2"/>
              <a:buChar char="v"/>
            </a:pPr>
            <a:r>
              <a:rPr lang="en-US" sz="2000" b="1" dirty="0"/>
              <a:t>PHP</a:t>
            </a:r>
            <a:r>
              <a:rPr lang="en-US" sz="2000" dirty="0"/>
              <a:t> executes on the server, while a comparable alternative, </a:t>
            </a:r>
            <a:r>
              <a:rPr lang="en-US" sz="2000" dirty="0">
                <a:hlinkClick r:id="rId4"/>
              </a:rPr>
              <a:t>JavaScript</a:t>
            </a:r>
            <a:r>
              <a:rPr lang="en-US" sz="2000" dirty="0"/>
              <a:t>, executes on the client.</a:t>
            </a:r>
          </a:p>
          <a:p>
            <a:pPr marL="342900" indent="-342900">
              <a:buFont typeface="Wingdings" panose="05000000000000000000" pitchFamily="2" charset="2"/>
              <a:buChar char="v"/>
            </a:pPr>
            <a:endParaRPr lang="en-US" sz="2000" dirty="0">
              <a:cs typeface="TH Sarabun New" panose="020B0500040200020003" pitchFamily="34" charset="-34"/>
            </a:endParaRPr>
          </a:p>
          <a:p>
            <a:pPr marL="342900" indent="-342900">
              <a:buFont typeface="Wingdings" panose="05000000000000000000" pitchFamily="2" charset="2"/>
              <a:buChar char="v"/>
            </a:pPr>
            <a:r>
              <a:rPr lang="en-US" sz="2000" b="1" dirty="0"/>
              <a:t>PHP</a:t>
            </a:r>
            <a:r>
              <a:rPr lang="en-US" sz="2000" dirty="0"/>
              <a:t> is an alternative to Microsoft's </a:t>
            </a:r>
            <a:r>
              <a:rPr lang="en-US" sz="2000" dirty="0">
                <a:hlinkClick r:id="rId5"/>
              </a:rPr>
              <a:t>Active Server Page</a:t>
            </a:r>
            <a:r>
              <a:rPr lang="en-US" sz="2000" dirty="0"/>
              <a:t> (ASP) technology. As with ASP, the PHP script is embedded within a Web page along with its </a:t>
            </a:r>
            <a:r>
              <a:rPr lang="en-US" sz="2000" dirty="0">
                <a:hlinkClick r:id="rId6"/>
              </a:rPr>
              <a:t>HTML</a:t>
            </a:r>
            <a:r>
              <a:rPr lang="en-US" sz="2000" dirty="0"/>
              <a:t>. </a:t>
            </a:r>
          </a:p>
          <a:p>
            <a:pPr marL="342900" indent="-342900">
              <a:buFont typeface="Wingdings" panose="05000000000000000000" pitchFamily="2" charset="2"/>
              <a:buChar char="v"/>
            </a:pPr>
            <a:endParaRPr lang="en-US" sz="2000" dirty="0">
              <a:cs typeface="TH Sarabun New" panose="020B0500040200020003" pitchFamily="34" charset="-34"/>
            </a:endParaRPr>
          </a:p>
          <a:p>
            <a:pPr marL="342900" indent="-342900">
              <a:buFont typeface="Wingdings" panose="05000000000000000000" pitchFamily="2" charset="2"/>
              <a:buChar char="v"/>
            </a:pPr>
            <a:r>
              <a:rPr lang="en-US" sz="2000" b="1" dirty="0"/>
              <a:t>PHP</a:t>
            </a:r>
            <a:r>
              <a:rPr lang="en-US" sz="2000" dirty="0"/>
              <a:t> is free and offered under an </a:t>
            </a:r>
            <a:r>
              <a:rPr lang="en-US" sz="2000" dirty="0">
                <a:hlinkClick r:id="rId7"/>
              </a:rPr>
              <a:t>open source</a:t>
            </a:r>
            <a:r>
              <a:rPr lang="en-US" sz="2000" dirty="0"/>
              <a:t> license.</a:t>
            </a:r>
            <a:endParaRPr lang="en-GB" sz="2000" dirty="0">
              <a:cs typeface="TH Sarabun New" panose="020B0500040200020003" pitchFamily="34" charset="-34"/>
            </a:endParaRPr>
          </a:p>
        </p:txBody>
      </p:sp>
      <p:pic>
        <p:nvPicPr>
          <p:cNvPr id="10" name="รูปภาพ 9">
            <a:extLst>
              <a:ext uri="{FF2B5EF4-FFF2-40B4-BE49-F238E27FC236}">
                <a16:creationId xmlns:a16="http://schemas.microsoft.com/office/drawing/2014/main" id="{524B2181-A834-4616-A1B8-9DED32BE4E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4432" y="1759373"/>
            <a:ext cx="1721713" cy="1721713"/>
          </a:xfrm>
          <a:prstGeom prst="rect">
            <a:avLst/>
          </a:prstGeom>
        </p:spPr>
      </p:pic>
    </p:spTree>
    <p:extLst>
      <p:ext uri="{BB962C8B-B14F-4D97-AF65-F5344CB8AC3E}">
        <p14:creationId xmlns:p14="http://schemas.microsoft.com/office/powerpoint/2010/main" val="322187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Install PHP</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20721" cy="4832092"/>
          </a:xfrm>
          <a:prstGeom prst="rect">
            <a:avLst/>
          </a:prstGeom>
        </p:spPr>
        <p:txBody>
          <a:bodyPr wrap="square">
            <a:spAutoFit/>
          </a:bodyPr>
          <a:lstStyle/>
          <a:p>
            <a:pPr marL="342900" indent="-342900">
              <a:buFont typeface="Wingdings" panose="05000000000000000000" pitchFamily="2" charset="2"/>
              <a:buChar char="v"/>
            </a:pPr>
            <a:r>
              <a:rPr lang="en-US" sz="2000" dirty="0"/>
              <a:t>Install PHP package</a:t>
            </a:r>
          </a:p>
          <a:p>
            <a:r>
              <a:rPr lang="en-US" sz="1200" dirty="0"/>
              <a:t> </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conf</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yum install -y </a:t>
            </a:r>
            <a:r>
              <a:rPr lang="en-US" sz="1400" b="1" dirty="0" err="1">
                <a:latin typeface="Courier New" panose="02070309020205020404" pitchFamily="49" charset="0"/>
                <a:cs typeface="Courier New" panose="02070309020205020404" pitchFamily="49" charset="0"/>
              </a:rPr>
              <a:t>php</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php-mysql</a:t>
            </a:r>
            <a:endParaRPr lang="en-US" sz="1400" b="1" dirty="0">
              <a:latin typeface="Courier New" panose="02070309020205020404" pitchFamily="49" charset="0"/>
              <a:cs typeface="Courier New" panose="02070309020205020404" pitchFamily="49" charset="0"/>
            </a:endParaRPr>
          </a:p>
          <a:p>
            <a:pPr lvl="1"/>
            <a:endParaRPr lang="en-US" sz="1400" b="1" dirty="0">
              <a:latin typeface="Courier New" panose="02070309020205020404" pitchFamily="49" charset="0"/>
              <a:cs typeface="Courier New" panose="02070309020205020404" pitchFamily="49" charset="0"/>
            </a:endParaRPr>
          </a:p>
          <a:p>
            <a:pPr marL="285750" indent="-285750">
              <a:buFont typeface="Wingdings" panose="05000000000000000000" pitchFamily="2" charset="2"/>
              <a:buChar char="v"/>
            </a:pPr>
            <a:r>
              <a:rPr lang="en-US" sz="2000" b="1" dirty="0">
                <a:cs typeface="Courier New" panose="02070309020205020404" pitchFamily="49" charset="0"/>
              </a:rPr>
              <a:t> </a:t>
            </a:r>
            <a:r>
              <a:rPr lang="en-US" sz="2000" dirty="0">
                <a:cs typeface="Courier New" panose="02070309020205020404" pitchFamily="49" charset="0"/>
              </a:rPr>
              <a:t>Restart </a:t>
            </a:r>
            <a:r>
              <a:rPr lang="en-US" sz="2000" dirty="0" err="1">
                <a:cs typeface="Courier New" panose="02070309020205020404" pitchFamily="49" charset="0"/>
              </a:rPr>
              <a:t>httpd</a:t>
            </a:r>
            <a:r>
              <a:rPr lang="en-US" sz="2000" dirty="0">
                <a:cs typeface="Courier New" panose="02070309020205020404" pitchFamily="49" charset="0"/>
              </a:rPr>
              <a:t> service</a:t>
            </a:r>
          </a:p>
          <a:p>
            <a:pPr lvl="1"/>
            <a:endParaRPr lang="en-US" sz="2000" dirty="0">
              <a:cs typeface="Courier New" panose="02070309020205020404" pitchFamily="49" charset="0"/>
            </a:endParaRPr>
          </a:p>
          <a:p>
            <a:pPr lvl="1"/>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root@server</a:t>
            </a:r>
            <a:r>
              <a:rPr lang="en-US" sz="1600"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systemctl</a:t>
            </a:r>
            <a:r>
              <a:rPr lang="en-US" sz="1600" b="1" dirty="0">
                <a:latin typeface="Courier New" panose="02070309020205020404" pitchFamily="49" charset="0"/>
                <a:cs typeface="Courier New" panose="02070309020205020404" pitchFamily="49" charset="0"/>
              </a:rPr>
              <a:t> restart </a:t>
            </a:r>
            <a:r>
              <a:rPr lang="en-US" sz="1600" b="1" dirty="0" err="1">
                <a:latin typeface="Courier New" panose="02070309020205020404" pitchFamily="49" charset="0"/>
                <a:cs typeface="Courier New" panose="02070309020205020404" pitchFamily="49" charset="0"/>
              </a:rPr>
              <a:t>httpd</a:t>
            </a:r>
            <a:endParaRPr lang="en-US" sz="1600" b="1" dirty="0">
              <a:latin typeface="Courier New" panose="02070309020205020404" pitchFamily="49" charset="0"/>
              <a:cs typeface="Courier New" panose="02070309020205020404" pitchFamily="49" charset="0"/>
            </a:endParaRPr>
          </a:p>
          <a:p>
            <a:pPr lvl="1"/>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root@server</a:t>
            </a:r>
            <a:r>
              <a:rPr lang="en-US" sz="1600" dirty="0">
                <a:latin typeface="Courier New" panose="02070309020205020404" pitchFamily="49" charset="0"/>
                <a:cs typeface="Courier New" panose="02070309020205020404" pitchFamily="49" charset="0"/>
              </a:rPr>
              <a:t> ~]#</a:t>
            </a:r>
          </a:p>
          <a:p>
            <a:pPr lvl="1"/>
            <a:endParaRPr lang="en-US" sz="1600" dirty="0">
              <a:latin typeface="Courier New" panose="02070309020205020404" pitchFamily="49" charset="0"/>
              <a:cs typeface="Courier New" panose="02070309020205020404" pitchFamily="49" charset="0"/>
            </a:endParaRPr>
          </a:p>
          <a:p>
            <a:pPr marL="285750" indent="-285750">
              <a:buFont typeface="Wingdings" panose="05000000000000000000" pitchFamily="2" charset="2"/>
              <a:buChar char="v"/>
            </a:pPr>
            <a:r>
              <a:rPr lang="en-US" sz="2000" b="1" dirty="0">
                <a:cs typeface="Courier New" panose="02070309020205020404" pitchFamily="49" charset="0"/>
              </a:rPr>
              <a:t> </a:t>
            </a:r>
            <a:r>
              <a:rPr lang="en-US" sz="2000" dirty="0">
                <a:cs typeface="Courier New" panose="02070309020205020404" pitchFamily="49" charset="0"/>
              </a:rPr>
              <a:t>Install PHP modules</a:t>
            </a:r>
          </a:p>
          <a:p>
            <a:pPr lvl="1"/>
            <a:r>
              <a:rPr lang="th-TH" sz="2400" dirty="0">
                <a:latin typeface="TH Sarabun New" panose="020B0500040200020003" pitchFamily="34" charset="-34"/>
                <a:cs typeface="TH Sarabun New" panose="020B0500040200020003" pitchFamily="34" charset="-34"/>
              </a:rPr>
              <a:t>เราสามารถค้นหา </a:t>
            </a:r>
            <a:r>
              <a:rPr lang="en-GB" sz="2400" dirty="0">
                <a:latin typeface="TH Sarabun New" panose="020B0500040200020003" pitchFamily="34" charset="-34"/>
                <a:cs typeface="TH Sarabun New" panose="020B0500040200020003" pitchFamily="34" charset="-34"/>
              </a:rPr>
              <a:t>PHP modules </a:t>
            </a:r>
            <a:r>
              <a:rPr lang="th-TH" sz="2400" dirty="0">
                <a:latin typeface="TH Sarabun New" panose="020B0500040200020003" pitchFamily="34" charset="-34"/>
                <a:cs typeface="TH Sarabun New" panose="020B0500040200020003" pitchFamily="34" charset="-34"/>
              </a:rPr>
              <a:t>ที่ต้องการเพิ่มได้ โดยใช้คำสั่ง </a:t>
            </a:r>
            <a:r>
              <a:rPr lang="en-GB" sz="2400" dirty="0">
                <a:latin typeface="TH Sarabun New" panose="020B0500040200020003" pitchFamily="34" charset="-34"/>
                <a:cs typeface="TH Sarabun New" panose="020B0500040200020003" pitchFamily="34" charset="-34"/>
              </a:rPr>
              <a:t>yum</a:t>
            </a:r>
            <a:endParaRPr lang="en-US" sz="2400" dirty="0">
              <a:latin typeface="TH Sarabun New" panose="020B0500040200020003" pitchFamily="34" charset="-34"/>
              <a:cs typeface="TH Sarabun New" panose="020B0500040200020003" pitchFamily="34" charset="-34"/>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yum search </a:t>
            </a:r>
            <a:r>
              <a:rPr lang="en-US" sz="1400" dirty="0" err="1">
                <a:latin typeface="Courier New" panose="02070309020205020404" pitchFamily="49" charset="0"/>
                <a:cs typeface="Courier New" panose="02070309020205020404" pitchFamily="49" charset="0"/>
              </a:rPr>
              <a:t>php</a:t>
            </a:r>
            <a:r>
              <a:rPr lang="en-US" sz="1400"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a:t>
            </a:r>
          </a:p>
          <a:p>
            <a:pPr lvl="1"/>
            <a:r>
              <a:rPr lang="en-US" sz="1200" dirty="0">
                <a:latin typeface="Courier New" panose="02070309020205020404" pitchFamily="49" charset="0"/>
                <a:cs typeface="Courier New" panose="02070309020205020404" pitchFamily="49" charset="0"/>
              </a:rPr>
              <a:t>php-bcmath.x86_64 : A module for PHP applications for using the </a:t>
            </a:r>
            <a:r>
              <a:rPr lang="en-US" sz="1200" dirty="0" err="1">
                <a:latin typeface="Courier New" panose="02070309020205020404" pitchFamily="49" charset="0"/>
                <a:cs typeface="Courier New" panose="02070309020205020404" pitchFamily="49" charset="0"/>
              </a:rPr>
              <a:t>bcmath</a:t>
            </a:r>
            <a:r>
              <a:rPr lang="en-US" sz="1200" dirty="0">
                <a:latin typeface="Courier New" panose="02070309020205020404" pitchFamily="49" charset="0"/>
                <a:cs typeface="Courier New" panose="02070309020205020404" pitchFamily="49" charset="0"/>
              </a:rPr>
              <a:t> library</a:t>
            </a:r>
          </a:p>
          <a:p>
            <a:pPr lvl="1"/>
            <a:r>
              <a:rPr lang="en-US" sz="1200" dirty="0">
                <a:latin typeface="Courier New" panose="02070309020205020404" pitchFamily="49" charset="0"/>
                <a:cs typeface="Courier New" panose="02070309020205020404" pitchFamily="49" charset="0"/>
              </a:rPr>
              <a:t>php-cli.x86_64 : Command-line interface for PHP</a:t>
            </a:r>
          </a:p>
          <a:p>
            <a:pPr lvl="1"/>
            <a:r>
              <a:rPr lang="en-US" sz="1200" dirty="0">
                <a:latin typeface="Courier New" panose="02070309020205020404" pitchFamily="49" charset="0"/>
                <a:cs typeface="Courier New" panose="02070309020205020404" pitchFamily="49" charset="0"/>
              </a:rPr>
              <a:t>php-common.x86_64 : Common files for PHP</a:t>
            </a:r>
          </a:p>
          <a:p>
            <a:pPr lvl="1"/>
            <a:r>
              <a:rPr lang="en-US" sz="1200" dirty="0">
                <a:latin typeface="Courier New" panose="02070309020205020404" pitchFamily="49" charset="0"/>
                <a:cs typeface="Courier New" panose="02070309020205020404" pitchFamily="49" charset="0"/>
              </a:rPr>
              <a:t>php-dba.x86_64 : A database abstraction layer module for PHP applications</a:t>
            </a:r>
          </a:p>
          <a:p>
            <a:pPr lvl="1"/>
            <a:r>
              <a:rPr lang="en-US" sz="1200" dirty="0">
                <a:latin typeface="Courier New" panose="02070309020205020404" pitchFamily="49" charset="0"/>
                <a:cs typeface="Courier New" panose="02070309020205020404" pitchFamily="49" charset="0"/>
              </a:rPr>
              <a:t>php-devel.x86_64 : Files needed for building PHP extensions</a:t>
            </a:r>
          </a:p>
          <a:p>
            <a:pPr lvl="1"/>
            <a:r>
              <a:rPr lang="en-US" sz="1200" dirty="0">
                <a:latin typeface="Courier New" panose="02070309020205020404" pitchFamily="49" charset="0"/>
                <a:cs typeface="Courier New" panose="02070309020205020404" pitchFamily="49" charset="0"/>
              </a:rPr>
              <a:t>php-embedded.x86_64 : PHP library for embedding in applications</a:t>
            </a:r>
          </a:p>
          <a:p>
            <a:pPr lvl="1"/>
            <a:r>
              <a:rPr lang="en-US" sz="1200" dirty="0">
                <a:latin typeface="Courier New" panose="02070309020205020404" pitchFamily="49" charset="0"/>
                <a:cs typeface="Courier New" panose="02070309020205020404" pitchFamily="49" charset="0"/>
              </a:rPr>
              <a:t>php-enchant.x86_64 : Enchant spelling extension for PHP applications</a:t>
            </a:r>
          </a:p>
        </p:txBody>
      </p:sp>
    </p:spTree>
    <p:extLst>
      <p:ext uri="{BB962C8B-B14F-4D97-AF65-F5344CB8AC3E}">
        <p14:creationId xmlns:p14="http://schemas.microsoft.com/office/powerpoint/2010/main" val="22859210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Install PHP</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20721" cy="1938992"/>
          </a:xfrm>
          <a:prstGeom prst="rect">
            <a:avLst/>
          </a:prstGeom>
        </p:spPr>
        <p:txBody>
          <a:bodyPr wrap="square">
            <a:spAutoFit/>
          </a:bodyPr>
          <a:lstStyle/>
          <a:p>
            <a:pPr marL="342900" indent="-342900">
              <a:buFont typeface="Wingdings" panose="05000000000000000000" pitchFamily="2" charset="2"/>
              <a:buChar char="v"/>
            </a:pPr>
            <a:r>
              <a:rPr lang="en-US" sz="2000" dirty="0"/>
              <a:t>Test PHP Processing on your Web Server</a:t>
            </a:r>
          </a:p>
          <a:p>
            <a:pPr marL="342900" indent="-342900">
              <a:buFont typeface="Wingdings" panose="05000000000000000000" pitchFamily="2" charset="2"/>
              <a:buChar char="v"/>
            </a:pPr>
            <a:endParaRPr lang="en-US" sz="2000" dirty="0"/>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vi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/www/web1/</a:t>
            </a:r>
            <a:r>
              <a:rPr lang="en-US" sz="1400" b="1" dirty="0" err="1">
                <a:latin typeface="Courier New" panose="02070309020205020404" pitchFamily="49" charset="0"/>
                <a:cs typeface="Courier New" panose="02070309020205020404" pitchFamily="49" charset="0"/>
              </a:rPr>
              <a:t>public_html</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info.php</a:t>
            </a:r>
            <a:endParaRPr lang="en-US" sz="1400" b="1" dirty="0">
              <a:latin typeface="Courier New" panose="02070309020205020404" pitchFamily="49" charset="0"/>
              <a:cs typeface="Courier New" panose="02070309020205020404" pitchFamily="49" charset="0"/>
            </a:endParaRP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php</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phpinfo</a:t>
            </a:r>
            <a:r>
              <a:rPr lang="en-US" sz="1400" b="1" dirty="0">
                <a:latin typeface="Courier New" panose="02070309020205020404" pitchFamily="49" charset="0"/>
                <a:cs typeface="Courier New" panose="02070309020205020404" pitchFamily="49" charset="0"/>
              </a:rPr>
              <a:t>(); ?&gt;</a:t>
            </a:r>
          </a:p>
          <a:p>
            <a:pPr lvl="1"/>
            <a:endParaRPr lang="en-US" sz="1400" b="1" dirty="0">
              <a:latin typeface="Courier New" panose="02070309020205020404" pitchFamily="49" charset="0"/>
              <a:cs typeface="Courier New" panose="02070309020205020404" pitchFamily="49" charset="0"/>
            </a:endParaRPr>
          </a:p>
          <a:p>
            <a:pPr lvl="1"/>
            <a:r>
              <a:rPr lang="th-TH" sz="2400" dirty="0">
                <a:latin typeface="TH Sarabun New" panose="020B0500040200020003" pitchFamily="34" charset="-34"/>
                <a:cs typeface="TH Sarabun New" panose="020B0500040200020003" pitchFamily="34" charset="-34"/>
              </a:rPr>
              <a:t>หลังจากบันทึกไฟล์เรียบร้อย ให้เรียก </a:t>
            </a:r>
            <a:r>
              <a:rPr lang="en-US" sz="2400" b="1" dirty="0">
                <a:latin typeface="TH Sarabun New" panose="020B0500040200020003" pitchFamily="34" charset="-34"/>
                <a:cs typeface="TH Sarabun New" panose="020B0500040200020003" pitchFamily="34" charset="-34"/>
              </a:rPr>
              <a:t>http://web1.bbu.local/info.php</a:t>
            </a:r>
          </a:p>
        </p:txBody>
      </p:sp>
      <p:pic>
        <p:nvPicPr>
          <p:cNvPr id="8" name="รูปภาพ 7">
            <a:extLst>
              <a:ext uri="{FF2B5EF4-FFF2-40B4-BE49-F238E27FC236}">
                <a16:creationId xmlns:a16="http://schemas.microsoft.com/office/drawing/2014/main" id="{D85D2869-96B0-4898-96B1-5F30A2E56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876" y="3673563"/>
            <a:ext cx="5837426" cy="2941575"/>
          </a:xfrm>
          <a:prstGeom prst="rect">
            <a:avLst/>
          </a:prstGeom>
        </p:spPr>
      </p:pic>
    </p:spTree>
    <p:extLst>
      <p:ext uri="{BB962C8B-B14F-4D97-AF65-F5344CB8AC3E}">
        <p14:creationId xmlns:p14="http://schemas.microsoft.com/office/powerpoint/2010/main" val="1142817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Install PHP</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20721" cy="4031873"/>
          </a:xfrm>
          <a:prstGeom prst="rect">
            <a:avLst/>
          </a:prstGeom>
        </p:spPr>
        <p:txBody>
          <a:bodyPr wrap="square">
            <a:spAutoFit/>
          </a:bodyPr>
          <a:lstStyle/>
          <a:p>
            <a:pPr marL="342900" indent="-342900">
              <a:buFont typeface="Wingdings" panose="05000000000000000000" pitchFamily="2" charset="2"/>
              <a:buChar char="v"/>
            </a:pPr>
            <a:r>
              <a:rPr lang="en-US" sz="2000" dirty="0"/>
              <a:t>PHP configure file</a:t>
            </a:r>
          </a:p>
          <a:p>
            <a:pPr lvl="1"/>
            <a:r>
              <a:rPr lang="th-TH" sz="2400" dirty="0">
                <a:latin typeface="TH Sarabun New" panose="020B0500040200020003" pitchFamily="34" charset="-34"/>
                <a:cs typeface="TH Sarabun New" panose="020B0500040200020003" pitchFamily="34" charset="-34"/>
              </a:rPr>
              <a:t>ไฟล์คอน</a:t>
            </a:r>
            <a:r>
              <a:rPr lang="th-TH" sz="2400" dirty="0" err="1">
                <a:latin typeface="TH Sarabun New" panose="020B0500040200020003" pitchFamily="34" charset="-34"/>
                <a:cs typeface="TH Sarabun New" panose="020B0500040200020003" pitchFamily="34" charset="-34"/>
              </a:rPr>
              <a:t>ฟิก</a:t>
            </a:r>
            <a:r>
              <a:rPr lang="th-TH" sz="2400" dirty="0">
                <a:latin typeface="TH Sarabun New" panose="020B0500040200020003" pitchFamily="34" charset="-34"/>
                <a:cs typeface="TH Sarabun New" panose="020B0500040200020003" pitchFamily="34" charset="-34"/>
              </a:rPr>
              <a:t>ที่เกี่ยวข้องกับ </a:t>
            </a:r>
            <a:r>
              <a:rPr lang="en-GB" sz="2400" dirty="0">
                <a:latin typeface="TH Sarabun New" panose="020B0500040200020003" pitchFamily="34" charset="-34"/>
                <a:cs typeface="TH Sarabun New" panose="020B0500040200020003" pitchFamily="34" charset="-34"/>
              </a:rPr>
              <a:t>PHP </a:t>
            </a:r>
            <a:r>
              <a:rPr lang="th-TH" sz="2400" dirty="0">
                <a:latin typeface="TH Sarabun New" panose="020B0500040200020003" pitchFamily="34" charset="-34"/>
                <a:cs typeface="TH Sarabun New" panose="020B0500040200020003" pitchFamily="34" charset="-34"/>
              </a:rPr>
              <a:t>มี </a:t>
            </a:r>
            <a:r>
              <a:rPr lang="en-GB" sz="2400" dirty="0">
                <a:latin typeface="TH Sarabun New" panose="020B0500040200020003" pitchFamily="34" charset="-34"/>
                <a:cs typeface="TH Sarabun New" panose="020B0500040200020003" pitchFamily="34" charset="-34"/>
              </a:rPr>
              <a:t>2 </a:t>
            </a:r>
            <a:r>
              <a:rPr lang="th-TH" sz="2400" dirty="0">
                <a:latin typeface="TH Sarabun New" panose="020B0500040200020003" pitchFamily="34" charset="-34"/>
                <a:cs typeface="TH Sarabun New" panose="020B0500040200020003" pitchFamily="34" charset="-34"/>
              </a:rPr>
              <a:t>ไฟล์ คือ</a:t>
            </a:r>
          </a:p>
          <a:p>
            <a:pPr lvl="1"/>
            <a:endParaRPr lang="th-TH" sz="2400" dirty="0">
              <a:latin typeface="TH Sarabun New" panose="020B0500040200020003" pitchFamily="34" charset="-34"/>
              <a:cs typeface="TH Sarabun New" panose="020B0500040200020003" pitchFamily="34" charset="-34"/>
            </a:endParaRPr>
          </a:p>
          <a:p>
            <a:pPr marL="800100" lvl="1" indent="-342900">
              <a:buFont typeface="Wingdings" panose="05000000000000000000" pitchFamily="2" charset="2"/>
              <a:buChar char="§"/>
            </a:pPr>
            <a:r>
              <a:rPr lang="en-US" sz="2000" dirty="0">
                <a:cs typeface="TH Sarabun New" panose="020B0500040200020003" pitchFamily="34" charset="-34"/>
              </a:rPr>
              <a:t>/</a:t>
            </a:r>
            <a:r>
              <a:rPr lang="en-US" sz="2000" dirty="0" err="1">
                <a:cs typeface="TH Sarabun New" panose="020B0500040200020003" pitchFamily="34" charset="-34"/>
              </a:rPr>
              <a:t>etc</a:t>
            </a:r>
            <a:r>
              <a:rPr lang="en-US" sz="2000" dirty="0">
                <a:cs typeface="TH Sarabun New" panose="020B0500040200020003" pitchFamily="34" charset="-34"/>
              </a:rPr>
              <a:t>/php.ini</a:t>
            </a:r>
          </a:p>
          <a:p>
            <a:pPr lvl="2"/>
            <a:r>
              <a:rPr lang="th-TH" sz="2400" dirty="0">
                <a:latin typeface="TH Sarabun New" panose="020B0500040200020003" pitchFamily="34" charset="-34"/>
                <a:cs typeface="TH Sarabun New" panose="020B0500040200020003" pitchFamily="34" charset="-34"/>
              </a:rPr>
              <a:t>เป็นคอน</a:t>
            </a:r>
            <a:r>
              <a:rPr lang="th-TH" sz="2400" dirty="0" err="1">
                <a:latin typeface="TH Sarabun New" panose="020B0500040200020003" pitchFamily="34" charset="-34"/>
                <a:cs typeface="TH Sarabun New" panose="020B0500040200020003" pitchFamily="34" charset="-34"/>
              </a:rPr>
              <a:t>ฟิก</a:t>
            </a:r>
            <a:r>
              <a:rPr lang="th-TH" sz="2400" dirty="0">
                <a:latin typeface="TH Sarabun New" panose="020B0500040200020003" pitchFamily="34" charset="-34"/>
                <a:cs typeface="TH Sarabun New" panose="020B0500040200020003" pitchFamily="34" charset="-34"/>
              </a:rPr>
              <a:t>ไฟล์หลักของ </a:t>
            </a:r>
            <a:r>
              <a:rPr lang="en-GB" sz="2400" b="1" dirty="0">
                <a:latin typeface="TH Sarabun New" panose="020B0500040200020003" pitchFamily="34" charset="-34"/>
                <a:cs typeface="TH Sarabun New" panose="020B0500040200020003" pitchFamily="34" charset="-34"/>
              </a:rPr>
              <a:t>PHP </a:t>
            </a:r>
            <a:r>
              <a:rPr lang="th-TH" sz="2400" dirty="0">
                <a:latin typeface="TH Sarabun New" panose="020B0500040200020003" pitchFamily="34" charset="-34"/>
                <a:cs typeface="TH Sarabun New" panose="020B0500040200020003" pitchFamily="34" charset="-34"/>
              </a:rPr>
              <a:t>ประกอบไปด้วยพารามิเตอร์</a:t>
            </a:r>
            <a:r>
              <a:rPr lang="th-TH" sz="2400" dirty="0" err="1">
                <a:latin typeface="TH Sarabun New" panose="020B0500040200020003" pitchFamily="34" charset="-34"/>
                <a:cs typeface="TH Sarabun New" panose="020B0500040200020003" pitchFamily="34" charset="-34"/>
              </a:rPr>
              <a:t>ต่างๆ</a:t>
            </a:r>
            <a:r>
              <a:rPr lang="th-TH" sz="2400" dirty="0">
                <a:latin typeface="TH Sarabun New" panose="020B0500040200020003" pitchFamily="34" charset="-34"/>
                <a:cs typeface="TH Sarabun New" panose="020B0500040200020003" pitchFamily="34" charset="-34"/>
              </a:rPr>
              <a:t> ที่กำหนดคุณสมบัติของ </a:t>
            </a:r>
            <a:r>
              <a:rPr lang="en-GB" sz="2400" dirty="0">
                <a:latin typeface="TH Sarabun New" panose="020B0500040200020003" pitchFamily="34" charset="-34"/>
                <a:cs typeface="TH Sarabun New" panose="020B0500040200020003" pitchFamily="34" charset="-34"/>
              </a:rPr>
              <a:t>PHP </a:t>
            </a:r>
          </a:p>
          <a:p>
            <a:pPr lvl="2"/>
            <a:endParaRPr lang="en-US" sz="2400" dirty="0">
              <a:latin typeface="TH Sarabun New" panose="020B0500040200020003" pitchFamily="34" charset="-34"/>
              <a:cs typeface="TH Sarabun New" panose="020B0500040200020003" pitchFamily="34" charset="-34"/>
            </a:endParaRPr>
          </a:p>
          <a:p>
            <a:pPr marL="800100" lvl="1" indent="-342900">
              <a:buFont typeface="Wingdings" panose="05000000000000000000" pitchFamily="2" charset="2"/>
              <a:buChar char="§"/>
            </a:pPr>
            <a:r>
              <a:rPr lang="en-US" sz="2000" dirty="0">
                <a:cs typeface="TH Sarabun New" panose="020B0500040200020003" pitchFamily="34" charset="-34"/>
              </a:rPr>
              <a:t>/</a:t>
            </a:r>
            <a:r>
              <a:rPr lang="en-US" sz="2000" dirty="0" err="1">
                <a:cs typeface="TH Sarabun New" panose="020B0500040200020003" pitchFamily="34" charset="-34"/>
              </a:rPr>
              <a:t>etc</a:t>
            </a:r>
            <a:r>
              <a:rPr lang="en-US" sz="2000" dirty="0">
                <a:cs typeface="TH Sarabun New" panose="020B0500040200020003" pitchFamily="34" charset="-34"/>
              </a:rPr>
              <a:t>/</a:t>
            </a:r>
            <a:r>
              <a:rPr lang="en-US" sz="2000" dirty="0" err="1">
                <a:cs typeface="TH Sarabun New" panose="020B0500040200020003" pitchFamily="34" charset="-34"/>
              </a:rPr>
              <a:t>httpd</a:t>
            </a:r>
            <a:r>
              <a:rPr lang="en-US" sz="2000" dirty="0">
                <a:cs typeface="TH Sarabun New" panose="020B0500040200020003" pitchFamily="34" charset="-34"/>
              </a:rPr>
              <a:t>/</a:t>
            </a:r>
            <a:r>
              <a:rPr lang="en-US" sz="2000" dirty="0" err="1">
                <a:cs typeface="TH Sarabun New" panose="020B0500040200020003" pitchFamily="34" charset="-34"/>
              </a:rPr>
              <a:t>conf.d</a:t>
            </a:r>
            <a:r>
              <a:rPr lang="en-US" sz="2000" dirty="0">
                <a:cs typeface="TH Sarabun New" panose="020B0500040200020003" pitchFamily="34" charset="-34"/>
              </a:rPr>
              <a:t>/</a:t>
            </a:r>
            <a:r>
              <a:rPr lang="en-US" sz="2000" dirty="0" err="1">
                <a:cs typeface="TH Sarabun New" panose="020B0500040200020003" pitchFamily="34" charset="-34"/>
              </a:rPr>
              <a:t>php.conf</a:t>
            </a:r>
            <a:endParaRPr lang="en-US" sz="2000" dirty="0">
              <a:cs typeface="TH Sarabun New" panose="020B0500040200020003" pitchFamily="34" charset="-34"/>
            </a:endParaRPr>
          </a:p>
          <a:p>
            <a:pPr lvl="2"/>
            <a:r>
              <a:rPr lang="th-TH" sz="2400" dirty="0">
                <a:latin typeface="TH Sarabun New" panose="020B0500040200020003" pitchFamily="34" charset="-34"/>
                <a:cs typeface="TH Sarabun New" panose="020B0500040200020003" pitchFamily="34" charset="-34"/>
              </a:rPr>
              <a:t>เป็นคอน</a:t>
            </a:r>
            <a:r>
              <a:rPr lang="th-TH" sz="2400" dirty="0" err="1">
                <a:latin typeface="TH Sarabun New" panose="020B0500040200020003" pitchFamily="34" charset="-34"/>
                <a:cs typeface="TH Sarabun New" panose="020B0500040200020003" pitchFamily="34" charset="-34"/>
              </a:rPr>
              <a:t>ฟิก</a:t>
            </a:r>
            <a:r>
              <a:rPr lang="th-TH" sz="2400" dirty="0">
                <a:latin typeface="TH Sarabun New" panose="020B0500040200020003" pitchFamily="34" charset="-34"/>
                <a:cs typeface="TH Sarabun New" panose="020B0500040200020003" pitchFamily="34" charset="-34"/>
              </a:rPr>
              <a:t>ไฟล์ที่เกี่ยวข้องกับ </a:t>
            </a:r>
            <a:r>
              <a:rPr lang="en-GB" sz="2400" dirty="0">
                <a:latin typeface="TH Sarabun New" panose="020B0500040200020003" pitchFamily="34" charset="-34"/>
                <a:cs typeface="TH Sarabun New" panose="020B0500040200020003" pitchFamily="34" charset="-34"/>
              </a:rPr>
              <a:t>Web Server</a:t>
            </a:r>
          </a:p>
          <a:p>
            <a:pPr lvl="2"/>
            <a:endParaRPr lang="en-GB" sz="2400" dirty="0">
              <a:latin typeface="TH Sarabun New" panose="020B0500040200020003" pitchFamily="34" charset="-34"/>
              <a:cs typeface="TH Sarabun New" panose="020B0500040200020003" pitchFamily="34" charset="-34"/>
            </a:endParaRPr>
          </a:p>
          <a:p>
            <a:pPr lvl="1"/>
            <a:r>
              <a:rPr lang="th-TH" sz="2400" dirty="0">
                <a:latin typeface="TH Sarabun New" panose="020B0500040200020003" pitchFamily="34" charset="-34"/>
                <a:cs typeface="TH Sarabun New" panose="020B0500040200020003" pitchFamily="34" charset="-34"/>
              </a:rPr>
              <a:t>โดยทุกครั้งที่มีการแก้ไขไฟล์ทั้ง </a:t>
            </a:r>
            <a:r>
              <a:rPr lang="en-GB" sz="2400" dirty="0">
                <a:latin typeface="TH Sarabun New" panose="020B0500040200020003" pitchFamily="34" charset="-34"/>
                <a:cs typeface="TH Sarabun New" panose="020B0500040200020003" pitchFamily="34" charset="-34"/>
              </a:rPr>
              <a:t>2 </a:t>
            </a:r>
            <a:r>
              <a:rPr lang="th-TH" sz="2400" dirty="0">
                <a:latin typeface="TH Sarabun New" panose="020B0500040200020003" pitchFamily="34" charset="-34"/>
                <a:cs typeface="TH Sarabun New" panose="020B0500040200020003" pitchFamily="34" charset="-34"/>
              </a:rPr>
              <a:t>ข้างบน จะต้อง </a:t>
            </a:r>
            <a:r>
              <a:rPr lang="en-GB" sz="2400" dirty="0">
                <a:latin typeface="TH Sarabun New" panose="020B0500040200020003" pitchFamily="34" charset="-34"/>
                <a:cs typeface="TH Sarabun New" panose="020B0500040200020003" pitchFamily="34" charset="-34"/>
              </a:rPr>
              <a:t>restart </a:t>
            </a:r>
            <a:r>
              <a:rPr lang="en-GB" sz="2400" dirty="0" err="1">
                <a:latin typeface="TH Sarabun New" panose="020B0500040200020003" pitchFamily="34" charset="-34"/>
                <a:cs typeface="TH Sarabun New" panose="020B0500040200020003" pitchFamily="34" charset="-34"/>
              </a:rPr>
              <a:t>httpd</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เสมอ</a:t>
            </a:r>
            <a:endParaRPr lang="en-US" sz="240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690155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phpMyAdmin</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5887789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phpMyAdmin</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What is </a:t>
            </a:r>
            <a:r>
              <a:rPr lang="en-GB" sz="2800" b="1" dirty="0" err="1">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phpMyAdmin</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6045693" cy="2862322"/>
          </a:xfrm>
          <a:prstGeom prst="rect">
            <a:avLst/>
          </a:prstGeom>
        </p:spPr>
        <p:txBody>
          <a:bodyPr wrap="square">
            <a:spAutoFit/>
          </a:bodyPr>
          <a:lstStyle/>
          <a:p>
            <a:pPr marL="342900" indent="-342900">
              <a:buFont typeface="Wingdings" panose="05000000000000000000" pitchFamily="2" charset="2"/>
              <a:buChar char="v"/>
            </a:pPr>
            <a:r>
              <a:rPr lang="en-US" sz="2000" b="1" dirty="0" err="1"/>
              <a:t>phpMyAdmin</a:t>
            </a:r>
            <a:r>
              <a:rPr lang="en-US" sz="2000" dirty="0"/>
              <a:t> is an open source tool used for the administration of MySQL.</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In addition to offering the capability to perform administration tasks such as </a:t>
            </a:r>
            <a:r>
              <a:rPr lang="en-US" sz="2000" b="1" dirty="0"/>
              <a:t>creating</a:t>
            </a:r>
            <a:r>
              <a:rPr lang="en-US" sz="2000" dirty="0"/>
              <a:t>, </a:t>
            </a:r>
            <a:r>
              <a:rPr lang="en-US" sz="2000" b="1" dirty="0"/>
              <a:t>editing</a:t>
            </a:r>
            <a:r>
              <a:rPr lang="en-US" sz="2000" dirty="0"/>
              <a:t>, or </a:t>
            </a:r>
            <a:r>
              <a:rPr lang="en-US" sz="2000" b="1" dirty="0"/>
              <a:t>deleting</a:t>
            </a:r>
            <a:r>
              <a:rPr lang="en-US" sz="2000" dirty="0"/>
              <a:t> </a:t>
            </a:r>
            <a:r>
              <a:rPr lang="en-US" sz="2000" b="1" dirty="0"/>
              <a:t>databases</a:t>
            </a:r>
            <a:r>
              <a:rPr lang="en-US" sz="2000" dirty="0"/>
              <a:t>, and </a:t>
            </a:r>
            <a:r>
              <a:rPr lang="en-US" sz="2000" b="1" dirty="0"/>
              <a:t>managing users </a:t>
            </a:r>
            <a:r>
              <a:rPr lang="en-US" sz="2000" dirty="0"/>
              <a:t>and </a:t>
            </a:r>
            <a:r>
              <a:rPr lang="en-US" sz="2000" b="1" dirty="0"/>
              <a:t>permissions, </a:t>
            </a:r>
            <a:r>
              <a:rPr lang="en-US" sz="2000" b="1" dirty="0" err="1"/>
              <a:t>phpMyAdmin</a:t>
            </a:r>
            <a:r>
              <a:rPr lang="en-US" sz="2000" dirty="0"/>
              <a:t> provides a graphical user interface to do all of these tasks and more.</a:t>
            </a:r>
            <a:endParaRPr lang="th-TH" sz="2000" dirty="0"/>
          </a:p>
          <a:p>
            <a:pPr marL="342900" indent="-342900">
              <a:buFont typeface="Wingdings" panose="05000000000000000000" pitchFamily="2" charset="2"/>
              <a:buChar char="v"/>
            </a:pPr>
            <a:endParaRPr lang="en-US" sz="2000" dirty="0"/>
          </a:p>
        </p:txBody>
      </p:sp>
      <p:pic>
        <p:nvPicPr>
          <p:cNvPr id="5" name="รูปภาพ 4">
            <a:extLst>
              <a:ext uri="{FF2B5EF4-FFF2-40B4-BE49-F238E27FC236}">
                <a16:creationId xmlns:a16="http://schemas.microsoft.com/office/drawing/2014/main" id="{C94ACC0B-A366-4D78-82AC-7CA645297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922" y="1966032"/>
            <a:ext cx="2363736" cy="1589612"/>
          </a:xfrm>
          <a:prstGeom prst="rect">
            <a:avLst/>
          </a:prstGeom>
        </p:spPr>
      </p:pic>
    </p:spTree>
    <p:extLst>
      <p:ext uri="{BB962C8B-B14F-4D97-AF65-F5344CB8AC3E}">
        <p14:creationId xmlns:p14="http://schemas.microsoft.com/office/powerpoint/2010/main" val="3564910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phpMyAdmin</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err="1">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phpMyAdmin</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4893647"/>
          </a:xfrm>
          <a:prstGeom prst="rect">
            <a:avLst/>
          </a:prstGeom>
        </p:spPr>
        <p:txBody>
          <a:bodyPr wrap="square">
            <a:spAutoFit/>
          </a:bodyPr>
          <a:lstStyle/>
          <a:p>
            <a:pPr marL="457200" indent="-457200">
              <a:buFont typeface="+mj-lt"/>
              <a:buAutoNum type="arabicPeriod"/>
            </a:pPr>
            <a:r>
              <a:rPr lang="en-US" sz="2000" b="1" dirty="0"/>
              <a:t>Add the EPEL Repository</a:t>
            </a:r>
          </a:p>
          <a:p>
            <a:pPr lvl="1"/>
            <a:r>
              <a:rPr lang="en-US" b="1" dirty="0" err="1"/>
              <a:t>phpMyAdmin</a:t>
            </a:r>
            <a:r>
              <a:rPr lang="en-US" dirty="0"/>
              <a:t> is part of Extra Packages for Enterprise Linux (</a:t>
            </a:r>
            <a:r>
              <a:rPr lang="en-US" b="1" dirty="0"/>
              <a:t>EPEL</a:t>
            </a:r>
            <a:r>
              <a:rPr lang="en-US" dirty="0"/>
              <a:t>), which is a community repository of non-standard packages for the RHEL distribution. First, we’ll install the EPEL repository:</a:t>
            </a:r>
          </a:p>
          <a:p>
            <a:pPr lvl="1"/>
            <a:endParaRPr lang="en-US" sz="2000" dirty="0"/>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rpm -</a:t>
            </a:r>
            <a:r>
              <a:rPr lang="en-US" sz="1400" dirty="0" err="1">
                <a:latin typeface="Courier New" panose="02070309020205020404" pitchFamily="49" charset="0"/>
                <a:cs typeface="Courier New" panose="02070309020205020404" pitchFamily="49" charset="0"/>
              </a:rPr>
              <a:t>iUvh</a:t>
            </a:r>
            <a:r>
              <a:rPr lang="en-US" sz="1400"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hlinkClick r:id="rId2"/>
              </a:rPr>
              <a:t>http://dl.fedoraproject.org/pub/epel/epel-release-latest-7.noarch.rpm</a:t>
            </a:r>
            <a:endParaRPr lang="en-US" sz="1400" dirty="0">
              <a:latin typeface="Courier New" panose="02070309020205020404" pitchFamily="49" charset="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pPr marL="457200" indent="-457200">
              <a:buFont typeface="+mj-lt"/>
              <a:buAutoNum type="arabicPeriod"/>
            </a:pPr>
            <a:r>
              <a:rPr lang="en-US" sz="2000" b="1" dirty="0"/>
              <a:t>Install </a:t>
            </a:r>
            <a:r>
              <a:rPr lang="en-US" sz="2000" b="1" dirty="0" err="1"/>
              <a:t>phpMyAdmin</a:t>
            </a:r>
            <a:endParaRPr lang="en-US" sz="2000" b="1" dirty="0"/>
          </a:p>
          <a:p>
            <a:pPr lvl="1"/>
            <a:r>
              <a:rPr lang="en-US" dirty="0"/>
              <a:t>First, you’ll follow a simple best practice: ensuring the list of available packages is up to date before installing anything new.</a:t>
            </a:r>
          </a:p>
          <a:p>
            <a:pPr lvl="1"/>
            <a:endParaRPr lang="en-US" sz="2000" dirty="0"/>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yum –y update</a:t>
            </a:r>
          </a:p>
          <a:p>
            <a:pPr lvl="1"/>
            <a:endParaRPr lang="en-US" sz="1400" dirty="0">
              <a:latin typeface="Courier New" panose="02070309020205020404" pitchFamily="49" charset="0"/>
              <a:cs typeface="Courier New" panose="02070309020205020404" pitchFamily="49" charset="0"/>
            </a:endParaRPr>
          </a:p>
          <a:p>
            <a:pPr lvl="1"/>
            <a:r>
              <a:rPr lang="en-US" dirty="0">
                <a:cs typeface="Courier New" panose="02070309020205020404" pitchFamily="49" charset="0"/>
              </a:rPr>
              <a:t>Then, install </a:t>
            </a:r>
            <a:r>
              <a:rPr lang="en-US" b="1" dirty="0" err="1">
                <a:cs typeface="Courier New" panose="02070309020205020404" pitchFamily="49" charset="0"/>
              </a:rPr>
              <a:t>phpMyAdmin</a:t>
            </a:r>
            <a:endParaRPr lang="en-US" b="1" dirty="0">
              <a:cs typeface="Courier New" panose="02070309020205020404" pitchFamily="49" charset="0"/>
            </a:endParaRPr>
          </a:p>
          <a:p>
            <a:pPr lvl="1"/>
            <a:endParaRPr lang="en-US" b="1" dirty="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yum –y install </a:t>
            </a:r>
            <a:r>
              <a:rPr lang="en-US" sz="1400" dirty="0" err="1">
                <a:latin typeface="Courier New" panose="02070309020205020404" pitchFamily="49" charset="0"/>
                <a:cs typeface="Courier New" panose="02070309020205020404" pitchFamily="49" charset="0"/>
              </a:rPr>
              <a:t>phpmyadmin</a:t>
            </a:r>
            <a:endParaRPr lang="en-US" sz="1400"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6486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phpMyAdmin</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err="1">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phpMyAdmin</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4955203"/>
          </a:xfrm>
          <a:prstGeom prst="rect">
            <a:avLst/>
          </a:prstGeom>
        </p:spPr>
        <p:txBody>
          <a:bodyPr wrap="square">
            <a:spAutoFit/>
          </a:bodyPr>
          <a:lstStyle/>
          <a:p>
            <a:pPr marL="457200" indent="-457200">
              <a:buFont typeface="+mj-lt"/>
              <a:buAutoNum type="arabicPeriod" startAt="3"/>
            </a:pPr>
            <a:r>
              <a:rPr lang="en-US" sz="2000" dirty="0"/>
              <a:t>Basic Configuration for </a:t>
            </a:r>
            <a:r>
              <a:rPr lang="en-US" sz="2000" dirty="0" err="1"/>
              <a:t>phpMyAdmin</a:t>
            </a:r>
            <a:endParaRPr lang="en-US" sz="2000" dirty="0"/>
          </a:p>
          <a:p>
            <a:pPr lvl="1"/>
            <a:r>
              <a:rPr lang="th-TH" sz="2400" dirty="0">
                <a:latin typeface="TH Sarabun New" panose="020B0500040200020003" pitchFamily="34" charset="-34"/>
                <a:cs typeface="TH Sarabun New" panose="020B0500040200020003" pitchFamily="34" charset="-34"/>
              </a:rPr>
              <a:t>ค่า </a:t>
            </a:r>
            <a:r>
              <a:rPr lang="en-GB" sz="2400" dirty="0">
                <a:latin typeface="TH Sarabun New" panose="020B0500040200020003" pitchFamily="34" charset="-34"/>
                <a:cs typeface="TH Sarabun New" panose="020B0500040200020003" pitchFamily="34" charset="-34"/>
              </a:rPr>
              <a:t>default configure </a:t>
            </a:r>
            <a:r>
              <a:rPr lang="th-TH" sz="2400" dirty="0">
                <a:latin typeface="TH Sarabun New" panose="020B0500040200020003" pitchFamily="34" charset="-34"/>
                <a:cs typeface="TH Sarabun New" panose="020B0500040200020003" pitchFamily="34" charset="-34"/>
              </a:rPr>
              <a:t>ของ </a:t>
            </a:r>
            <a:r>
              <a:rPr lang="en-GB" sz="2400" dirty="0" err="1">
                <a:latin typeface="TH Sarabun New" panose="020B0500040200020003" pitchFamily="34" charset="-34"/>
                <a:cs typeface="TH Sarabun New" panose="020B0500040200020003" pitchFamily="34" charset="-34"/>
              </a:rPr>
              <a:t>phpMyAdmin</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จะอนุญาตให้เฉพาะ </a:t>
            </a:r>
            <a:r>
              <a:rPr lang="en-GB" sz="2400" dirty="0">
                <a:latin typeface="TH Sarabun New" panose="020B0500040200020003" pitchFamily="34" charset="-34"/>
                <a:cs typeface="TH Sarabun New" panose="020B0500040200020003" pitchFamily="34" charset="-34"/>
              </a:rPr>
              <a:t>localhost (127.0.0.1) </a:t>
            </a:r>
            <a:r>
              <a:rPr lang="th-TH" sz="2400" dirty="0">
                <a:latin typeface="TH Sarabun New" panose="020B0500040200020003" pitchFamily="34" charset="-34"/>
                <a:cs typeface="TH Sarabun New" panose="020B0500040200020003" pitchFamily="34" charset="-34"/>
              </a:rPr>
              <a:t>เข้าถึงได้เท่านั้น ดังนั้น ถ้าเราต้องการเข้าถึงจากเครื่อง</a:t>
            </a:r>
            <a:r>
              <a:rPr lang="th-TH" sz="2400" dirty="0" err="1">
                <a:latin typeface="TH Sarabun New" panose="020B0500040200020003" pitchFamily="34" charset="-34"/>
                <a:cs typeface="TH Sarabun New" panose="020B0500040200020003" pitchFamily="34" charset="-34"/>
              </a:rPr>
              <a:t>อื่นๆ</a:t>
            </a:r>
            <a:r>
              <a:rPr lang="th-TH" sz="2400" dirty="0">
                <a:latin typeface="TH Sarabun New" panose="020B0500040200020003" pitchFamily="34" charset="-34"/>
                <a:cs typeface="TH Sarabun New" panose="020B0500040200020003" pitchFamily="34" charset="-34"/>
              </a:rPr>
              <a:t> เช่น จากเครื่อง </a:t>
            </a:r>
            <a:r>
              <a:rPr lang="en-GB" sz="2400" dirty="0">
                <a:latin typeface="TH Sarabun New" panose="020B0500040200020003" pitchFamily="34" charset="-34"/>
                <a:cs typeface="TH Sarabun New" panose="020B0500040200020003" pitchFamily="34" charset="-34"/>
              </a:rPr>
              <a:t>Windows </a:t>
            </a:r>
            <a:r>
              <a:rPr lang="th-TH" sz="2400" dirty="0">
                <a:latin typeface="TH Sarabun New" panose="020B0500040200020003" pitchFamily="34" charset="-34"/>
                <a:cs typeface="TH Sarabun New" panose="020B0500040200020003" pitchFamily="34" charset="-34"/>
              </a:rPr>
              <a:t>ของเรา ให้แก้ไขคอน</a:t>
            </a:r>
            <a:r>
              <a:rPr lang="th-TH" sz="2400" dirty="0" err="1">
                <a:latin typeface="TH Sarabun New" panose="020B0500040200020003" pitchFamily="34" charset="-34"/>
                <a:cs typeface="TH Sarabun New" panose="020B0500040200020003" pitchFamily="34" charset="-34"/>
              </a:rPr>
              <a:t>ฟิก</a:t>
            </a:r>
            <a:r>
              <a:rPr lang="th-TH" sz="2400" dirty="0">
                <a:latin typeface="TH Sarabun New" panose="020B0500040200020003" pitchFamily="34" charset="-34"/>
                <a:cs typeface="TH Sarabun New" panose="020B0500040200020003" pitchFamily="34" charset="-34"/>
              </a:rPr>
              <a:t>ไฟล์ </a:t>
            </a:r>
            <a:r>
              <a:rPr lang="en-GB" sz="2400" dirty="0">
                <a:latin typeface="TH Sarabun New" panose="020B0500040200020003" pitchFamily="34" charset="-34"/>
                <a:cs typeface="TH Sarabun New" panose="020B0500040200020003" pitchFamily="34" charset="-34"/>
              </a:rPr>
              <a:t>/etc/</a:t>
            </a:r>
            <a:r>
              <a:rPr lang="en-GB" sz="2400" dirty="0" err="1">
                <a:latin typeface="TH Sarabun New" panose="020B0500040200020003" pitchFamily="34" charset="-34"/>
                <a:cs typeface="TH Sarabun New" panose="020B0500040200020003" pitchFamily="34" charset="-34"/>
              </a:rPr>
              <a:t>httpd</a:t>
            </a:r>
            <a:r>
              <a:rPr lang="en-GB" sz="2400" dirty="0">
                <a:latin typeface="TH Sarabun New" panose="020B0500040200020003" pitchFamily="34" charset="-34"/>
                <a:cs typeface="TH Sarabun New" panose="020B0500040200020003" pitchFamily="34" charset="-34"/>
              </a:rPr>
              <a:t>/</a:t>
            </a:r>
            <a:r>
              <a:rPr lang="en-GB" sz="2400" dirty="0" err="1">
                <a:latin typeface="TH Sarabun New" panose="020B0500040200020003" pitchFamily="34" charset="-34"/>
                <a:cs typeface="TH Sarabun New" panose="020B0500040200020003" pitchFamily="34" charset="-34"/>
              </a:rPr>
              <a:t>conf.d</a:t>
            </a:r>
            <a:r>
              <a:rPr lang="en-GB" sz="2400" dirty="0">
                <a:latin typeface="TH Sarabun New" panose="020B0500040200020003" pitchFamily="34" charset="-34"/>
                <a:cs typeface="TH Sarabun New" panose="020B0500040200020003" pitchFamily="34" charset="-34"/>
              </a:rPr>
              <a:t>/</a:t>
            </a:r>
            <a:r>
              <a:rPr lang="en-GB" sz="2400" dirty="0" err="1">
                <a:latin typeface="TH Sarabun New" panose="020B0500040200020003" pitchFamily="34" charset="-34"/>
                <a:cs typeface="TH Sarabun New" panose="020B0500040200020003" pitchFamily="34" charset="-34"/>
              </a:rPr>
              <a:t>phpMyAdmin.conf</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โดยแทนค่า </a:t>
            </a:r>
            <a:r>
              <a:rPr lang="en-GB" sz="2400" dirty="0">
                <a:latin typeface="TH Sarabun New" panose="020B0500040200020003" pitchFamily="34" charset="-34"/>
                <a:cs typeface="TH Sarabun New" panose="020B0500040200020003" pitchFamily="34" charset="-34"/>
              </a:rPr>
              <a:t>127.0.0.1 </a:t>
            </a:r>
            <a:r>
              <a:rPr lang="th-TH" sz="2400" dirty="0">
                <a:latin typeface="TH Sarabun New" panose="020B0500040200020003" pitchFamily="34" charset="-34"/>
                <a:cs typeface="TH Sarabun New" panose="020B0500040200020003" pitchFamily="34" charset="-34"/>
              </a:rPr>
              <a:t>ด้วย </a:t>
            </a:r>
            <a:r>
              <a:rPr lang="en-GB" sz="2400" dirty="0">
                <a:latin typeface="TH Sarabun New" panose="020B0500040200020003" pitchFamily="34" charset="-34"/>
                <a:cs typeface="TH Sarabun New" panose="020B0500040200020003" pitchFamily="34" charset="-34"/>
              </a:rPr>
              <a:t>IP address </a:t>
            </a:r>
            <a:r>
              <a:rPr lang="th-TH" sz="2400" dirty="0">
                <a:latin typeface="TH Sarabun New" panose="020B0500040200020003" pitchFamily="34" charset="-34"/>
                <a:cs typeface="TH Sarabun New" panose="020B0500040200020003" pitchFamily="34" charset="-34"/>
              </a:rPr>
              <a:t>ของเครื่อง </a:t>
            </a:r>
            <a:r>
              <a:rPr lang="en-US" sz="2400" dirty="0">
                <a:latin typeface="TH Sarabun New" panose="020B0500040200020003" pitchFamily="34" charset="-34"/>
                <a:cs typeface="TH Sarabun New" panose="020B0500040200020003" pitchFamily="34" charset="-34"/>
              </a:rPr>
              <a:t>Windows </a:t>
            </a:r>
          </a:p>
          <a:p>
            <a:pPr lvl="1"/>
            <a:r>
              <a:rPr lang="en-US" sz="1050" dirty="0">
                <a:latin typeface="TH Sarabun New" panose="020B0500040200020003" pitchFamily="34" charset="-34"/>
                <a:cs typeface="TH Sarabun New" panose="020B0500040200020003" pitchFamily="34" charset="-34"/>
              </a:rPr>
              <a:t>  </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vi /</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httpd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conf.d</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phpMyAdmin.conf</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17 #       Require </a:t>
            </a:r>
            <a:r>
              <a:rPr lang="en-US" sz="1400" dirty="0" err="1">
                <a:latin typeface="Courier New" panose="02070309020205020404" pitchFamily="49" charset="0"/>
                <a:cs typeface="Courier New" panose="02070309020205020404" pitchFamily="49" charset="0"/>
              </a:rPr>
              <a:t>ip</a:t>
            </a:r>
            <a:r>
              <a:rPr lang="en-US" sz="1400" dirty="0">
                <a:latin typeface="Courier New" panose="02070309020205020404" pitchFamily="49" charset="0"/>
                <a:cs typeface="Courier New" panose="02070309020205020404" pitchFamily="49" charset="0"/>
              </a:rPr>
              <a:t> 127.0.0.1</a:t>
            </a:r>
          </a:p>
          <a:p>
            <a:pPr lvl="1"/>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18        Require </a:t>
            </a:r>
            <a:r>
              <a:rPr lang="en-US" sz="1400" b="1" dirty="0" err="1">
                <a:latin typeface="Courier New" panose="02070309020205020404" pitchFamily="49" charset="0"/>
                <a:cs typeface="Courier New" panose="02070309020205020404" pitchFamily="49" charset="0"/>
              </a:rPr>
              <a:t>ip</a:t>
            </a:r>
            <a:r>
              <a:rPr lang="en-US" sz="1400" b="1" dirty="0">
                <a:latin typeface="Courier New" panose="02070309020205020404" pitchFamily="49" charset="0"/>
                <a:cs typeface="Courier New" panose="02070309020205020404" pitchFamily="49" charset="0"/>
              </a:rPr>
              <a:t> 192.168.1.43</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26 #     Allow from 127.0.0.1</a:t>
            </a:r>
          </a:p>
          <a:p>
            <a:pPr lvl="1"/>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27      Allow from 192.168.1.43</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36 #       Require </a:t>
            </a:r>
            <a:r>
              <a:rPr lang="en-US" sz="1400" dirty="0" err="1">
                <a:latin typeface="Courier New" panose="02070309020205020404" pitchFamily="49" charset="0"/>
                <a:cs typeface="Courier New" panose="02070309020205020404" pitchFamily="49" charset="0"/>
              </a:rPr>
              <a:t>ip</a:t>
            </a:r>
            <a:r>
              <a:rPr lang="en-US" sz="1400" dirty="0">
                <a:latin typeface="Courier New" panose="02070309020205020404" pitchFamily="49" charset="0"/>
                <a:cs typeface="Courier New" panose="02070309020205020404" pitchFamily="49" charset="0"/>
              </a:rPr>
              <a:t> 127.0.0.1</a:t>
            </a:r>
          </a:p>
          <a:p>
            <a:pPr lvl="1"/>
            <a:r>
              <a:rPr lang="en-US" sz="1400" b="1" dirty="0">
                <a:latin typeface="Courier New" panose="02070309020205020404" pitchFamily="49" charset="0"/>
                <a:cs typeface="Courier New" panose="02070309020205020404" pitchFamily="49" charset="0"/>
              </a:rPr>
              <a:t> 37        Require </a:t>
            </a:r>
            <a:r>
              <a:rPr lang="en-US" sz="1400" b="1" dirty="0" err="1">
                <a:latin typeface="Courier New" panose="02070309020205020404" pitchFamily="49" charset="0"/>
                <a:cs typeface="Courier New" panose="02070309020205020404" pitchFamily="49" charset="0"/>
              </a:rPr>
              <a:t>ip</a:t>
            </a:r>
            <a:r>
              <a:rPr lang="en-US" sz="1400" b="1" dirty="0">
                <a:latin typeface="Courier New" panose="02070309020205020404" pitchFamily="49" charset="0"/>
                <a:cs typeface="Courier New" panose="02070309020205020404" pitchFamily="49" charset="0"/>
              </a:rPr>
              <a:t> 192.168.1.43</a:t>
            </a:r>
          </a:p>
          <a:p>
            <a:pPr lvl="1"/>
            <a:endParaRPr lang="en-US" sz="1400" b="1" dirty="0">
              <a:latin typeface="Courier New" panose="02070309020205020404" pitchFamily="49" charset="0"/>
              <a:cs typeface="Courier New" panose="02070309020205020404" pitchFamily="49" charset="0"/>
            </a:endParaRPr>
          </a:p>
          <a:p>
            <a:pPr lvl="1"/>
            <a:r>
              <a:rPr lang="en-US" sz="1400" b="1"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45 #     Allow from 127.0.0.1</a:t>
            </a:r>
          </a:p>
          <a:p>
            <a:pPr lvl="1"/>
            <a:r>
              <a:rPr lang="en-US" sz="1400" b="1" dirty="0">
                <a:latin typeface="Courier New" panose="02070309020205020404" pitchFamily="49" charset="0"/>
                <a:cs typeface="Courier New" panose="02070309020205020404" pitchFamily="49" charset="0"/>
              </a:rPr>
              <a:t> 46      Allow from 192.168.1.43</a:t>
            </a:r>
          </a:p>
          <a:p>
            <a:pPr lvl="1"/>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2858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p>
          <a:p>
            <a:pPr algn="r"/>
            <a:r>
              <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ตั้งค่า </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Static IP address</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493538"/>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th-TH" sz="2800" dirty="0">
                <a:latin typeface="TH Sarabun New" panose="020B0500040200020003" pitchFamily="34" charset="-34"/>
                <a:cs typeface="TH Sarabun New" panose="020B0500040200020003" pitchFamily="34" charset="-34"/>
              </a:rPr>
              <a:t>ตั้งค่า </a:t>
            </a:r>
            <a:r>
              <a:rPr lang="en-GB" sz="2800" b="1" dirty="0">
                <a:latin typeface="TH Sarabun New" panose="020B0500040200020003" pitchFamily="34" charset="-34"/>
                <a:cs typeface="TH Sarabun New" panose="020B0500040200020003" pitchFamily="34" charset="-34"/>
              </a:rPr>
              <a:t>Static IP address</a:t>
            </a:r>
            <a:endParaRPr lang="en-US" sz="2800" b="1" dirty="0">
              <a:latin typeface="TH Sarabun New" panose="020B0500040200020003" pitchFamily="34" charset="-34"/>
              <a:cs typeface="TH Sarabun New" panose="020B0500040200020003" pitchFamily="34" charset="-34"/>
            </a:endParaRPr>
          </a:p>
          <a:p>
            <a:pPr marL="800100" lvl="1" indent="-342900">
              <a:buFont typeface="Wingdings" panose="05000000000000000000" pitchFamily="2" charset="2"/>
              <a:buChar char="§"/>
            </a:pPr>
            <a:r>
              <a:rPr lang="th-TH" sz="2400" dirty="0">
                <a:latin typeface="TH Sarabun New" panose="020B0500040200020003" pitchFamily="34" charset="-34"/>
                <a:cs typeface="TH Sarabun New" panose="020B0500040200020003" pitchFamily="34" charset="-34"/>
              </a:rPr>
              <a:t>สั่ง </a:t>
            </a:r>
            <a:r>
              <a:rPr lang="en-GB" sz="2400" b="1" dirty="0">
                <a:latin typeface="TH Sarabun New" panose="020B0500040200020003" pitchFamily="34" charset="-34"/>
                <a:cs typeface="TH Sarabun New" panose="020B0500040200020003" pitchFamily="34" charset="-34"/>
              </a:rPr>
              <a:t>Restart Network</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named]# </a:t>
            </a:r>
            <a:r>
              <a:rPr lang="en-US" sz="1400" dirty="0" err="1">
                <a:latin typeface="Courier New" panose="02070309020205020404" pitchFamily="49" charset="0"/>
                <a:cs typeface="Courier New" panose="02070309020205020404" pitchFamily="49" charset="0"/>
              </a:rPr>
              <a:t>systemctl</a:t>
            </a:r>
            <a:r>
              <a:rPr lang="en-US" sz="1400" dirty="0">
                <a:latin typeface="Courier New" panose="02070309020205020404" pitchFamily="49" charset="0"/>
                <a:cs typeface="Courier New" panose="02070309020205020404" pitchFamily="49" charset="0"/>
              </a:rPr>
              <a:t> restart network</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named]# </a:t>
            </a:r>
            <a:r>
              <a:rPr lang="en-US" sz="1400" dirty="0" err="1">
                <a:latin typeface="Courier New" panose="02070309020205020404" pitchFamily="49" charset="0"/>
                <a:cs typeface="Courier New" panose="02070309020205020404" pitchFamily="49" charset="0"/>
              </a:rPr>
              <a:t>ip</a:t>
            </a:r>
            <a:r>
              <a:rPr lang="en-US" sz="1400" dirty="0">
                <a:latin typeface="Courier New" panose="02070309020205020404" pitchFamily="49" charset="0"/>
                <a:cs typeface="Courier New" panose="02070309020205020404" pitchFamily="49" charset="0"/>
              </a:rPr>
              <a:t> a</a:t>
            </a:r>
          </a:p>
          <a:p>
            <a:pPr lvl="1"/>
            <a:r>
              <a:rPr lang="en-US" sz="1400" dirty="0">
                <a:latin typeface="Courier New" panose="02070309020205020404" pitchFamily="49" charset="0"/>
                <a:cs typeface="Courier New" panose="02070309020205020404" pitchFamily="49" charset="0"/>
              </a:rPr>
              <a:t>1: lo: &lt;LOOPBACK,UP,LOWER_UP&gt; </a:t>
            </a:r>
            <a:r>
              <a:rPr lang="en-US" sz="1400" dirty="0" err="1">
                <a:latin typeface="Courier New" panose="02070309020205020404" pitchFamily="49" charset="0"/>
                <a:cs typeface="Courier New" panose="02070309020205020404" pitchFamily="49" charset="0"/>
              </a:rPr>
              <a:t>mtu</a:t>
            </a:r>
            <a:r>
              <a:rPr lang="en-US" sz="1400" dirty="0">
                <a:latin typeface="Courier New" panose="02070309020205020404" pitchFamily="49" charset="0"/>
                <a:cs typeface="Courier New" panose="02070309020205020404" pitchFamily="49" charset="0"/>
              </a:rPr>
              <a:t> 65536 </a:t>
            </a:r>
            <a:r>
              <a:rPr lang="en-US" sz="1400" dirty="0" err="1">
                <a:latin typeface="Courier New" panose="02070309020205020404" pitchFamily="49" charset="0"/>
                <a:cs typeface="Courier New" panose="02070309020205020404" pitchFamily="49" charset="0"/>
              </a:rPr>
              <a:t>qdisc</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noqueue</a:t>
            </a:r>
            <a:r>
              <a:rPr lang="en-US" sz="1400" dirty="0">
                <a:latin typeface="Courier New" panose="02070309020205020404" pitchFamily="49" charset="0"/>
                <a:cs typeface="Courier New" panose="02070309020205020404" pitchFamily="49" charset="0"/>
              </a:rPr>
              <a:t> state UNKNOWN </a:t>
            </a:r>
            <a:r>
              <a:rPr lang="en-US" sz="1400" dirty="0" err="1">
                <a:latin typeface="Courier New" panose="02070309020205020404" pitchFamily="49" charset="0"/>
                <a:cs typeface="Courier New" panose="02070309020205020404" pitchFamily="49" charset="0"/>
              </a:rPr>
              <a:t>qlen</a:t>
            </a:r>
            <a:r>
              <a:rPr lang="en-US" sz="1400" dirty="0">
                <a:latin typeface="Courier New" panose="02070309020205020404" pitchFamily="49" charset="0"/>
                <a:cs typeface="Courier New" panose="02070309020205020404" pitchFamily="49" charset="0"/>
              </a:rPr>
              <a:t> 1</a:t>
            </a:r>
          </a:p>
          <a:p>
            <a:pPr lvl="1"/>
            <a:r>
              <a:rPr lang="en-US" sz="1400" dirty="0">
                <a:latin typeface="Courier New" panose="02070309020205020404" pitchFamily="49" charset="0"/>
                <a:cs typeface="Courier New" panose="02070309020205020404" pitchFamily="49" charset="0"/>
              </a:rPr>
              <a:t>    link/loopback 00:00:00:00:00:00 </a:t>
            </a:r>
            <a:r>
              <a:rPr lang="en-US" sz="1400" dirty="0" err="1">
                <a:latin typeface="Courier New" panose="02070309020205020404" pitchFamily="49" charset="0"/>
                <a:cs typeface="Courier New" panose="02070309020205020404" pitchFamily="49" charset="0"/>
              </a:rPr>
              <a:t>brd</a:t>
            </a:r>
            <a:r>
              <a:rPr lang="en-US" sz="1400" dirty="0">
                <a:latin typeface="Courier New" panose="02070309020205020404" pitchFamily="49" charset="0"/>
                <a:cs typeface="Courier New" panose="02070309020205020404" pitchFamily="49" charset="0"/>
              </a:rPr>
              <a:t> 00:00:00:00:00:00</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inet</a:t>
            </a:r>
            <a:r>
              <a:rPr lang="en-US" sz="1400" dirty="0">
                <a:latin typeface="Courier New" panose="02070309020205020404" pitchFamily="49" charset="0"/>
                <a:cs typeface="Courier New" panose="02070309020205020404" pitchFamily="49" charset="0"/>
              </a:rPr>
              <a:t> 127.0.0.1/8 scope host lo</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valid_lft</a:t>
            </a:r>
            <a:r>
              <a:rPr lang="en-US" sz="1400" dirty="0">
                <a:latin typeface="Courier New" panose="02070309020205020404" pitchFamily="49" charset="0"/>
                <a:cs typeface="Courier New" panose="02070309020205020404" pitchFamily="49" charset="0"/>
              </a:rPr>
              <a:t> forever </a:t>
            </a:r>
            <a:r>
              <a:rPr lang="en-US" sz="1400" dirty="0" err="1">
                <a:latin typeface="Courier New" panose="02070309020205020404" pitchFamily="49" charset="0"/>
                <a:cs typeface="Courier New" panose="02070309020205020404" pitchFamily="49" charset="0"/>
              </a:rPr>
              <a:t>preferred_lft</a:t>
            </a:r>
            <a:r>
              <a:rPr lang="en-US" sz="1400" dirty="0">
                <a:latin typeface="Courier New" panose="02070309020205020404" pitchFamily="49" charset="0"/>
                <a:cs typeface="Courier New" panose="02070309020205020404" pitchFamily="49" charset="0"/>
              </a:rPr>
              <a:t> forever</a:t>
            </a:r>
          </a:p>
          <a:p>
            <a:pPr lvl="1"/>
            <a:r>
              <a:rPr lang="en-US" sz="1400" dirty="0">
                <a:latin typeface="Courier New" panose="02070309020205020404" pitchFamily="49" charset="0"/>
                <a:cs typeface="Courier New" panose="02070309020205020404" pitchFamily="49" charset="0"/>
              </a:rPr>
              <a:t>    inet6 ::1/128 scope host</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valid_lft</a:t>
            </a:r>
            <a:r>
              <a:rPr lang="en-US" sz="1400" dirty="0">
                <a:latin typeface="Courier New" panose="02070309020205020404" pitchFamily="49" charset="0"/>
                <a:cs typeface="Courier New" panose="02070309020205020404" pitchFamily="49" charset="0"/>
              </a:rPr>
              <a:t> forever </a:t>
            </a:r>
            <a:r>
              <a:rPr lang="en-US" sz="1400" dirty="0" err="1">
                <a:latin typeface="Courier New" panose="02070309020205020404" pitchFamily="49" charset="0"/>
                <a:cs typeface="Courier New" panose="02070309020205020404" pitchFamily="49" charset="0"/>
              </a:rPr>
              <a:t>preferred_lft</a:t>
            </a:r>
            <a:r>
              <a:rPr lang="en-US" sz="1400" dirty="0">
                <a:latin typeface="Courier New" panose="02070309020205020404" pitchFamily="49" charset="0"/>
                <a:cs typeface="Courier New" panose="02070309020205020404" pitchFamily="49" charset="0"/>
              </a:rPr>
              <a:t> forever</a:t>
            </a:r>
          </a:p>
          <a:p>
            <a:pPr lvl="1"/>
            <a:r>
              <a:rPr lang="en-US" sz="1400" b="1" dirty="0">
                <a:latin typeface="Courier New" panose="02070309020205020404" pitchFamily="49" charset="0"/>
                <a:cs typeface="Courier New" panose="02070309020205020404" pitchFamily="49" charset="0"/>
              </a:rPr>
              <a:t>2: enp0s3: </a:t>
            </a:r>
            <a:r>
              <a:rPr lang="en-US" sz="1400" dirty="0">
                <a:latin typeface="Courier New" panose="02070309020205020404" pitchFamily="49" charset="0"/>
                <a:cs typeface="Courier New" panose="02070309020205020404" pitchFamily="49" charset="0"/>
              </a:rPr>
              <a:t>&lt;BROADCAST,MULTICAST,UP,LOWER_UP&gt; </a:t>
            </a:r>
            <a:r>
              <a:rPr lang="en-US" sz="1400" dirty="0" err="1">
                <a:latin typeface="Courier New" panose="02070309020205020404" pitchFamily="49" charset="0"/>
                <a:cs typeface="Courier New" panose="02070309020205020404" pitchFamily="49" charset="0"/>
              </a:rPr>
              <a:t>mtu</a:t>
            </a:r>
            <a:r>
              <a:rPr lang="en-US" sz="1400" dirty="0">
                <a:latin typeface="Courier New" panose="02070309020205020404" pitchFamily="49" charset="0"/>
                <a:cs typeface="Courier New" panose="02070309020205020404" pitchFamily="49" charset="0"/>
              </a:rPr>
              <a:t> 1500 </a:t>
            </a:r>
            <a:r>
              <a:rPr lang="en-US" sz="1400" dirty="0" err="1">
                <a:latin typeface="Courier New" panose="02070309020205020404" pitchFamily="49" charset="0"/>
                <a:cs typeface="Courier New" panose="02070309020205020404" pitchFamily="49" charset="0"/>
              </a:rPr>
              <a:t>qdisc</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pfifo_fast</a:t>
            </a:r>
            <a:r>
              <a:rPr lang="en-US" sz="1400" dirty="0">
                <a:latin typeface="Courier New" panose="02070309020205020404" pitchFamily="49" charset="0"/>
                <a:cs typeface="Courier New" panose="02070309020205020404" pitchFamily="49" charset="0"/>
              </a:rPr>
              <a:t> state UP </a:t>
            </a:r>
            <a:r>
              <a:rPr lang="en-US" sz="1400" dirty="0" err="1">
                <a:latin typeface="Courier New" panose="02070309020205020404" pitchFamily="49" charset="0"/>
                <a:cs typeface="Courier New" panose="02070309020205020404" pitchFamily="49" charset="0"/>
              </a:rPr>
              <a:t>qlen</a:t>
            </a:r>
            <a:r>
              <a:rPr lang="en-US" sz="1400" dirty="0">
                <a:latin typeface="Courier New" panose="02070309020205020404" pitchFamily="49" charset="0"/>
                <a:cs typeface="Courier New" panose="02070309020205020404" pitchFamily="49" charset="0"/>
              </a:rPr>
              <a:t> 1000</a:t>
            </a:r>
          </a:p>
          <a:p>
            <a:pPr lvl="1"/>
            <a:r>
              <a:rPr lang="en-US" sz="1400" dirty="0">
                <a:latin typeface="Courier New" panose="02070309020205020404" pitchFamily="49" charset="0"/>
                <a:cs typeface="Courier New" panose="02070309020205020404" pitchFamily="49" charset="0"/>
              </a:rPr>
              <a:t>    link/ether 08:00:27:34:7b:c8 </a:t>
            </a:r>
            <a:r>
              <a:rPr lang="en-US" sz="1400" dirty="0" err="1">
                <a:latin typeface="Courier New" panose="02070309020205020404" pitchFamily="49" charset="0"/>
                <a:cs typeface="Courier New" panose="02070309020205020404" pitchFamily="49" charset="0"/>
              </a:rPr>
              <a:t>brd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ff:ff:ff:ff:ff:ff</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inet</a:t>
            </a:r>
            <a:r>
              <a:rPr lang="en-US" sz="1400" b="1" dirty="0">
                <a:latin typeface="Courier New" panose="02070309020205020404" pitchFamily="49" charset="0"/>
                <a:cs typeface="Courier New" panose="02070309020205020404" pitchFamily="49" charset="0"/>
              </a:rPr>
              <a:t> 192.168.1.21/24 </a:t>
            </a:r>
            <a:r>
              <a:rPr lang="en-US" sz="1400" b="1" dirty="0" err="1">
                <a:latin typeface="Courier New" panose="02070309020205020404" pitchFamily="49" charset="0"/>
                <a:cs typeface="Courier New" panose="02070309020205020404" pitchFamily="49" charset="0"/>
              </a:rPr>
              <a:t>brd</a:t>
            </a:r>
            <a:r>
              <a:rPr lang="en-US" sz="1400" b="1" dirty="0">
                <a:latin typeface="Courier New" panose="02070309020205020404" pitchFamily="49" charset="0"/>
                <a:cs typeface="Courier New" panose="02070309020205020404" pitchFamily="49" charset="0"/>
              </a:rPr>
              <a:t> 192.168.1.255 scope global enp0s3</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valid_lft</a:t>
            </a:r>
            <a:r>
              <a:rPr lang="en-US" sz="1400" dirty="0">
                <a:latin typeface="Courier New" panose="02070309020205020404" pitchFamily="49" charset="0"/>
                <a:cs typeface="Courier New" panose="02070309020205020404" pitchFamily="49" charset="0"/>
              </a:rPr>
              <a:t> forever </a:t>
            </a:r>
            <a:r>
              <a:rPr lang="en-US" sz="1400" dirty="0" err="1">
                <a:latin typeface="Courier New" panose="02070309020205020404" pitchFamily="49" charset="0"/>
                <a:cs typeface="Courier New" panose="02070309020205020404" pitchFamily="49" charset="0"/>
              </a:rPr>
              <a:t>preferred_lft</a:t>
            </a:r>
            <a:r>
              <a:rPr lang="en-US" sz="1400" dirty="0">
                <a:latin typeface="Courier New" panose="02070309020205020404" pitchFamily="49" charset="0"/>
                <a:cs typeface="Courier New" panose="02070309020205020404" pitchFamily="49" charset="0"/>
              </a:rPr>
              <a:t> forever</a:t>
            </a:r>
          </a:p>
          <a:p>
            <a:pPr lvl="1"/>
            <a:r>
              <a:rPr lang="en-US" sz="1400" dirty="0">
                <a:latin typeface="Courier New" panose="02070309020205020404" pitchFamily="49" charset="0"/>
                <a:cs typeface="Courier New" panose="02070309020205020404" pitchFamily="49" charset="0"/>
              </a:rPr>
              <a:t>    inet6 fe80::5de5:a7c0:6faf:2576/64 scope link</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valid_lft</a:t>
            </a:r>
            <a:r>
              <a:rPr lang="en-US" sz="1400" dirty="0">
                <a:latin typeface="Courier New" panose="02070309020205020404" pitchFamily="49" charset="0"/>
                <a:cs typeface="Courier New" panose="02070309020205020404" pitchFamily="49" charset="0"/>
              </a:rPr>
              <a:t> forever </a:t>
            </a:r>
            <a:r>
              <a:rPr lang="en-US" sz="1400" dirty="0" err="1">
                <a:latin typeface="Courier New" panose="02070309020205020404" pitchFamily="49" charset="0"/>
                <a:cs typeface="Courier New" panose="02070309020205020404" pitchFamily="49" charset="0"/>
              </a:rPr>
              <a:t>preferred_lft</a:t>
            </a:r>
            <a:r>
              <a:rPr lang="en-US" sz="1400" dirty="0">
                <a:latin typeface="Courier New" panose="02070309020205020404" pitchFamily="49" charset="0"/>
                <a:cs typeface="Courier New" panose="02070309020205020404" pitchFamily="49" charset="0"/>
              </a:rPr>
              <a:t> forever</a:t>
            </a:r>
          </a:p>
          <a:p>
            <a:pPr lvl="1"/>
            <a:endParaRPr lang="en-US" sz="2400" b="1"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302042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phpMyAdmin</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err="1">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phpMyAdmin</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3170099"/>
          </a:xfrm>
          <a:prstGeom prst="rect">
            <a:avLst/>
          </a:prstGeom>
        </p:spPr>
        <p:txBody>
          <a:bodyPr wrap="square">
            <a:spAutoFit/>
          </a:bodyPr>
          <a:lstStyle/>
          <a:p>
            <a:pPr marL="457200" indent="-457200">
              <a:buFont typeface="+mj-lt"/>
              <a:buAutoNum type="arabicPeriod" startAt="3"/>
            </a:pPr>
            <a:r>
              <a:rPr lang="en-US" sz="2000" dirty="0"/>
              <a:t>Basic Configuration for </a:t>
            </a:r>
            <a:r>
              <a:rPr lang="en-US" sz="2000" dirty="0" err="1"/>
              <a:t>phpMyAdmin</a:t>
            </a:r>
            <a:endParaRPr lang="en-US" sz="2000" dirty="0"/>
          </a:p>
          <a:p>
            <a:pPr lvl="1"/>
            <a:r>
              <a:rPr lang="th-TH" sz="2400" dirty="0">
                <a:latin typeface="TH Sarabun New" panose="020B0500040200020003" pitchFamily="34" charset="-34"/>
                <a:cs typeface="TH Sarabun New" panose="020B0500040200020003" pitchFamily="34" charset="-34"/>
              </a:rPr>
              <a:t>หลังจากแก้ไขไฟล์ </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etc</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httpd</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conf.d</a:t>
            </a:r>
            <a:r>
              <a:rPr lang="en-US" sz="2400" dirty="0">
                <a:latin typeface="TH Sarabun New" panose="020B0500040200020003" pitchFamily="34" charset="-34"/>
                <a:cs typeface="TH Sarabun New" panose="020B0500040200020003" pitchFamily="34" charset="-34"/>
              </a:rPr>
              <a:t>/</a:t>
            </a:r>
            <a:r>
              <a:rPr lang="en-US" sz="2400" dirty="0" err="1">
                <a:latin typeface="TH Sarabun New" panose="020B0500040200020003" pitchFamily="34" charset="-34"/>
                <a:cs typeface="TH Sarabun New" panose="020B0500040200020003" pitchFamily="34" charset="-34"/>
              </a:rPr>
              <a:t>phyMyAdmin.conf</a:t>
            </a:r>
            <a:r>
              <a:rPr lang="en-US"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ให้  </a:t>
            </a:r>
            <a:r>
              <a:rPr lang="en-GB" sz="2400" dirty="0">
                <a:latin typeface="TH Sarabun New" panose="020B0500040200020003" pitchFamily="34" charset="-34"/>
                <a:cs typeface="TH Sarabun New" panose="020B0500040200020003" pitchFamily="34" charset="-34"/>
              </a:rPr>
              <a:t>restart </a:t>
            </a:r>
            <a:r>
              <a:rPr lang="en-GB" sz="2400" dirty="0" err="1">
                <a:latin typeface="TH Sarabun New" panose="020B0500040200020003" pitchFamily="34" charset="-34"/>
                <a:cs typeface="TH Sarabun New" panose="020B0500040200020003" pitchFamily="34" charset="-34"/>
              </a:rPr>
              <a:t>httpd</a:t>
            </a:r>
            <a:endParaRPr lang="en-GB" sz="2400" dirty="0">
              <a:latin typeface="TH Sarabun New" panose="020B0500040200020003" pitchFamily="34" charset="-34"/>
              <a:cs typeface="TH Sarabun New" panose="020B0500040200020003" pitchFamily="34" charset="-34"/>
            </a:endParaRPr>
          </a:p>
          <a:p>
            <a:pPr lvl="1"/>
            <a:endParaRPr lang="en-GB" sz="2400" dirty="0">
              <a:latin typeface="TH Sarabun New" panose="020B0500040200020003" pitchFamily="34" charset="-34"/>
              <a:cs typeface="TH Sarabun New" panose="020B0500040200020003" pitchFamily="34" charset="-34"/>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systemctl</a:t>
            </a:r>
            <a:r>
              <a:rPr lang="en-US" sz="1400" b="1" dirty="0">
                <a:latin typeface="Courier New" panose="02070309020205020404" pitchFamily="49" charset="0"/>
                <a:cs typeface="Courier New" panose="02070309020205020404" pitchFamily="49" charset="0"/>
              </a:rPr>
              <a:t> restart </a:t>
            </a:r>
            <a:r>
              <a:rPr lang="en-US" sz="1400" b="1" dirty="0" err="1">
                <a:latin typeface="Courier New" panose="02070309020205020404" pitchFamily="49" charset="0"/>
                <a:cs typeface="Courier New" panose="02070309020205020404" pitchFamily="49" charset="0"/>
              </a:rPr>
              <a:t>httpd</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1"/>
            <a:endParaRPr lang="en-US" sz="1400" b="1" dirty="0">
              <a:latin typeface="Courier New" panose="02070309020205020404" pitchFamily="49" charset="0"/>
              <a:cs typeface="Courier New" panose="02070309020205020404" pitchFamily="49" charset="0"/>
            </a:endParaRPr>
          </a:p>
          <a:p>
            <a:pPr lvl="1"/>
            <a:endParaRPr lang="en-US" sz="1400" b="1" dirty="0">
              <a:latin typeface="Courier New" panose="02070309020205020404" pitchFamily="49" charset="0"/>
              <a:cs typeface="Courier New" panose="02070309020205020404" pitchFamily="49" charset="0"/>
            </a:endParaRPr>
          </a:p>
          <a:p>
            <a:pPr marL="457200" indent="-457200">
              <a:buFont typeface="+mj-lt"/>
              <a:buAutoNum type="arabicPeriod" startAt="3"/>
            </a:pPr>
            <a:r>
              <a:rPr lang="th-TH" sz="2800" dirty="0">
                <a:latin typeface="TH Sarabun New" panose="020B0500040200020003" pitchFamily="34" charset="-34"/>
                <a:cs typeface="TH Sarabun New" panose="020B0500040200020003" pitchFamily="34" charset="-34"/>
              </a:rPr>
              <a:t>เข้าใช้งาน </a:t>
            </a:r>
            <a:r>
              <a:rPr lang="en-GB" sz="2800" dirty="0" err="1">
                <a:latin typeface="TH Sarabun New" panose="020B0500040200020003" pitchFamily="34" charset="-34"/>
                <a:cs typeface="TH Sarabun New" panose="020B0500040200020003" pitchFamily="34" charset="-34"/>
              </a:rPr>
              <a:t>phpMyAdmin</a:t>
            </a:r>
            <a:endParaRPr lang="en-US" sz="2800" dirty="0">
              <a:latin typeface="TH Sarabun New" panose="020B0500040200020003" pitchFamily="34" charset="-34"/>
              <a:cs typeface="TH Sarabun New" panose="020B0500040200020003" pitchFamily="34" charset="-34"/>
            </a:endParaRPr>
          </a:p>
          <a:p>
            <a:pPr lvl="1"/>
            <a:r>
              <a:rPr lang="th-TH" sz="2400" dirty="0">
                <a:latin typeface="TH Sarabun New" panose="020B0500040200020003" pitchFamily="34" charset="-34"/>
                <a:cs typeface="TH Sarabun New" panose="020B0500040200020003" pitchFamily="34" charset="-34"/>
              </a:rPr>
              <a:t>ให้เข้าไปที่ </a:t>
            </a:r>
            <a:r>
              <a:rPr lang="en-GB" sz="2400" dirty="0">
                <a:latin typeface="TH Sarabun New" panose="020B0500040200020003" pitchFamily="34" charset="-34"/>
                <a:cs typeface="TH Sarabun New" panose="020B0500040200020003" pitchFamily="34" charset="-34"/>
              </a:rPr>
              <a:t>URL </a:t>
            </a:r>
            <a:r>
              <a:rPr lang="en-GB" sz="2400" dirty="0">
                <a:latin typeface="TH Sarabun New" panose="020B0500040200020003" pitchFamily="34" charset="-34"/>
                <a:cs typeface="TH Sarabun New" panose="020B0500040200020003" pitchFamily="34" charset="-34"/>
                <a:hlinkClick r:id="rId2"/>
              </a:rPr>
              <a:t>http://www.bbu.local/phpmyadmin</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ให้ล๊อกอินด้วย </a:t>
            </a:r>
            <a:r>
              <a:rPr lang="en-GB" sz="2400" dirty="0">
                <a:latin typeface="TH Sarabun New" panose="020B0500040200020003" pitchFamily="34" charset="-34"/>
                <a:cs typeface="TH Sarabun New" panose="020B0500040200020003" pitchFamily="34" charset="-34"/>
              </a:rPr>
              <a:t>user: root </a:t>
            </a:r>
            <a:r>
              <a:rPr lang="th-TH" sz="2400" dirty="0">
                <a:latin typeface="TH Sarabun New" panose="020B0500040200020003" pitchFamily="34" charset="-34"/>
                <a:cs typeface="TH Sarabun New" panose="020B0500040200020003" pitchFamily="34" charset="-34"/>
              </a:rPr>
              <a:t>และ </a:t>
            </a:r>
            <a:r>
              <a:rPr lang="en-GB" sz="2400" dirty="0">
                <a:latin typeface="TH Sarabun New" panose="020B0500040200020003" pitchFamily="34" charset="-34"/>
                <a:cs typeface="TH Sarabun New" panose="020B0500040200020003" pitchFamily="34" charset="-34"/>
              </a:rPr>
              <a:t>password </a:t>
            </a:r>
          </a:p>
        </p:txBody>
      </p:sp>
    </p:spTree>
    <p:extLst>
      <p:ext uri="{BB962C8B-B14F-4D97-AF65-F5344CB8AC3E}">
        <p14:creationId xmlns:p14="http://schemas.microsoft.com/office/powerpoint/2010/main" val="7682963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phpMyAdmin</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err="1">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phpMyAdmin</a:t>
            </a: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pic>
        <p:nvPicPr>
          <p:cNvPr id="5" name="รูปภาพ 4">
            <a:extLst>
              <a:ext uri="{FF2B5EF4-FFF2-40B4-BE49-F238E27FC236}">
                <a16:creationId xmlns:a16="http://schemas.microsoft.com/office/drawing/2014/main" id="{5FDF9131-A5B4-4213-94EB-3CD9AA0DF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514" y="1597079"/>
            <a:ext cx="6968971" cy="5005802"/>
          </a:xfrm>
          <a:prstGeom prst="rect">
            <a:avLst/>
          </a:prstGeom>
        </p:spPr>
      </p:pic>
    </p:spTree>
    <p:extLst>
      <p:ext uri="{BB962C8B-B14F-4D97-AF65-F5344CB8AC3E}">
        <p14:creationId xmlns:p14="http://schemas.microsoft.com/office/powerpoint/2010/main" val="10619423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a:extLst>
              <a:ext uri="{FF2B5EF4-FFF2-40B4-BE49-F238E27FC236}">
                <a16:creationId xmlns:a16="http://schemas.microsoft.com/office/drawing/2014/main" id="{2C7ED25C-06F6-48A2-ADDB-D5A5B0564A17}"/>
              </a:ext>
            </a:extLst>
          </p:cNvPr>
          <p:cNvPicPr>
            <a:picLocks noChangeAspect="1"/>
          </p:cNvPicPr>
          <p:nvPr/>
        </p:nvPicPr>
        <p:blipFill rotWithShape="1">
          <a:blip r:embed="rId2">
            <a:extLst>
              <a:ext uri="{28A0092B-C50C-407E-A947-70E740481C1C}">
                <a14:useLocalDpi xmlns:a14="http://schemas.microsoft.com/office/drawing/2010/main" val="0"/>
              </a:ext>
            </a:extLst>
          </a:blip>
          <a:srcRect l="10681" r="14373"/>
          <a:stretch/>
        </p:blipFill>
        <p:spPr>
          <a:xfrm>
            <a:off x="0" y="0"/>
            <a:ext cx="9144000" cy="6858000"/>
          </a:xfrm>
          <a:prstGeom prst="rect">
            <a:avLst/>
          </a:prstGeom>
        </p:spPr>
      </p:pic>
      <p:sp>
        <p:nvSpPr>
          <p:cNvPr id="3" name="สี่เหลี่ยมผืนผ้า 2">
            <a:extLst>
              <a:ext uri="{FF2B5EF4-FFF2-40B4-BE49-F238E27FC236}">
                <a16:creationId xmlns:a16="http://schemas.microsoft.com/office/drawing/2014/main" id="{27CD662C-D1FE-4E91-8F2A-8142F28F26A4}"/>
              </a:ext>
            </a:extLst>
          </p:cNvPr>
          <p:cNvSpPr/>
          <p:nvPr/>
        </p:nvSpPr>
        <p:spPr>
          <a:xfrm>
            <a:off x="0" y="1890944"/>
            <a:ext cx="9144000" cy="2494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 name="สี่เหลี่ยมผืนผ้า 1">
            <a:extLst>
              <a:ext uri="{FF2B5EF4-FFF2-40B4-BE49-F238E27FC236}">
                <a16:creationId xmlns:a16="http://schemas.microsoft.com/office/drawing/2014/main" id="{335BFDE9-C253-404D-9EC0-F0172B798E6C}"/>
              </a:ext>
            </a:extLst>
          </p:cNvPr>
          <p:cNvSpPr/>
          <p:nvPr/>
        </p:nvSpPr>
        <p:spPr>
          <a:xfrm>
            <a:off x="0" y="2670674"/>
            <a:ext cx="9144000" cy="923330"/>
          </a:xfrm>
          <a:prstGeom prst="rect">
            <a:avLst/>
          </a:prstGeom>
        </p:spPr>
        <p:txBody>
          <a:bodyPr wrap="square">
            <a:spAutoFit/>
          </a:bodyPr>
          <a:lstStyle/>
          <a:p>
            <a:pPr algn="ct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842417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5690587" cy="3170099"/>
          </a:xfrm>
          <a:prstGeom prst="rect">
            <a:avLst/>
          </a:prstGeom>
        </p:spPr>
        <p:txBody>
          <a:bodyPr wrap="square">
            <a:spAutoFit/>
          </a:bodyPr>
          <a:lstStyle/>
          <a:p>
            <a:pPr marL="342900" indent="-342900">
              <a:buFont typeface="Wingdings" panose="05000000000000000000" pitchFamily="2" charset="2"/>
              <a:buChar char="v"/>
            </a:pPr>
            <a:r>
              <a:rPr lang="en-US" sz="2000" b="1" dirty="0"/>
              <a:t>WordPress</a:t>
            </a:r>
            <a:r>
              <a:rPr lang="en-US" sz="2000" dirty="0"/>
              <a:t> is a free and open source website and blogging tool that uses </a:t>
            </a:r>
            <a:r>
              <a:rPr lang="en-US" sz="2000" b="1" dirty="0"/>
              <a:t>PHP</a:t>
            </a:r>
            <a:r>
              <a:rPr lang="en-US" sz="2000" dirty="0"/>
              <a:t> and </a:t>
            </a:r>
            <a:r>
              <a:rPr lang="en-US" sz="2000" b="1" dirty="0"/>
              <a:t>MySQL</a:t>
            </a:r>
            <a:r>
              <a:rPr lang="en-US" sz="2000" dirty="0"/>
              <a:t>.</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t>WordPress</a:t>
            </a:r>
            <a:r>
              <a:rPr lang="en-US" sz="2000" dirty="0"/>
              <a:t> is currently the most popular </a:t>
            </a:r>
            <a:r>
              <a:rPr lang="en-US" sz="2000" b="1" dirty="0"/>
              <a:t>CMS</a:t>
            </a:r>
            <a:r>
              <a:rPr lang="en-US" sz="2000" dirty="0"/>
              <a:t> (Content Management System) on the Internet, and has over 20,000 plugins to extend its functionality. </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This makes WordPress a great choice for getting a website up and running quickly and easily.</a:t>
            </a:r>
          </a:p>
        </p:txBody>
      </p:sp>
      <p:pic>
        <p:nvPicPr>
          <p:cNvPr id="5" name="รูปภาพ 4">
            <a:extLst>
              <a:ext uri="{FF2B5EF4-FFF2-40B4-BE49-F238E27FC236}">
                <a16:creationId xmlns:a16="http://schemas.microsoft.com/office/drawing/2014/main" id="{88C5E6FD-82EE-4B47-AACB-55E36F520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677" y="2094668"/>
            <a:ext cx="1897094" cy="1178555"/>
          </a:xfrm>
          <a:prstGeom prst="rect">
            <a:avLst/>
          </a:prstGeom>
        </p:spPr>
      </p:pic>
    </p:spTree>
    <p:extLst>
      <p:ext uri="{BB962C8B-B14F-4D97-AF65-F5344CB8AC3E}">
        <p14:creationId xmlns:p14="http://schemas.microsoft.com/office/powerpoint/2010/main" val="3399324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3816429"/>
          </a:xfrm>
          <a:prstGeom prst="rect">
            <a:avLst/>
          </a:prstGeom>
        </p:spPr>
        <p:txBody>
          <a:bodyPr wrap="square">
            <a:spAutoFit/>
          </a:bodyPr>
          <a:lstStyle/>
          <a:p>
            <a:pPr marL="457200" indent="-457200">
              <a:buFont typeface="+mj-lt"/>
              <a:buAutoNum type="arabicPeriod"/>
            </a:pPr>
            <a:r>
              <a:rPr lang="en-US" sz="2000" dirty="0"/>
              <a:t>Create database</a:t>
            </a:r>
            <a:endParaRPr lang="en-GB" sz="2400" dirty="0">
              <a:latin typeface="TH Sarabun New" panose="020B0500040200020003" pitchFamily="34" charset="-34"/>
              <a:cs typeface="TH Sarabun New" panose="020B0500040200020003" pitchFamily="34" charset="-34"/>
            </a:endParaRPr>
          </a:p>
          <a:p>
            <a:pPr lvl="1"/>
            <a:r>
              <a:rPr lang="en-GB" sz="1200" dirty="0">
                <a:latin typeface="TH Sarabun New" panose="020B0500040200020003" pitchFamily="34" charset="-34"/>
                <a:cs typeface="TH Sarabun New" panose="020B0500040200020003" pitchFamily="34" charset="-34"/>
              </a:rPr>
              <a:t> </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mysql</a:t>
            </a:r>
            <a:r>
              <a:rPr lang="en-US" sz="1400" b="1" dirty="0">
                <a:latin typeface="Courier New" panose="02070309020205020404" pitchFamily="49" charset="0"/>
                <a:cs typeface="Courier New" panose="02070309020205020404" pitchFamily="49" charset="0"/>
              </a:rPr>
              <a:t> -p</a:t>
            </a:r>
          </a:p>
          <a:p>
            <a:pPr lvl="1"/>
            <a:r>
              <a:rPr lang="en-US" sz="1400" dirty="0">
                <a:latin typeface="Courier New" panose="02070309020205020404" pitchFamily="49" charset="0"/>
                <a:cs typeface="Courier New" panose="02070309020205020404" pitchFamily="49" charset="0"/>
              </a:rPr>
              <a:t>Enter password:</a:t>
            </a:r>
          </a:p>
          <a:p>
            <a:pPr lvl="1"/>
            <a:r>
              <a:rPr lang="en-US" sz="1400" dirty="0">
                <a:latin typeface="Courier New" panose="02070309020205020404" pitchFamily="49" charset="0"/>
                <a:cs typeface="Courier New" panose="02070309020205020404" pitchFamily="49" charset="0"/>
              </a:rPr>
              <a:t>Welcome to the MariaDB monitor.  Commands end with ; or \g.</a:t>
            </a:r>
          </a:p>
          <a:p>
            <a:pPr lvl="1"/>
            <a:r>
              <a:rPr lang="en-US" sz="1400" dirty="0">
                <a:latin typeface="Courier New" panose="02070309020205020404" pitchFamily="49" charset="0"/>
                <a:cs typeface="Courier New" panose="02070309020205020404" pitchFamily="49" charset="0"/>
              </a:rPr>
              <a:t>Your MariaDB connection id is 2</a:t>
            </a:r>
          </a:p>
          <a:p>
            <a:pPr lvl="1"/>
            <a:r>
              <a:rPr lang="en-US" sz="1400" dirty="0">
                <a:latin typeface="Courier New" panose="02070309020205020404" pitchFamily="49" charset="0"/>
                <a:cs typeface="Courier New" panose="02070309020205020404" pitchFamily="49" charset="0"/>
              </a:rPr>
              <a:t>Server version: 5.5.56-MariaDB MariaDB Server</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Copyright (c) 2000, 2017, Oracle, MariaDB Corporation Ab and others.</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Type 'help;' or '\h' for help. Type '\c' to clear the current input statement.</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MariaDB [(none)]&gt; </a:t>
            </a:r>
            <a:r>
              <a:rPr lang="en-US" sz="1400" b="1" dirty="0">
                <a:latin typeface="Courier New" panose="02070309020205020404" pitchFamily="49" charset="0"/>
                <a:cs typeface="Courier New" panose="02070309020205020404" pitchFamily="49" charset="0"/>
              </a:rPr>
              <a:t>CREATE DATABASE </a:t>
            </a:r>
            <a:r>
              <a:rPr lang="en-US" sz="1400" b="1" dirty="0" err="1">
                <a:latin typeface="Courier New" panose="02070309020205020404" pitchFamily="49" charset="0"/>
                <a:cs typeface="Courier New" panose="02070309020205020404" pitchFamily="49" charset="0"/>
              </a:rPr>
              <a:t>wordpress</a:t>
            </a:r>
            <a:r>
              <a:rPr lang="en-US" sz="1400" b="1"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Query OK, 1 row affected (0.00 sec)</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MariaDB [(none)]&gt;</a:t>
            </a:r>
          </a:p>
        </p:txBody>
      </p:sp>
    </p:spTree>
    <p:extLst>
      <p:ext uri="{BB962C8B-B14F-4D97-AF65-F5344CB8AC3E}">
        <p14:creationId xmlns:p14="http://schemas.microsoft.com/office/powerpoint/2010/main" val="15144476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4308872"/>
          </a:xfrm>
          <a:prstGeom prst="rect">
            <a:avLst/>
          </a:prstGeom>
        </p:spPr>
        <p:txBody>
          <a:bodyPr wrap="square">
            <a:spAutoFit/>
          </a:bodyPr>
          <a:lstStyle/>
          <a:p>
            <a:pPr marL="457200" indent="-457200">
              <a:buFont typeface="+mj-lt"/>
              <a:buAutoNum type="arabicPeriod" startAt="2"/>
            </a:pPr>
            <a:r>
              <a:rPr lang="en-US" sz="2000" dirty="0"/>
              <a:t>Create user</a:t>
            </a:r>
            <a:endParaRPr lang="en-GB" sz="2400" dirty="0">
              <a:latin typeface="TH Sarabun New" panose="020B0500040200020003" pitchFamily="34" charset="-34"/>
              <a:cs typeface="TH Sarabun New" panose="020B0500040200020003" pitchFamily="34" charset="-34"/>
            </a:endParaRPr>
          </a:p>
          <a:p>
            <a:pPr lvl="1"/>
            <a:r>
              <a:rPr lang="en-GB" sz="1200" dirty="0">
                <a:latin typeface="TH Sarabun New" panose="020B0500040200020003" pitchFamily="34" charset="-34"/>
                <a:cs typeface="TH Sarabun New" panose="020B0500040200020003" pitchFamily="34" charset="-34"/>
              </a:rPr>
              <a:t> </a:t>
            </a:r>
          </a:p>
          <a:p>
            <a:pPr lvl="1"/>
            <a:r>
              <a:rPr lang="en-US" sz="1400" dirty="0">
                <a:latin typeface="Courier New" panose="02070309020205020404" pitchFamily="49" charset="0"/>
                <a:cs typeface="Courier New" panose="02070309020205020404" pitchFamily="49" charset="0"/>
              </a:rPr>
              <a:t>MariaDB [(none)]&gt; </a:t>
            </a:r>
            <a:r>
              <a:rPr lang="en-US" sz="1400" b="1" dirty="0">
                <a:latin typeface="Courier New" panose="02070309020205020404" pitchFamily="49" charset="0"/>
                <a:cs typeface="Courier New" panose="02070309020205020404" pitchFamily="49" charset="0"/>
              </a:rPr>
              <a:t>CREATE USER </a:t>
            </a:r>
            <a:r>
              <a:rPr lang="en-US" sz="1400" b="1" dirty="0" err="1">
                <a:latin typeface="Courier New" panose="02070309020205020404" pitchFamily="49" charset="0"/>
                <a:cs typeface="Courier New" panose="02070309020205020404" pitchFamily="49" charset="0"/>
              </a:rPr>
              <a:t>wp@localhost</a:t>
            </a:r>
            <a:r>
              <a:rPr lang="en-US" sz="1400" b="1" dirty="0">
                <a:latin typeface="Courier New" panose="02070309020205020404" pitchFamily="49" charset="0"/>
                <a:cs typeface="Courier New" panose="02070309020205020404" pitchFamily="49" charset="0"/>
              </a:rPr>
              <a:t> IDENTIFIED BY '123456';</a:t>
            </a:r>
          </a:p>
          <a:p>
            <a:pPr lvl="1"/>
            <a:r>
              <a:rPr lang="en-US" sz="1400" dirty="0">
                <a:latin typeface="Courier New" panose="02070309020205020404" pitchFamily="49" charset="0"/>
                <a:cs typeface="Courier New" panose="02070309020205020404" pitchFamily="49" charset="0"/>
              </a:rPr>
              <a:t>Query OK, 0 rows affected (0.00 sec)</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MariaDB [(none)]&gt;</a:t>
            </a:r>
          </a:p>
          <a:p>
            <a:r>
              <a:rPr lang="en-US" sz="2000" dirty="0">
                <a:latin typeface="Courier New" panose="02070309020205020404" pitchFamily="49" charset="0"/>
                <a:cs typeface="Courier New" panose="02070309020205020404" pitchFamily="49" charset="0"/>
              </a:rPr>
              <a:t> </a:t>
            </a:r>
          </a:p>
          <a:p>
            <a:pPr marL="342900" indent="-342900">
              <a:buFont typeface="+mj-lt"/>
              <a:buAutoNum type="arabicPeriod" startAt="3"/>
            </a:pPr>
            <a:r>
              <a:rPr lang="en-US" sz="2000" dirty="0">
                <a:cs typeface="Courier New" panose="02070309020205020404" pitchFamily="49" charset="0"/>
              </a:rPr>
              <a:t>Grant user access to the database</a:t>
            </a:r>
          </a:p>
          <a:p>
            <a:pPr marL="342900" indent="-342900">
              <a:buFont typeface="+mj-lt"/>
              <a:buAutoNum type="arabicPeriod" startAt="3"/>
            </a:pPr>
            <a:endParaRPr lang="en-US" sz="20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rPr>
              <a:t>MariaDB [(none)]&gt; </a:t>
            </a:r>
            <a:r>
              <a:rPr lang="en-US" sz="1400" b="1" dirty="0">
                <a:latin typeface="Courier New" panose="02070309020205020404" pitchFamily="49" charset="0"/>
              </a:rPr>
              <a:t>GRANT ALL PRIVILEGES ON wordpress.* TO </a:t>
            </a:r>
            <a:r>
              <a:rPr lang="en-US" sz="1400" b="1" dirty="0" err="1">
                <a:latin typeface="Courier New" panose="02070309020205020404" pitchFamily="49" charset="0"/>
              </a:rPr>
              <a:t>wp@localhost</a:t>
            </a:r>
            <a:r>
              <a:rPr lang="en-US" sz="1400" b="1" dirty="0">
                <a:latin typeface="Courier New" panose="02070309020205020404" pitchFamily="49" charset="0"/>
              </a:rPr>
              <a:t> IDENTIFIED BY '123456';</a:t>
            </a:r>
          </a:p>
          <a:p>
            <a:pPr lvl="1"/>
            <a:r>
              <a:rPr lang="en-US" sz="1400" dirty="0">
                <a:latin typeface="Courier New" panose="02070309020205020404" pitchFamily="49" charset="0"/>
              </a:rPr>
              <a:t>Query OK, 0 rows affected (0.00 sec)</a:t>
            </a:r>
          </a:p>
          <a:p>
            <a:pPr lvl="1"/>
            <a:endParaRPr lang="en-US" sz="1400" dirty="0">
              <a:latin typeface="Courier New" panose="02070309020205020404" pitchFamily="49" charset="0"/>
            </a:endParaRPr>
          </a:p>
          <a:p>
            <a:pPr lvl="1"/>
            <a:r>
              <a:rPr lang="en-US" sz="1400" dirty="0">
                <a:latin typeface="Courier New" panose="02070309020205020404" pitchFamily="49" charset="0"/>
              </a:rPr>
              <a:t>MariaDB [(none)]&gt; </a:t>
            </a:r>
            <a:r>
              <a:rPr lang="en-US" sz="1400" b="1" dirty="0">
                <a:latin typeface="Courier New" panose="02070309020205020404" pitchFamily="49" charset="0"/>
              </a:rPr>
              <a:t>FLUSH PRIVILEGES;</a:t>
            </a:r>
          </a:p>
          <a:p>
            <a:pPr lvl="1"/>
            <a:r>
              <a:rPr lang="en-US" sz="1400" dirty="0">
                <a:latin typeface="Courier New" panose="02070309020205020404" pitchFamily="49" charset="0"/>
              </a:rPr>
              <a:t>Query OK, 0 rows affected (0.00 sec)</a:t>
            </a:r>
          </a:p>
          <a:p>
            <a:pPr lvl="1"/>
            <a:endParaRPr lang="en-US" sz="1400" dirty="0">
              <a:latin typeface="Courier New" panose="02070309020205020404" pitchFamily="49" charset="0"/>
            </a:endParaRPr>
          </a:p>
          <a:p>
            <a:pPr lvl="1"/>
            <a:r>
              <a:rPr lang="en-US" sz="1400" dirty="0">
                <a:latin typeface="Courier New" panose="02070309020205020404" pitchFamily="49" charset="0"/>
              </a:rPr>
              <a:t>MariaDB [(none)]&gt; </a:t>
            </a:r>
            <a:r>
              <a:rPr lang="en-US" sz="1400" b="1" dirty="0">
                <a:latin typeface="Courier New" panose="02070309020205020404" pitchFamily="49" charset="0"/>
              </a:rPr>
              <a:t>exit</a:t>
            </a:r>
          </a:p>
          <a:p>
            <a:pPr lvl="1"/>
            <a:r>
              <a:rPr lang="en-US" sz="1400" dirty="0">
                <a:latin typeface="Courier New" panose="02070309020205020404" pitchFamily="49" charset="0"/>
              </a:rPr>
              <a:t>Bye</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64303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3231654"/>
          </a:xfrm>
          <a:prstGeom prst="rect">
            <a:avLst/>
          </a:prstGeom>
        </p:spPr>
        <p:txBody>
          <a:bodyPr wrap="square">
            <a:spAutoFit/>
          </a:bodyPr>
          <a:lstStyle/>
          <a:p>
            <a:pPr marL="457200" indent="-457200">
              <a:buFont typeface="+mj-lt"/>
              <a:buAutoNum type="arabicPeriod" startAt="4"/>
            </a:pPr>
            <a:r>
              <a:rPr lang="en-US" sz="2000" dirty="0"/>
              <a:t>Install </a:t>
            </a:r>
            <a:r>
              <a:rPr lang="en-US" sz="2000" b="1" dirty="0" err="1"/>
              <a:t>php-gd</a:t>
            </a:r>
            <a:r>
              <a:rPr lang="en-US" sz="2000" dirty="0"/>
              <a:t> package and restart </a:t>
            </a:r>
            <a:r>
              <a:rPr lang="en-US" sz="2000" dirty="0" err="1"/>
              <a:t>httpd</a:t>
            </a:r>
            <a:endParaRPr lang="en-GB" sz="2400" dirty="0">
              <a:latin typeface="TH Sarabun New" panose="020B0500040200020003" pitchFamily="34" charset="-34"/>
              <a:cs typeface="TH Sarabun New" panose="020B0500040200020003" pitchFamily="34" charset="-34"/>
            </a:endParaRPr>
          </a:p>
          <a:p>
            <a:pPr lvl="1"/>
            <a:r>
              <a:rPr lang="en-GB" sz="1200" dirty="0">
                <a:latin typeface="TH Sarabun New" panose="020B0500040200020003" pitchFamily="34" charset="-34"/>
                <a:cs typeface="TH Sarabun New" panose="020B0500040200020003" pitchFamily="34" charset="-34"/>
              </a:rPr>
              <a:t> </a:t>
            </a:r>
          </a:p>
          <a:p>
            <a:pPr lvl="1"/>
            <a:r>
              <a:rPr lang="es-ES" sz="1400" dirty="0">
                <a:latin typeface="Courier New" panose="02070309020205020404" pitchFamily="49" charset="0"/>
                <a:cs typeface="Courier New" panose="02070309020205020404" pitchFamily="49" charset="0"/>
              </a:rPr>
              <a:t>[root@server ~]# </a:t>
            </a:r>
            <a:r>
              <a:rPr lang="es-ES" sz="1400" b="1" dirty="0">
                <a:latin typeface="Courier New" panose="02070309020205020404" pitchFamily="49" charset="0"/>
                <a:cs typeface="Courier New" panose="02070309020205020404" pitchFamily="49" charset="0"/>
              </a:rPr>
              <a:t>yum install -y php-gd</a:t>
            </a:r>
          </a:p>
          <a:p>
            <a:pPr lvl="1"/>
            <a:r>
              <a:rPr lang="es-ES" sz="1400" dirty="0">
                <a:latin typeface="Courier New" panose="02070309020205020404" pitchFamily="49" charset="0"/>
                <a:cs typeface="Courier New" panose="02070309020205020404" pitchFamily="49" charset="0"/>
              </a:rPr>
              <a:t>[root@server ~]# </a:t>
            </a:r>
            <a:r>
              <a:rPr lang="es-ES" sz="1400" b="1" dirty="0">
                <a:latin typeface="Courier New" panose="02070309020205020404" pitchFamily="49" charset="0"/>
                <a:cs typeface="Courier New" panose="02070309020205020404" pitchFamily="49" charset="0"/>
              </a:rPr>
              <a:t>systemctl restart httpd</a:t>
            </a:r>
          </a:p>
          <a:p>
            <a:pPr lvl="1"/>
            <a:r>
              <a:rPr lang="es-ES" sz="1400" dirty="0">
                <a:latin typeface="Courier New" panose="02070309020205020404" pitchFamily="49" charset="0"/>
                <a:cs typeface="Courier New" panose="02070309020205020404" pitchFamily="49" charset="0"/>
              </a:rPr>
              <a:t>[root@server ~]#</a:t>
            </a:r>
          </a:p>
          <a:p>
            <a:pPr lvl="1"/>
            <a:r>
              <a:rPr lang="en-US" sz="2000" dirty="0">
                <a:latin typeface="Courier New" panose="02070309020205020404" pitchFamily="49" charset="0"/>
                <a:cs typeface="Courier New" panose="02070309020205020404" pitchFamily="49" charset="0"/>
              </a:rPr>
              <a:t> </a:t>
            </a:r>
          </a:p>
          <a:p>
            <a:pPr marL="457200" indent="-457200">
              <a:buFont typeface="+mj-lt"/>
              <a:buAutoNum type="arabicPeriod" startAt="4"/>
            </a:pPr>
            <a:r>
              <a:rPr lang="en-US" sz="2000" dirty="0">
                <a:cs typeface="Courier New" panose="02070309020205020404" pitchFamily="49" charset="0"/>
              </a:rPr>
              <a:t>Download </a:t>
            </a:r>
            <a:r>
              <a:rPr lang="en-US" sz="2000" dirty="0" err="1">
                <a:cs typeface="Courier New" panose="02070309020205020404" pitchFamily="49" charset="0"/>
              </a:rPr>
              <a:t>wordpress</a:t>
            </a:r>
            <a:r>
              <a:rPr lang="en-US" sz="2000" dirty="0">
                <a:cs typeface="Courier New" panose="02070309020205020404" pitchFamily="49" charset="0"/>
              </a:rPr>
              <a:t> package</a:t>
            </a:r>
          </a:p>
          <a:p>
            <a:pPr marL="342900" indent="-342900">
              <a:buFont typeface="+mj-lt"/>
              <a:buAutoNum type="arabicPeriod" startAt="4"/>
            </a:pPr>
            <a:endParaRPr lang="en-US" sz="20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yum install –y </a:t>
            </a:r>
            <a:r>
              <a:rPr lang="en-US" sz="1400" b="1" dirty="0" err="1">
                <a:latin typeface="Courier New" panose="02070309020205020404" pitchFamily="49" charset="0"/>
                <a:cs typeface="Courier New" panose="02070309020205020404" pitchFamily="49" charset="0"/>
              </a:rPr>
              <a:t>wget</a:t>
            </a:r>
            <a:endParaRPr lang="en-US" sz="1400" b="1" dirty="0">
              <a:latin typeface="Courier New" panose="02070309020205020404" pitchFamily="49" charset="0"/>
              <a:cs typeface="Courier New" panose="02070309020205020404" pitchFamily="49" charset="0"/>
            </a:endParaRPr>
          </a:p>
          <a:p>
            <a:pPr lvl="1"/>
            <a:r>
              <a:rPr lang="da-DK" sz="1400" dirty="0">
                <a:latin typeface="Courier New" panose="02070309020205020404" pitchFamily="49" charset="0"/>
                <a:cs typeface="Courier New" panose="02070309020205020404" pitchFamily="49" charset="0"/>
              </a:rPr>
              <a:t>[root@server ~]# </a:t>
            </a:r>
            <a:r>
              <a:rPr lang="da-DK" sz="1400" b="1" dirty="0">
                <a:latin typeface="Courier New" panose="02070309020205020404" pitchFamily="49" charset="0"/>
                <a:cs typeface="Courier New" panose="02070309020205020404" pitchFamily="49" charset="0"/>
              </a:rPr>
              <a:t>wget </a:t>
            </a:r>
            <a:r>
              <a:rPr lang="da-DK" sz="1400" b="1" dirty="0">
                <a:latin typeface="Courier New" panose="02070309020205020404" pitchFamily="49" charset="0"/>
                <a:cs typeface="Courier New" panose="02070309020205020404" pitchFamily="49" charset="0"/>
                <a:hlinkClick r:id="rId2"/>
              </a:rPr>
              <a:t>http://wordpress.org/latest.tar.gz</a:t>
            </a:r>
            <a:endParaRPr lang="da-DK"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tar </a:t>
            </a:r>
            <a:r>
              <a:rPr lang="en-US" sz="1400" b="1" dirty="0" err="1">
                <a:latin typeface="Courier New" panose="02070309020205020404" pitchFamily="49" charset="0"/>
                <a:cs typeface="Courier New" panose="02070309020205020404" pitchFamily="49" charset="0"/>
              </a:rPr>
              <a:t>zxvf</a:t>
            </a:r>
            <a:r>
              <a:rPr lang="en-US" sz="1400" b="1" dirty="0">
                <a:latin typeface="Courier New" panose="02070309020205020404" pitchFamily="49" charset="0"/>
                <a:cs typeface="Courier New" panose="02070309020205020404" pitchFamily="49" charset="0"/>
              </a:rPr>
              <a:t> latest.tar.gz</a:t>
            </a:r>
          </a:p>
          <a:p>
            <a:pPr lvl="1"/>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38617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4678204"/>
          </a:xfrm>
          <a:prstGeom prst="rect">
            <a:avLst/>
          </a:prstGeom>
        </p:spPr>
        <p:txBody>
          <a:bodyPr wrap="square">
            <a:spAutoFit/>
          </a:bodyPr>
          <a:lstStyle/>
          <a:p>
            <a:pPr marL="457200" indent="-457200">
              <a:buFont typeface="+mj-lt"/>
              <a:buAutoNum type="arabicPeriod" startAt="6"/>
            </a:pPr>
            <a:r>
              <a:rPr lang="en-US" sz="2000" dirty="0">
                <a:cs typeface="Courier New" panose="02070309020205020404" pitchFamily="49" charset="0"/>
              </a:rPr>
              <a:t>Configure </a:t>
            </a:r>
            <a:r>
              <a:rPr lang="en-US" sz="2000" dirty="0" err="1">
                <a:cs typeface="Courier New" panose="02070309020205020404" pitchFamily="49" charset="0"/>
              </a:rPr>
              <a:t>virtualhost</a:t>
            </a:r>
            <a:r>
              <a:rPr lang="en-US" sz="2000" dirty="0">
                <a:cs typeface="Courier New" panose="02070309020205020404" pitchFamily="49" charset="0"/>
              </a:rPr>
              <a:t> (</a:t>
            </a:r>
            <a:r>
              <a:rPr lang="en-US" sz="2000" dirty="0" err="1">
                <a:cs typeface="Courier New" panose="02070309020205020404" pitchFamily="49" charset="0"/>
              </a:rPr>
              <a:t>wp.bbu.local</a:t>
            </a:r>
            <a:r>
              <a:rPr lang="en-US" sz="2000" dirty="0">
                <a:cs typeface="Courier New" panose="02070309020205020404" pitchFamily="49" charset="0"/>
              </a:rPr>
              <a:t>)</a:t>
            </a:r>
          </a:p>
          <a:p>
            <a:pPr marL="342900" indent="-342900">
              <a:buFont typeface="+mj-lt"/>
              <a:buAutoNum type="arabicPeriod" startAt="6"/>
            </a:pP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sites-enabled]# </a:t>
            </a:r>
            <a:r>
              <a:rPr lang="en-US" sz="1400" b="1" dirty="0" err="1">
                <a:latin typeface="Courier New" panose="02070309020205020404" pitchFamily="49" charset="0"/>
                <a:cs typeface="Courier New" panose="02070309020205020404" pitchFamily="49" charset="0"/>
              </a:rPr>
              <a:t>cp</a:t>
            </a:r>
            <a:r>
              <a:rPr lang="en-US" sz="1400" b="1" dirty="0">
                <a:latin typeface="Courier New" panose="02070309020205020404" pitchFamily="49" charset="0"/>
                <a:cs typeface="Courier New" panose="02070309020205020404" pitchFamily="49" charset="0"/>
              </a:rPr>
              <a:t> web2.conf </a:t>
            </a:r>
            <a:r>
              <a:rPr lang="en-US" sz="1400" b="1" dirty="0" err="1">
                <a:latin typeface="Courier New" panose="02070309020205020404" pitchFamily="49" charset="0"/>
                <a:cs typeface="Courier New" panose="02070309020205020404" pitchFamily="49" charset="0"/>
              </a:rPr>
              <a:t>wp.conf</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sites-enabled]# </a:t>
            </a:r>
            <a:r>
              <a:rPr lang="en-US" sz="1400" b="1" dirty="0">
                <a:latin typeface="Courier New" panose="02070309020205020404" pitchFamily="49" charset="0"/>
                <a:cs typeface="Courier New" panose="02070309020205020404" pitchFamily="49" charset="0"/>
              </a:rPr>
              <a:t>vi </a:t>
            </a:r>
            <a:r>
              <a:rPr lang="en-US" sz="1400" b="1" dirty="0" err="1">
                <a:latin typeface="Courier New" panose="02070309020205020404" pitchFamily="49" charset="0"/>
                <a:cs typeface="Courier New" panose="02070309020205020404" pitchFamily="49" charset="0"/>
              </a:rPr>
              <a:t>wp.conf</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VirtualHost</a:t>
            </a:r>
            <a:r>
              <a:rPr lang="en-US" sz="1400" dirty="0">
                <a:latin typeface="Courier New" panose="02070309020205020404" pitchFamily="49" charset="0"/>
                <a:cs typeface="Courier New" panose="02070309020205020404" pitchFamily="49" charset="0"/>
              </a:rPr>
              <a:t> *:80&gt;</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ServerAdmin</a:t>
            </a:r>
            <a:r>
              <a:rPr lang="en-US" sz="1400" dirty="0">
                <a:latin typeface="Courier New" panose="02070309020205020404" pitchFamily="49" charset="0"/>
                <a:cs typeface="Courier New" panose="02070309020205020404" pitchFamily="49" charset="0"/>
              </a:rPr>
              <a:t> webmaster@dummy-host.example.com</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ServerName</a:t>
            </a:r>
            <a:r>
              <a:rPr lang="en-US" sz="1400"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wp.bbu.local</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ServerAlias</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bbu.local</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DocumentRoot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a:t>
            </a:r>
            <a:r>
              <a:rPr lang="en-US" sz="1400" dirty="0" err="1">
                <a:latin typeface="Courier New" panose="02070309020205020404" pitchFamily="49" charset="0"/>
                <a:cs typeface="Courier New" panose="02070309020205020404" pitchFamily="49" charset="0"/>
              </a:rPr>
              <a:t>wp</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public_html</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ErrorLog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a:t>
            </a:r>
            <a:r>
              <a:rPr lang="en-US" sz="1400" dirty="0" err="1">
                <a:latin typeface="Courier New" panose="02070309020205020404" pitchFamily="49" charset="0"/>
                <a:cs typeface="Courier New" panose="02070309020205020404" pitchFamily="49" charset="0"/>
              </a:rPr>
              <a:t>wp</a:t>
            </a:r>
            <a:r>
              <a:rPr lang="en-US" sz="1400" dirty="0">
                <a:latin typeface="Courier New" panose="02070309020205020404" pitchFamily="49" charset="0"/>
                <a:cs typeface="Courier New" panose="02070309020205020404" pitchFamily="49" charset="0"/>
              </a:rPr>
              <a:t>/error.log</a:t>
            </a: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CustomLog</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var</a:t>
            </a:r>
            <a:r>
              <a:rPr lang="en-US" sz="1400" dirty="0">
                <a:latin typeface="Courier New" panose="02070309020205020404" pitchFamily="49" charset="0"/>
                <a:cs typeface="Courier New" panose="02070309020205020404" pitchFamily="49" charset="0"/>
              </a:rPr>
              <a:t>/www/</a:t>
            </a:r>
            <a:r>
              <a:rPr lang="en-US" sz="1400" dirty="0" err="1">
                <a:latin typeface="Courier New" panose="02070309020205020404" pitchFamily="49" charset="0"/>
                <a:cs typeface="Courier New" panose="02070309020205020404" pitchFamily="49" charset="0"/>
              </a:rPr>
              <a:t>wp</a:t>
            </a:r>
            <a:r>
              <a:rPr lang="en-US" sz="1400" dirty="0">
                <a:latin typeface="Courier New" panose="02070309020205020404" pitchFamily="49" charset="0"/>
                <a:cs typeface="Courier New" panose="02070309020205020404" pitchFamily="49" charset="0"/>
              </a:rPr>
              <a:t>/requests.log combined</a:t>
            </a:r>
          </a:p>
          <a:p>
            <a:pPr lvl="1"/>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VirtualHost</a:t>
            </a:r>
            <a:r>
              <a:rPr lang="en-US" sz="1400" dirty="0">
                <a:latin typeface="Courier New" panose="02070309020205020404" pitchFamily="49" charset="0"/>
                <a:cs typeface="Courier New" panose="02070309020205020404" pitchFamily="49" charset="0"/>
              </a:rPr>
              <a:t>&gt;</a:t>
            </a:r>
          </a:p>
          <a:p>
            <a:pPr lvl="1"/>
            <a:endParaRPr lang="en-US" sz="1400" dirty="0">
              <a:latin typeface="Courier New" panose="02070309020205020404" pitchFamily="49" charset="0"/>
              <a:cs typeface="Courier New" panose="02070309020205020404" pitchFamily="49" charset="0"/>
            </a:endParaRPr>
          </a:p>
          <a:p>
            <a:pPr marL="457200" indent="-457200">
              <a:buFont typeface="+mj-lt"/>
              <a:buAutoNum type="arabicPeriod" startAt="6"/>
            </a:pPr>
            <a:r>
              <a:rPr lang="en-US" sz="2000" dirty="0">
                <a:cs typeface="Courier New" panose="02070309020205020404" pitchFamily="49" charset="0"/>
              </a:rPr>
              <a:t>Copy WordPress installation file into home directory</a:t>
            </a:r>
          </a:p>
          <a:p>
            <a:endParaRPr lang="en-US" sz="2000" dirty="0">
              <a:cs typeface="Courier New" panose="02070309020205020404" pitchFamily="49" charset="0"/>
            </a:endParaRPr>
          </a:p>
          <a:p>
            <a:pPr lvl="1"/>
            <a:r>
              <a:rPr lang="en-US" sz="1400" dirty="0">
                <a:solidFill>
                  <a:prstClr val="black"/>
                </a:solidFill>
                <a:latin typeface="Courier New" panose="02070309020205020404" pitchFamily="49" charset="0"/>
                <a:cs typeface="Courier New" panose="02070309020205020404" pitchFamily="49" charset="0"/>
              </a:rPr>
              <a:t>[</a:t>
            </a:r>
            <a:r>
              <a:rPr lang="en-US" sz="1400" dirty="0" err="1">
                <a:solidFill>
                  <a:prstClr val="black"/>
                </a:solidFill>
                <a:latin typeface="Courier New" panose="02070309020205020404" pitchFamily="49" charset="0"/>
                <a:cs typeface="Courier New" panose="02070309020205020404" pitchFamily="49" charset="0"/>
              </a:rPr>
              <a:t>root@server</a:t>
            </a:r>
            <a:r>
              <a:rPr lang="en-US" sz="1400" dirty="0">
                <a:solidFill>
                  <a:prstClr val="black"/>
                </a:solidFill>
                <a:latin typeface="Courier New" panose="02070309020205020404" pitchFamily="49" charset="0"/>
                <a:cs typeface="Courier New" panose="02070309020205020404" pitchFamily="49" charset="0"/>
              </a:rPr>
              <a:t> </a:t>
            </a:r>
            <a:r>
              <a:rPr lang="en-US" sz="1400" dirty="0" err="1">
                <a:solidFill>
                  <a:prstClr val="black"/>
                </a:solidFill>
                <a:latin typeface="Courier New" panose="02070309020205020404" pitchFamily="49" charset="0"/>
                <a:cs typeface="Courier New" panose="02070309020205020404" pitchFamily="49" charset="0"/>
              </a:rPr>
              <a:t>wordpress</a:t>
            </a:r>
            <a:r>
              <a:rPr lang="en-US" sz="1400" dirty="0">
                <a:solidFill>
                  <a:prstClr val="black"/>
                </a:solidFill>
                <a:latin typeface="Courier New" panose="02070309020205020404" pitchFamily="49" charset="0"/>
                <a:cs typeface="Courier New" panose="02070309020205020404" pitchFamily="49" charset="0"/>
              </a:rPr>
              <a:t>]# </a:t>
            </a:r>
            <a:r>
              <a:rPr lang="en-US" sz="1400" b="1" dirty="0">
                <a:solidFill>
                  <a:prstClr val="black"/>
                </a:solidFill>
                <a:latin typeface="Courier New" panose="02070309020205020404" pitchFamily="49" charset="0"/>
                <a:cs typeface="Courier New" panose="02070309020205020404" pitchFamily="49" charset="0"/>
              </a:rPr>
              <a:t>cd </a:t>
            </a:r>
            <a:r>
              <a:rPr lang="en-US" sz="1400" b="1" dirty="0" err="1">
                <a:solidFill>
                  <a:prstClr val="black"/>
                </a:solidFill>
                <a:latin typeface="Courier New" panose="02070309020205020404" pitchFamily="49" charset="0"/>
                <a:cs typeface="Courier New" panose="02070309020205020404" pitchFamily="49" charset="0"/>
              </a:rPr>
              <a:t>wordpress</a:t>
            </a:r>
            <a:endParaRPr lang="en-US" sz="1400" b="1" dirty="0">
              <a:solidFill>
                <a:prstClr val="black"/>
              </a:solidFill>
              <a:latin typeface="Courier New" panose="02070309020205020404" pitchFamily="49" charset="0"/>
              <a:cs typeface="Courier New" panose="02070309020205020404" pitchFamily="49" charset="0"/>
            </a:endParaRPr>
          </a:p>
          <a:p>
            <a:pPr lvl="1"/>
            <a:r>
              <a:rPr lang="en-US" sz="1400" dirty="0">
                <a:solidFill>
                  <a:prstClr val="black"/>
                </a:solidFill>
                <a:latin typeface="Courier New" panose="02070309020205020404" pitchFamily="49" charset="0"/>
                <a:cs typeface="Courier New" panose="02070309020205020404" pitchFamily="49" charset="0"/>
              </a:rPr>
              <a:t>[</a:t>
            </a:r>
            <a:r>
              <a:rPr lang="en-US" sz="1400" dirty="0" err="1">
                <a:solidFill>
                  <a:prstClr val="black"/>
                </a:solidFill>
                <a:latin typeface="Courier New" panose="02070309020205020404" pitchFamily="49" charset="0"/>
                <a:cs typeface="Courier New" panose="02070309020205020404" pitchFamily="49" charset="0"/>
              </a:rPr>
              <a:t>root@server</a:t>
            </a:r>
            <a:r>
              <a:rPr lang="en-US" sz="1400" dirty="0">
                <a:solidFill>
                  <a:prstClr val="black"/>
                </a:solidFill>
                <a:latin typeface="Courier New" panose="02070309020205020404" pitchFamily="49" charset="0"/>
                <a:cs typeface="Courier New" panose="02070309020205020404" pitchFamily="49" charset="0"/>
              </a:rPr>
              <a:t> </a:t>
            </a:r>
            <a:r>
              <a:rPr lang="en-US" sz="1400" dirty="0" err="1">
                <a:solidFill>
                  <a:prstClr val="black"/>
                </a:solidFill>
                <a:latin typeface="Courier New" panose="02070309020205020404" pitchFamily="49" charset="0"/>
                <a:cs typeface="Courier New" panose="02070309020205020404" pitchFamily="49" charset="0"/>
              </a:rPr>
              <a:t>wordpress</a:t>
            </a:r>
            <a:r>
              <a:rPr lang="en-US" sz="1400" dirty="0">
                <a:solidFill>
                  <a:prstClr val="black"/>
                </a:solidFill>
                <a:latin typeface="Courier New" panose="02070309020205020404" pitchFamily="49" charset="0"/>
                <a:cs typeface="Courier New" panose="02070309020205020404" pitchFamily="49" charset="0"/>
              </a:rPr>
              <a:t>]# </a:t>
            </a:r>
            <a:r>
              <a:rPr lang="en-US" sz="1400" b="1" dirty="0" err="1">
                <a:solidFill>
                  <a:prstClr val="black"/>
                </a:solidFill>
                <a:latin typeface="Courier New" panose="02070309020205020404" pitchFamily="49" charset="0"/>
                <a:cs typeface="Courier New" panose="02070309020205020404" pitchFamily="49" charset="0"/>
              </a:rPr>
              <a:t>cp</a:t>
            </a:r>
            <a:r>
              <a:rPr lang="en-US" sz="1400" b="1" dirty="0">
                <a:solidFill>
                  <a:prstClr val="black"/>
                </a:solidFill>
                <a:latin typeface="Courier New" panose="02070309020205020404" pitchFamily="49" charset="0"/>
                <a:cs typeface="Courier New" panose="02070309020205020404" pitchFamily="49" charset="0"/>
              </a:rPr>
              <a:t> -</a:t>
            </a:r>
            <a:r>
              <a:rPr lang="en-US" sz="1400" b="1" dirty="0" err="1">
                <a:solidFill>
                  <a:prstClr val="black"/>
                </a:solidFill>
                <a:latin typeface="Courier New" panose="02070309020205020404" pitchFamily="49" charset="0"/>
                <a:cs typeface="Courier New" panose="02070309020205020404" pitchFamily="49" charset="0"/>
              </a:rPr>
              <a:t>avp</a:t>
            </a:r>
            <a:r>
              <a:rPr lang="en-US" sz="1400" b="1" dirty="0">
                <a:solidFill>
                  <a:prstClr val="black"/>
                </a:solidFill>
                <a:latin typeface="Courier New" panose="02070309020205020404" pitchFamily="49" charset="0"/>
                <a:cs typeface="Courier New" panose="02070309020205020404" pitchFamily="49" charset="0"/>
              </a:rPr>
              <a:t> * /</a:t>
            </a:r>
            <a:r>
              <a:rPr lang="en-US" sz="1400" b="1" dirty="0" err="1">
                <a:solidFill>
                  <a:prstClr val="black"/>
                </a:solidFill>
                <a:latin typeface="Courier New" panose="02070309020205020404" pitchFamily="49" charset="0"/>
                <a:cs typeface="Courier New" panose="02070309020205020404" pitchFamily="49" charset="0"/>
              </a:rPr>
              <a:t>var</a:t>
            </a:r>
            <a:r>
              <a:rPr lang="en-US" sz="1400" b="1" dirty="0">
                <a:solidFill>
                  <a:prstClr val="black"/>
                </a:solidFill>
                <a:latin typeface="Courier New" panose="02070309020205020404" pitchFamily="49" charset="0"/>
                <a:cs typeface="Courier New" panose="02070309020205020404" pitchFamily="49" charset="0"/>
              </a:rPr>
              <a:t>/www/</a:t>
            </a:r>
            <a:r>
              <a:rPr lang="en-US" sz="1400" b="1" dirty="0" err="1">
                <a:solidFill>
                  <a:prstClr val="black"/>
                </a:solidFill>
                <a:latin typeface="Courier New" panose="02070309020205020404" pitchFamily="49" charset="0"/>
                <a:cs typeface="Courier New" panose="02070309020205020404" pitchFamily="49" charset="0"/>
              </a:rPr>
              <a:t>wp</a:t>
            </a:r>
            <a:r>
              <a:rPr lang="en-US" sz="1400" b="1" dirty="0">
                <a:solidFill>
                  <a:prstClr val="black"/>
                </a:solidFill>
                <a:latin typeface="Courier New" panose="02070309020205020404" pitchFamily="49" charset="0"/>
                <a:cs typeface="Courier New" panose="02070309020205020404" pitchFamily="49" charset="0"/>
              </a:rPr>
              <a:t>/</a:t>
            </a:r>
            <a:r>
              <a:rPr lang="en-US" sz="1400" b="1" dirty="0" err="1">
                <a:solidFill>
                  <a:prstClr val="black"/>
                </a:solidFill>
                <a:latin typeface="Courier New" panose="02070309020205020404" pitchFamily="49" charset="0"/>
                <a:cs typeface="Courier New" panose="02070309020205020404" pitchFamily="49" charset="0"/>
              </a:rPr>
              <a:t>public_html</a:t>
            </a:r>
            <a:r>
              <a:rPr lang="en-US" sz="1400" b="1" dirty="0">
                <a:solidFill>
                  <a:prstClr val="black"/>
                </a:solidFill>
                <a:latin typeface="Courier New" panose="02070309020205020404" pitchFamily="49" charset="0"/>
                <a:cs typeface="Courier New" panose="02070309020205020404" pitchFamily="49" charset="0"/>
              </a:rPr>
              <a:t>/</a:t>
            </a:r>
          </a:p>
          <a:p>
            <a:pPr lvl="1"/>
            <a:r>
              <a:rPr lang="en-US" sz="1400" dirty="0">
                <a:solidFill>
                  <a:prstClr val="black"/>
                </a:solidFill>
                <a:latin typeface="Courier New" panose="02070309020205020404" pitchFamily="49" charset="0"/>
                <a:cs typeface="Courier New" panose="02070309020205020404" pitchFamily="49" charset="0"/>
              </a:rPr>
              <a:t>[</a:t>
            </a:r>
            <a:r>
              <a:rPr lang="en-US" sz="1400" dirty="0" err="1">
                <a:solidFill>
                  <a:prstClr val="black"/>
                </a:solidFill>
                <a:latin typeface="Courier New" panose="02070309020205020404" pitchFamily="49" charset="0"/>
                <a:cs typeface="Courier New" panose="02070309020205020404" pitchFamily="49" charset="0"/>
              </a:rPr>
              <a:t>root@server</a:t>
            </a:r>
            <a:r>
              <a:rPr lang="en-US" sz="1400" dirty="0">
                <a:solidFill>
                  <a:prstClr val="black"/>
                </a:solidFill>
                <a:latin typeface="Courier New" panose="02070309020205020404" pitchFamily="49" charset="0"/>
                <a:cs typeface="Courier New" panose="02070309020205020404" pitchFamily="49" charset="0"/>
              </a:rPr>
              <a:t> </a:t>
            </a:r>
            <a:r>
              <a:rPr lang="en-US" sz="1400" dirty="0" err="1">
                <a:solidFill>
                  <a:prstClr val="black"/>
                </a:solidFill>
                <a:latin typeface="Courier New" panose="02070309020205020404" pitchFamily="49" charset="0"/>
                <a:cs typeface="Courier New" panose="02070309020205020404" pitchFamily="49" charset="0"/>
              </a:rPr>
              <a:t>wordpress</a:t>
            </a:r>
            <a:r>
              <a:rPr lang="en-US" sz="1400" dirty="0">
                <a:solidFill>
                  <a:prstClr val="black"/>
                </a:solidFill>
                <a:latin typeface="Courier New" panose="02070309020205020404" pitchFamily="49" charset="0"/>
                <a:cs typeface="Courier New" panose="02070309020205020404" pitchFamily="49" charset="0"/>
              </a:rPr>
              <a:t>]# </a:t>
            </a:r>
            <a:r>
              <a:rPr lang="pt-BR" sz="1400" b="1" dirty="0">
                <a:solidFill>
                  <a:prstClr val="black"/>
                </a:solidFill>
                <a:latin typeface="Courier New" panose="02070309020205020404" pitchFamily="49" charset="0"/>
                <a:cs typeface="Courier New" panose="02070309020205020404" pitchFamily="49" charset="0"/>
              </a:rPr>
              <a:t>chown -R apache:apache /var/www/wp</a:t>
            </a:r>
          </a:p>
          <a:p>
            <a:pPr lvl="1"/>
            <a:r>
              <a:rPr lang="en-US" sz="1400" dirty="0">
                <a:solidFill>
                  <a:prstClr val="black"/>
                </a:solidFill>
                <a:latin typeface="Courier New" panose="02070309020205020404" pitchFamily="49" charset="0"/>
                <a:cs typeface="Courier New" panose="02070309020205020404" pitchFamily="49" charset="0"/>
              </a:rPr>
              <a:t>[</a:t>
            </a:r>
            <a:r>
              <a:rPr lang="en-US" sz="1400" dirty="0" err="1">
                <a:solidFill>
                  <a:prstClr val="black"/>
                </a:solidFill>
                <a:latin typeface="Courier New" panose="02070309020205020404" pitchFamily="49" charset="0"/>
                <a:cs typeface="Courier New" panose="02070309020205020404" pitchFamily="49" charset="0"/>
              </a:rPr>
              <a:t>root@server</a:t>
            </a:r>
            <a:r>
              <a:rPr lang="en-US" sz="1400" dirty="0">
                <a:solidFill>
                  <a:prstClr val="black"/>
                </a:solidFill>
                <a:latin typeface="Courier New" panose="02070309020205020404" pitchFamily="49" charset="0"/>
                <a:cs typeface="Courier New" panose="02070309020205020404" pitchFamily="49" charset="0"/>
              </a:rPr>
              <a:t> </a:t>
            </a:r>
            <a:r>
              <a:rPr lang="en-US" sz="1400" dirty="0" err="1">
                <a:solidFill>
                  <a:prstClr val="black"/>
                </a:solidFill>
                <a:latin typeface="Courier New" panose="02070309020205020404" pitchFamily="49" charset="0"/>
                <a:cs typeface="Courier New" panose="02070309020205020404" pitchFamily="49" charset="0"/>
              </a:rPr>
              <a:t>wordpress</a:t>
            </a:r>
            <a:r>
              <a:rPr lang="en-US" sz="1400" dirty="0">
                <a:solidFill>
                  <a:prstClr val="black"/>
                </a:solidFill>
                <a:latin typeface="Courier New" panose="02070309020205020404" pitchFamily="49" charset="0"/>
                <a:cs typeface="Courier New" panose="02070309020205020404" pitchFamily="49" charset="0"/>
              </a:rPr>
              <a:t>]#</a:t>
            </a:r>
            <a:endParaRPr lang="en-US" sz="1400" b="1" dirty="0">
              <a:solidFill>
                <a:prstClr val="black"/>
              </a:solidFill>
              <a:latin typeface="Courier New" panose="02070309020205020404" pitchFamily="49" charset="0"/>
              <a:cs typeface="Courier New" panose="02070309020205020404" pitchFamily="49" charset="0"/>
            </a:endParaRPr>
          </a:p>
          <a:p>
            <a:pPr marL="342900" indent="-342900">
              <a:buFont typeface="+mj-lt"/>
              <a:buAutoNum type="arabicPeriod" startAt="6"/>
            </a:pP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451857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4555093"/>
          </a:xfrm>
          <a:prstGeom prst="rect">
            <a:avLst/>
          </a:prstGeom>
        </p:spPr>
        <p:txBody>
          <a:bodyPr wrap="square">
            <a:spAutoFit/>
          </a:bodyPr>
          <a:lstStyle/>
          <a:p>
            <a:pPr marL="457200" indent="-457200">
              <a:buFont typeface="+mj-lt"/>
              <a:buAutoNum type="arabicPeriod" startAt="8"/>
            </a:pPr>
            <a:r>
              <a:rPr lang="en-US" sz="2000" dirty="0">
                <a:cs typeface="Courier New" panose="02070309020205020404" pitchFamily="49" charset="0"/>
              </a:rPr>
              <a:t>Configure WordPress</a:t>
            </a:r>
          </a:p>
          <a:p>
            <a:pPr marL="342900" indent="-342900">
              <a:buFont typeface="+mj-lt"/>
              <a:buAutoNum type="arabicPeriod" startAt="8"/>
            </a:pP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cd /</a:t>
            </a:r>
            <a:r>
              <a:rPr lang="en-US" sz="1400" b="1" dirty="0" err="1">
                <a:latin typeface="Courier New" panose="02070309020205020404" pitchFamily="49" charset="0"/>
                <a:cs typeface="Courier New" panose="02070309020205020404" pitchFamily="49" charset="0"/>
              </a:rPr>
              <a:t>var</a:t>
            </a:r>
            <a:r>
              <a:rPr lang="en-US" sz="1400" b="1" dirty="0">
                <a:latin typeface="Courier New" panose="02070309020205020404" pitchFamily="49" charset="0"/>
                <a:cs typeface="Courier New" panose="02070309020205020404" pitchFamily="49" charset="0"/>
              </a:rPr>
              <a:t>/www/</a:t>
            </a:r>
            <a:r>
              <a:rPr lang="en-US" sz="1400" b="1" dirty="0" err="1">
                <a:latin typeface="Courier New" panose="02070309020205020404" pitchFamily="49" charset="0"/>
                <a:cs typeface="Courier New" panose="02070309020205020404" pitchFamily="49" charset="0"/>
              </a:rPr>
              <a:t>wp</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public_html</a:t>
            </a:r>
            <a:r>
              <a:rPr lang="en-US" sz="1400" b="1" dirty="0">
                <a:latin typeface="Courier New" panose="02070309020205020404" pitchFamily="49" charset="0"/>
                <a:cs typeface="Courier New" panose="02070309020205020404" pitchFamily="49" charset="0"/>
              </a:rPr>
              <a:t>/</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public_html</a:t>
            </a:r>
            <a:r>
              <a:rPr lang="en-US" sz="1400"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cp</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wp</a:t>
            </a:r>
            <a:r>
              <a:rPr lang="en-US" sz="1400" b="1" dirty="0">
                <a:latin typeface="Courier New" panose="02070309020205020404" pitchFamily="49" charset="0"/>
                <a:cs typeface="Courier New" panose="02070309020205020404" pitchFamily="49" charset="0"/>
              </a:rPr>
              <a:t>-config-</a:t>
            </a:r>
            <a:r>
              <a:rPr lang="en-US" sz="1400" b="1" dirty="0" err="1">
                <a:latin typeface="Courier New" panose="02070309020205020404" pitchFamily="49" charset="0"/>
                <a:cs typeface="Courier New" panose="02070309020205020404" pitchFamily="49" charset="0"/>
              </a:rPr>
              <a:t>sample.php</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wp-config.php</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public_html</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vi </a:t>
            </a:r>
            <a:r>
              <a:rPr lang="en-US" sz="1400" b="1" dirty="0" err="1">
                <a:latin typeface="Courier New" panose="02070309020205020404" pitchFamily="49" charset="0"/>
                <a:cs typeface="Courier New" panose="02070309020205020404" pitchFamily="49" charset="0"/>
              </a:rPr>
              <a:t>wp-config.php</a:t>
            </a:r>
            <a:r>
              <a:rPr lang="en-US" sz="1400" b="1" dirty="0">
                <a:latin typeface="Courier New" panose="02070309020205020404" pitchFamily="49" charset="0"/>
                <a:cs typeface="Courier New" panose="02070309020205020404" pitchFamily="49" charset="0"/>
              </a:rPr>
              <a:t> </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 MySQL settings - You can get this info from your web host ** //</a:t>
            </a:r>
          </a:p>
          <a:p>
            <a:pPr lvl="1"/>
            <a:r>
              <a:rPr lang="en-US" sz="1400" dirty="0">
                <a:latin typeface="Courier New" panose="02070309020205020404" pitchFamily="49" charset="0"/>
                <a:cs typeface="Courier New" panose="02070309020205020404" pitchFamily="49" charset="0"/>
              </a:rPr>
              <a:t>/** The name of the database for WordPress */</a:t>
            </a:r>
          </a:p>
          <a:p>
            <a:pPr lvl="1"/>
            <a:r>
              <a:rPr lang="en-US" sz="1400" b="1" dirty="0">
                <a:latin typeface="Courier New" panose="02070309020205020404" pitchFamily="49" charset="0"/>
                <a:cs typeface="Courier New" panose="02070309020205020404" pitchFamily="49" charset="0"/>
              </a:rPr>
              <a:t>define('DB_NAME', '</a:t>
            </a:r>
            <a:r>
              <a:rPr lang="en-US" sz="1400" b="1" dirty="0" err="1">
                <a:latin typeface="Courier New" panose="02070309020205020404" pitchFamily="49" charset="0"/>
                <a:cs typeface="Courier New" panose="02070309020205020404" pitchFamily="49" charset="0"/>
              </a:rPr>
              <a:t>wordpress</a:t>
            </a:r>
            <a:r>
              <a:rPr lang="en-US" sz="1400" b="1" dirty="0">
                <a:latin typeface="Courier New" panose="02070309020205020404" pitchFamily="49" charset="0"/>
                <a:cs typeface="Courier New" panose="02070309020205020404" pitchFamily="49" charset="0"/>
              </a:rPr>
              <a:t>');</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MySQL database username */</a:t>
            </a:r>
          </a:p>
          <a:p>
            <a:pPr lvl="1"/>
            <a:r>
              <a:rPr lang="en-US" sz="1400" b="1" dirty="0">
                <a:latin typeface="Courier New" panose="02070309020205020404" pitchFamily="49" charset="0"/>
                <a:cs typeface="Courier New" panose="02070309020205020404" pitchFamily="49" charset="0"/>
              </a:rPr>
              <a:t>define('DB_USER', '</a:t>
            </a:r>
            <a:r>
              <a:rPr lang="en-US" sz="1400" b="1" dirty="0" err="1">
                <a:latin typeface="Courier New" panose="02070309020205020404" pitchFamily="49" charset="0"/>
                <a:cs typeface="Courier New" panose="02070309020205020404" pitchFamily="49" charset="0"/>
              </a:rPr>
              <a:t>wp</a:t>
            </a:r>
            <a:r>
              <a:rPr lang="en-US" sz="1400" b="1" dirty="0">
                <a:latin typeface="Courier New" panose="02070309020205020404" pitchFamily="49" charset="0"/>
                <a:cs typeface="Courier New" panose="02070309020205020404" pitchFamily="49" charset="0"/>
              </a:rPr>
              <a:t>');</a:t>
            </a:r>
          </a:p>
          <a:p>
            <a:pPr lvl="1"/>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MySQL database password */</a:t>
            </a:r>
          </a:p>
          <a:p>
            <a:pPr lvl="1"/>
            <a:r>
              <a:rPr lang="en-US" sz="1400" b="1" dirty="0">
                <a:latin typeface="Courier New" panose="02070309020205020404" pitchFamily="49" charset="0"/>
                <a:cs typeface="Courier New" panose="02070309020205020404" pitchFamily="49" charset="0"/>
              </a:rPr>
              <a:t>define('DB_PASSWORD', '123456’);</a:t>
            </a:r>
          </a:p>
          <a:p>
            <a:pPr lvl="1"/>
            <a:endParaRPr lang="en-US" sz="1400" b="1" dirty="0">
              <a:latin typeface="Courier New" panose="02070309020205020404" pitchFamily="49" charset="0"/>
              <a:cs typeface="Courier New" panose="02070309020205020404" pitchFamily="49" charset="0"/>
            </a:endParaRPr>
          </a:p>
          <a:p>
            <a:pPr lvl="1"/>
            <a:r>
              <a:rPr lang="en-US" dirty="0">
                <a:cs typeface="Courier New" panose="02070309020205020404" pitchFamily="49" charset="0"/>
              </a:rPr>
              <a:t>Restart </a:t>
            </a:r>
            <a:r>
              <a:rPr lang="en-US" b="1" dirty="0" err="1">
                <a:cs typeface="Courier New" panose="02070309020205020404" pitchFamily="49" charset="0"/>
              </a:rPr>
              <a:t>httpd</a:t>
            </a:r>
            <a:r>
              <a:rPr lang="en-US" dirty="0">
                <a:cs typeface="Courier New" panose="02070309020205020404" pitchFamily="49" charset="0"/>
              </a:rPr>
              <a:t> service.</a:t>
            </a:r>
          </a:p>
          <a:p>
            <a:pPr lvl="1"/>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public_html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systemctl</a:t>
            </a:r>
            <a:r>
              <a:rPr lang="en-US" sz="1400" dirty="0">
                <a:latin typeface="Courier New" panose="02070309020205020404" pitchFamily="49" charset="0"/>
                <a:cs typeface="Courier New" panose="02070309020205020404" pitchFamily="49" charset="0"/>
              </a:rPr>
              <a:t> restart </a:t>
            </a:r>
            <a:r>
              <a:rPr lang="en-US" sz="1400" dirty="0" err="1">
                <a:latin typeface="Courier New" panose="02070309020205020404" pitchFamily="49" charset="0"/>
                <a:cs typeface="Courier New" panose="02070309020205020404" pitchFamily="49" charset="0"/>
              </a:rPr>
              <a:t>httpd</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public_html</a:t>
            </a:r>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13520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1138773"/>
          </a:xfrm>
          <a:prstGeom prst="rect">
            <a:avLst/>
          </a:prstGeom>
        </p:spPr>
        <p:txBody>
          <a:bodyPr wrap="square">
            <a:spAutoFit/>
          </a:bodyPr>
          <a:lstStyle/>
          <a:p>
            <a:pPr marL="457200" indent="-457200">
              <a:buFont typeface="+mj-lt"/>
              <a:buAutoNum type="arabicPeriod" startAt="9"/>
            </a:pPr>
            <a:r>
              <a:rPr lang="en-US" sz="2000" dirty="0"/>
              <a:t>Open website </a:t>
            </a:r>
            <a:r>
              <a:rPr lang="en-US" sz="2000" b="1" dirty="0">
                <a:hlinkClick r:id="rId2"/>
              </a:rPr>
              <a:t>http://www.bbu.local</a:t>
            </a:r>
            <a:r>
              <a:rPr lang="en-US" sz="2000" b="1" dirty="0"/>
              <a:t> </a:t>
            </a:r>
            <a:r>
              <a:rPr lang="en-US" sz="2000" dirty="0"/>
              <a:t>and follow these steps </a:t>
            </a:r>
          </a:p>
          <a:p>
            <a:endParaRPr lang="en-US" sz="2000"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pic>
        <p:nvPicPr>
          <p:cNvPr id="5" name="รูปภาพ 4">
            <a:extLst>
              <a:ext uri="{FF2B5EF4-FFF2-40B4-BE49-F238E27FC236}">
                <a16:creationId xmlns:a16="http://schemas.microsoft.com/office/drawing/2014/main" id="{F41B5650-1342-4AD4-95A7-8B50BA34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157" y="2181982"/>
            <a:ext cx="6165683" cy="4321800"/>
          </a:xfrm>
          <a:prstGeom prst="rect">
            <a:avLst/>
          </a:prstGeom>
        </p:spPr>
      </p:pic>
    </p:spTree>
    <p:extLst>
      <p:ext uri="{BB962C8B-B14F-4D97-AF65-F5344CB8AC3E}">
        <p14:creationId xmlns:p14="http://schemas.microsoft.com/office/powerpoint/2010/main" val="340692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th-TH" sz="28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กำหนดค่าไฟล์</a:t>
            </a:r>
            <a:r>
              <a:rPr lang="en-US" sz="2800"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 </a:t>
            </a:r>
            <a:r>
              <a:rPr lang="en-US"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a:t>
            </a:r>
            <a:r>
              <a:rPr lang="en-US" sz="2800" b="1" dirty="0" err="1">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etc</a:t>
            </a:r>
            <a:r>
              <a:rPr lang="en-US"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/hosts</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770537"/>
          </a:xfrm>
          <a:prstGeom prst="rect">
            <a:avLst/>
          </a:prstGeom>
        </p:spPr>
        <p:txBody>
          <a:bodyPr wrap="square">
            <a:spAutoFit/>
          </a:bodyPr>
          <a:lstStyle/>
          <a:p>
            <a:pPr marL="342900" indent="-342900">
              <a:buFont typeface="Wingdings" panose="05000000000000000000" pitchFamily="2" charset="2"/>
              <a:buChar char="v"/>
            </a:pPr>
            <a:r>
              <a:rPr lang="en-US" sz="2400" dirty="0"/>
              <a:t> </a:t>
            </a:r>
            <a:r>
              <a:rPr lang="th-TH" sz="2400" dirty="0">
                <a:latin typeface="TH Sarabun New" panose="020B0500040200020003" pitchFamily="34" charset="-34"/>
                <a:cs typeface="TH Sarabun New" panose="020B0500040200020003" pitchFamily="34" charset="-34"/>
              </a:rPr>
              <a:t>ไฟล์ </a:t>
            </a:r>
            <a:r>
              <a:rPr lang="en-GB" sz="2400" b="1" dirty="0">
                <a:latin typeface="TH Sarabun New" panose="020B0500040200020003" pitchFamily="34" charset="-34"/>
                <a:cs typeface="TH Sarabun New" panose="020B0500040200020003" pitchFamily="34" charset="-34"/>
              </a:rPr>
              <a:t>/etc/hosts </a:t>
            </a:r>
            <a:r>
              <a:rPr lang="th-TH" sz="2400" dirty="0">
                <a:latin typeface="TH Sarabun New" panose="020B0500040200020003" pitchFamily="34" charset="-34"/>
                <a:cs typeface="TH Sarabun New" panose="020B0500040200020003" pitchFamily="34" charset="-34"/>
              </a:rPr>
              <a:t>เป็นไฟล์ที่ใช้กำหนดค่า </a:t>
            </a:r>
            <a:r>
              <a:rPr lang="en-GB" sz="2400" b="1" dirty="0">
                <a:latin typeface="TH Sarabun New" panose="020B0500040200020003" pitchFamily="34" charset="-34"/>
                <a:cs typeface="TH Sarabun New" panose="020B0500040200020003" pitchFamily="34" charset="-34"/>
              </a:rPr>
              <a:t>IP address </a:t>
            </a:r>
            <a:r>
              <a:rPr lang="th-TH" sz="2400" dirty="0">
                <a:latin typeface="TH Sarabun New" panose="020B0500040200020003" pitchFamily="34" charset="-34"/>
                <a:cs typeface="TH Sarabun New" panose="020B0500040200020003" pitchFamily="34" charset="-34"/>
              </a:rPr>
              <a:t>กับ</a:t>
            </a:r>
            <a:r>
              <a:rPr lang="en-GB" sz="2400" dirty="0">
                <a:latin typeface="TH Sarabun New" panose="020B0500040200020003" pitchFamily="34" charset="-34"/>
                <a:cs typeface="TH Sarabun New" panose="020B0500040200020003" pitchFamily="34" charset="-34"/>
              </a:rPr>
              <a:t> </a:t>
            </a:r>
            <a:r>
              <a:rPr lang="en-GB" sz="2400" b="1" dirty="0">
                <a:latin typeface="TH Sarabun New" panose="020B0500040200020003" pitchFamily="34" charset="-34"/>
                <a:cs typeface="TH Sarabun New" panose="020B0500040200020003" pitchFamily="34" charset="-34"/>
              </a:rPr>
              <a:t>Hostname</a:t>
            </a:r>
            <a:r>
              <a:rPr lang="en-GB" sz="2400" dirty="0">
                <a:latin typeface="TH Sarabun New" panose="020B0500040200020003" pitchFamily="34" charset="-34"/>
                <a:cs typeface="TH Sarabun New" panose="020B0500040200020003" pitchFamily="34" charset="-34"/>
              </a:rPr>
              <a:t> </a:t>
            </a:r>
            <a:endParaRPr lang="en-US" sz="2400" dirty="0">
              <a:latin typeface="TH Sarabun New" panose="020B0500040200020003" pitchFamily="34" charset="-34"/>
              <a:cs typeface="TH Sarabun New" panose="020B0500040200020003" pitchFamily="34" charset="-34"/>
            </a:endParaRPr>
          </a:p>
          <a:p>
            <a:pPr marL="342900" indent="-342900">
              <a:buFont typeface="Wingdings" panose="05000000000000000000" pitchFamily="2" charset="2"/>
              <a:buChar char="v"/>
            </a:pPr>
            <a:endParaRPr lang="en-US" sz="2000" dirty="0"/>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cat /</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/hosts</a:t>
            </a:r>
          </a:p>
          <a:p>
            <a:pPr lvl="1"/>
            <a:r>
              <a:rPr lang="en-US" sz="1400" dirty="0">
                <a:latin typeface="Courier New" panose="02070309020205020404" pitchFamily="49" charset="0"/>
                <a:cs typeface="Courier New" panose="02070309020205020404" pitchFamily="49" charset="0"/>
              </a:rPr>
              <a:t>127.0.0.1   localhost </a:t>
            </a:r>
            <a:r>
              <a:rPr lang="en-US" sz="1400" dirty="0" err="1">
                <a:latin typeface="Courier New" panose="02070309020205020404" pitchFamily="49" charset="0"/>
                <a:cs typeface="Courier New" panose="02070309020205020404" pitchFamily="49" charset="0"/>
              </a:rPr>
              <a:t>localhost.localdomain</a:t>
            </a:r>
            <a:r>
              <a:rPr lang="en-US" sz="1400" dirty="0">
                <a:latin typeface="Courier New" panose="02070309020205020404" pitchFamily="49" charset="0"/>
                <a:cs typeface="Courier New" panose="02070309020205020404" pitchFamily="49" charset="0"/>
              </a:rPr>
              <a:t> localhost4 localhost4.localdomain4</a:t>
            </a:r>
          </a:p>
          <a:p>
            <a:pPr lvl="1"/>
            <a:r>
              <a:rPr lang="en-US" sz="1400" dirty="0">
                <a:latin typeface="Courier New" panose="02070309020205020404" pitchFamily="49" charset="0"/>
                <a:cs typeface="Courier New" panose="02070309020205020404" pitchFamily="49" charset="0"/>
              </a:rPr>
              <a:t>::1         localhost </a:t>
            </a:r>
            <a:r>
              <a:rPr lang="en-US" sz="1400" dirty="0" err="1">
                <a:latin typeface="Courier New" panose="02070309020205020404" pitchFamily="49" charset="0"/>
                <a:cs typeface="Courier New" panose="02070309020205020404" pitchFamily="49" charset="0"/>
              </a:rPr>
              <a:t>localhost.localdomain</a:t>
            </a:r>
            <a:r>
              <a:rPr lang="en-US" sz="1400" dirty="0">
                <a:latin typeface="Courier New" panose="02070309020205020404" pitchFamily="49" charset="0"/>
                <a:cs typeface="Courier New" panose="02070309020205020404" pitchFamily="49" charset="0"/>
              </a:rPr>
              <a:t> localhost6 localhost6.localdomain6</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1"/>
            <a:endParaRPr lang="en-US" i="1" dirty="0"/>
          </a:p>
          <a:p>
            <a:pPr lvl="1"/>
            <a:r>
              <a:rPr lang="th-TH" sz="2400" dirty="0">
                <a:latin typeface="TH Sarabun New" panose="020B0500040200020003" pitchFamily="34" charset="-34"/>
                <a:cs typeface="TH Sarabun New" panose="020B0500040200020003" pitchFamily="34" charset="-34"/>
              </a:rPr>
              <a:t>แก้ไขไฟล์ </a:t>
            </a:r>
            <a:r>
              <a:rPr lang="en-GB" sz="2400" b="1" dirty="0">
                <a:latin typeface="TH Sarabun New" panose="020B0500040200020003" pitchFamily="34" charset="-34"/>
                <a:cs typeface="TH Sarabun New" panose="020B0500040200020003" pitchFamily="34" charset="-34"/>
              </a:rPr>
              <a:t>/etc/hosts </a:t>
            </a:r>
            <a:r>
              <a:rPr lang="th-TH" sz="2400" dirty="0">
                <a:latin typeface="TH Sarabun New" panose="020B0500040200020003" pitchFamily="34" charset="-34"/>
                <a:cs typeface="TH Sarabun New" panose="020B0500040200020003" pitchFamily="34" charset="-34"/>
              </a:rPr>
              <a:t>โดยใช้คำสั่ง </a:t>
            </a:r>
            <a:r>
              <a:rPr lang="en-GB" sz="2400" b="1" dirty="0">
                <a:latin typeface="TH Sarabun New" panose="020B0500040200020003" pitchFamily="34" charset="-34"/>
                <a:cs typeface="TH Sarabun New" panose="020B0500040200020003" pitchFamily="34" charset="-34"/>
              </a:rPr>
              <a:t>vi /etc/hosts </a:t>
            </a:r>
            <a:endParaRPr lang="en-US" sz="2400" b="1" dirty="0">
              <a:latin typeface="TH Sarabun New" panose="020B0500040200020003" pitchFamily="34" charset="-34"/>
              <a:cs typeface="TH Sarabun New" panose="020B0500040200020003" pitchFamily="34" charset="-34"/>
            </a:endParaRPr>
          </a:p>
          <a:p>
            <a:pPr lvl="1"/>
            <a:endParaRPr lang="en-US" i="1" dirty="0"/>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cat /</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/hosts</a:t>
            </a:r>
          </a:p>
          <a:p>
            <a:pPr lvl="1"/>
            <a:r>
              <a:rPr lang="en-US" sz="1400" dirty="0">
                <a:latin typeface="Courier New" panose="02070309020205020404" pitchFamily="49" charset="0"/>
                <a:cs typeface="Courier New" panose="02070309020205020404" pitchFamily="49" charset="0"/>
              </a:rPr>
              <a:t>127.0.0.1       localhost </a:t>
            </a:r>
            <a:r>
              <a:rPr lang="en-US" sz="1400" dirty="0" err="1">
                <a:latin typeface="Courier New" panose="02070309020205020404" pitchFamily="49" charset="0"/>
                <a:cs typeface="Courier New" panose="02070309020205020404" pitchFamily="49" charset="0"/>
              </a:rPr>
              <a:t>localhost.localdomain</a:t>
            </a:r>
            <a:r>
              <a:rPr lang="en-US" sz="1400" dirty="0">
                <a:latin typeface="Courier New" panose="02070309020205020404" pitchFamily="49" charset="0"/>
                <a:cs typeface="Courier New" panose="02070309020205020404" pitchFamily="49" charset="0"/>
              </a:rPr>
              <a:t> localhost4 localhost4.localdomain4</a:t>
            </a:r>
          </a:p>
          <a:p>
            <a:pPr lvl="1"/>
            <a:r>
              <a:rPr lang="en-US" sz="1400" b="1" dirty="0">
                <a:latin typeface="Courier New" panose="02070309020205020404" pitchFamily="49" charset="0"/>
                <a:cs typeface="Courier New" panose="02070309020205020404" pitchFamily="49" charset="0"/>
              </a:rPr>
              <a:t>192.168.1.21    server </a:t>
            </a:r>
            <a:r>
              <a:rPr lang="en-US" sz="1400" b="1" dirty="0" err="1">
                <a:latin typeface="Courier New" panose="02070309020205020404" pitchFamily="49" charset="0"/>
                <a:cs typeface="Courier New" panose="02070309020205020404" pitchFamily="49" charset="0"/>
              </a:rPr>
              <a:t>server.bbu.local</a:t>
            </a:r>
            <a:endParaRPr lang="en-US" sz="1400" b="1"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::1             localhost </a:t>
            </a:r>
            <a:r>
              <a:rPr lang="en-US" sz="1400" dirty="0" err="1">
                <a:latin typeface="Courier New" panose="02070309020205020404" pitchFamily="49" charset="0"/>
                <a:cs typeface="Courier New" panose="02070309020205020404" pitchFamily="49" charset="0"/>
              </a:rPr>
              <a:t>localhost.localdomain</a:t>
            </a:r>
            <a:r>
              <a:rPr lang="en-US" sz="1400" dirty="0">
                <a:latin typeface="Courier New" panose="02070309020205020404" pitchFamily="49" charset="0"/>
                <a:cs typeface="Courier New" panose="02070309020205020404" pitchFamily="49" charset="0"/>
              </a:rPr>
              <a:t> localhost6 localhost6.localdomain6</a:t>
            </a: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a:p>
            <a:pPr lvl="1"/>
            <a:endParaRPr lang="en-US" i="1" dirty="0"/>
          </a:p>
        </p:txBody>
      </p:sp>
    </p:spTree>
    <p:extLst>
      <p:ext uri="{BB962C8B-B14F-4D97-AF65-F5344CB8AC3E}">
        <p14:creationId xmlns:p14="http://schemas.microsoft.com/office/powerpoint/2010/main" val="40053541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1138773"/>
          </a:xfrm>
          <a:prstGeom prst="rect">
            <a:avLst/>
          </a:prstGeom>
        </p:spPr>
        <p:txBody>
          <a:bodyPr wrap="square">
            <a:spAutoFit/>
          </a:bodyPr>
          <a:lstStyle/>
          <a:p>
            <a:pPr marL="457200" indent="-457200">
              <a:buFont typeface="+mj-lt"/>
              <a:buAutoNum type="arabicPeriod" startAt="10"/>
            </a:pPr>
            <a:r>
              <a:rPr lang="en-US" sz="2000" dirty="0"/>
              <a:t>Run the installation </a:t>
            </a:r>
          </a:p>
          <a:p>
            <a:endParaRPr lang="en-US" sz="2000"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pic>
        <p:nvPicPr>
          <p:cNvPr id="6" name="รูปภาพ 5">
            <a:extLst>
              <a:ext uri="{FF2B5EF4-FFF2-40B4-BE49-F238E27FC236}">
                <a16:creationId xmlns:a16="http://schemas.microsoft.com/office/drawing/2014/main" id="{B4704FDA-1208-40EA-A138-5A947A106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91" y="2335160"/>
            <a:ext cx="7384420" cy="2560542"/>
          </a:xfrm>
          <a:prstGeom prst="rect">
            <a:avLst/>
          </a:prstGeom>
        </p:spPr>
      </p:pic>
    </p:spTree>
    <p:extLst>
      <p:ext uri="{BB962C8B-B14F-4D97-AF65-F5344CB8AC3E}">
        <p14:creationId xmlns:p14="http://schemas.microsoft.com/office/powerpoint/2010/main" val="28511462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1138773"/>
          </a:xfrm>
          <a:prstGeom prst="rect">
            <a:avLst/>
          </a:prstGeom>
        </p:spPr>
        <p:txBody>
          <a:bodyPr wrap="square">
            <a:spAutoFit/>
          </a:bodyPr>
          <a:lstStyle/>
          <a:p>
            <a:pPr marL="457200" indent="-457200">
              <a:buFont typeface="+mj-lt"/>
              <a:buAutoNum type="arabicPeriod" startAt="11"/>
            </a:pPr>
            <a:r>
              <a:rPr lang="en-US" sz="2000" dirty="0"/>
              <a:t>Enter Site Title,  Username, Password </a:t>
            </a:r>
          </a:p>
          <a:p>
            <a:endParaRPr lang="en-US" sz="2000"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pic>
        <p:nvPicPr>
          <p:cNvPr id="5" name="รูปภาพ 4">
            <a:extLst>
              <a:ext uri="{FF2B5EF4-FFF2-40B4-BE49-F238E27FC236}">
                <a16:creationId xmlns:a16="http://schemas.microsoft.com/office/drawing/2014/main" id="{E12E6693-3338-42AC-819B-BCD9FFAEE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718" y="2064388"/>
            <a:ext cx="4792765" cy="4603307"/>
          </a:xfrm>
          <a:prstGeom prst="rect">
            <a:avLst/>
          </a:prstGeom>
        </p:spPr>
      </p:pic>
    </p:spTree>
    <p:extLst>
      <p:ext uri="{BB962C8B-B14F-4D97-AF65-F5344CB8AC3E}">
        <p14:creationId xmlns:p14="http://schemas.microsoft.com/office/powerpoint/2010/main" val="3415335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1138773"/>
          </a:xfrm>
          <a:prstGeom prst="rect">
            <a:avLst/>
          </a:prstGeom>
        </p:spPr>
        <p:txBody>
          <a:bodyPr wrap="square">
            <a:spAutoFit/>
          </a:bodyPr>
          <a:lstStyle/>
          <a:p>
            <a:pPr marL="457200" indent="-457200">
              <a:buFont typeface="+mj-lt"/>
              <a:buAutoNum type="arabicPeriod" startAt="12"/>
            </a:pPr>
            <a:r>
              <a:rPr lang="en-US" sz="2000" dirty="0"/>
              <a:t>Success </a:t>
            </a:r>
          </a:p>
          <a:p>
            <a:endParaRPr lang="en-US" sz="2000"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pic>
        <p:nvPicPr>
          <p:cNvPr id="6" name="รูปภาพ 5">
            <a:extLst>
              <a:ext uri="{FF2B5EF4-FFF2-40B4-BE49-F238E27FC236}">
                <a16:creationId xmlns:a16="http://schemas.microsoft.com/office/drawing/2014/main" id="{7E3D942D-7F37-4E1F-B3D5-26577EA36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63" y="2261859"/>
            <a:ext cx="7110076" cy="3932261"/>
          </a:xfrm>
          <a:prstGeom prst="rect">
            <a:avLst/>
          </a:prstGeom>
        </p:spPr>
      </p:pic>
    </p:spTree>
    <p:extLst>
      <p:ext uri="{BB962C8B-B14F-4D97-AF65-F5344CB8AC3E}">
        <p14:creationId xmlns:p14="http://schemas.microsoft.com/office/powerpoint/2010/main" val="11024809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1138773"/>
          </a:xfrm>
          <a:prstGeom prst="rect">
            <a:avLst/>
          </a:prstGeom>
        </p:spPr>
        <p:txBody>
          <a:bodyPr wrap="square">
            <a:spAutoFit/>
          </a:bodyPr>
          <a:lstStyle/>
          <a:p>
            <a:pPr marL="457200" indent="-457200">
              <a:buFont typeface="+mj-lt"/>
              <a:buAutoNum type="arabicPeriod" startAt="13"/>
            </a:pPr>
            <a:r>
              <a:rPr lang="en-US" sz="2000" dirty="0"/>
              <a:t>Admin page (http://www.bbu.local/wp-admin)</a:t>
            </a:r>
          </a:p>
          <a:p>
            <a:endParaRPr lang="en-US" sz="2000"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pic>
        <p:nvPicPr>
          <p:cNvPr id="5" name="รูปภาพ 4">
            <a:extLst>
              <a:ext uri="{FF2B5EF4-FFF2-40B4-BE49-F238E27FC236}">
                <a16:creationId xmlns:a16="http://schemas.microsoft.com/office/drawing/2014/main" id="{014A28C5-FCC0-42F7-9BD3-5AFE7078A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176" y="2181982"/>
            <a:ext cx="6645849" cy="4307595"/>
          </a:xfrm>
          <a:prstGeom prst="rect">
            <a:avLst/>
          </a:prstGeom>
        </p:spPr>
      </p:pic>
    </p:spTree>
    <p:extLst>
      <p:ext uri="{BB962C8B-B14F-4D97-AF65-F5344CB8AC3E}">
        <p14:creationId xmlns:p14="http://schemas.microsoft.com/office/powerpoint/2010/main" val="31997007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1138773"/>
          </a:xfrm>
          <a:prstGeom prst="rect">
            <a:avLst/>
          </a:prstGeom>
        </p:spPr>
        <p:txBody>
          <a:bodyPr wrap="square">
            <a:spAutoFit/>
          </a:bodyPr>
          <a:lstStyle/>
          <a:p>
            <a:pPr marL="457200" indent="-457200">
              <a:buFont typeface="+mj-lt"/>
              <a:buAutoNum type="arabicPeriod" startAt="14"/>
            </a:pPr>
            <a:r>
              <a:rPr lang="en-US" sz="2000" dirty="0"/>
              <a:t>Web Page (http://www.bbu.local)</a:t>
            </a:r>
          </a:p>
          <a:p>
            <a:endParaRPr lang="en-US" sz="2000"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pic>
        <p:nvPicPr>
          <p:cNvPr id="6" name="รูปภาพ 5">
            <a:extLst>
              <a:ext uri="{FF2B5EF4-FFF2-40B4-BE49-F238E27FC236}">
                <a16:creationId xmlns:a16="http://schemas.microsoft.com/office/drawing/2014/main" id="{ABE3189F-D247-4B87-A423-207D33646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03" y="2102083"/>
            <a:ext cx="7039992" cy="4597546"/>
          </a:xfrm>
          <a:prstGeom prst="rect">
            <a:avLst/>
          </a:prstGeom>
        </p:spPr>
      </p:pic>
    </p:spTree>
    <p:extLst>
      <p:ext uri="{BB962C8B-B14F-4D97-AF65-F5344CB8AC3E}">
        <p14:creationId xmlns:p14="http://schemas.microsoft.com/office/powerpoint/2010/main" val="2182212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WordPress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rPr>
              <a:t>WordPress Installation</a:t>
            </a:r>
            <a:endParaRPr lang="th-TH" sz="2800" b="1" dirty="0">
              <a:effectLst>
                <a:outerShdw blurRad="38100" dist="38100" dir="2700000" algn="tl">
                  <a:srgbClr val="000000">
                    <a:alpha val="43137"/>
                  </a:srgbClr>
                </a:outerShdw>
              </a:effectLst>
              <a:latin typeface="TH Sarabun New" panose="020B0500040200020003" pitchFamily="34" charset="-34"/>
              <a:cs typeface="TH Sarabun New"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29" y="1612596"/>
            <a:ext cx="8291744" cy="1200329"/>
          </a:xfrm>
          <a:prstGeom prst="rect">
            <a:avLst/>
          </a:prstGeom>
        </p:spPr>
        <p:txBody>
          <a:bodyPr wrap="square">
            <a:spAutoFit/>
          </a:bodyPr>
          <a:lstStyle/>
          <a:p>
            <a:pPr marL="457200" indent="-457200">
              <a:buFont typeface="+mj-lt"/>
              <a:buAutoNum type="arabicPeriod" startAt="12"/>
            </a:pPr>
            <a:r>
              <a:rPr lang="en-US" sz="2400" b="1" dirty="0"/>
              <a:t>http://10.16.151.10/configure/ifcfg-enp0s3 </a:t>
            </a:r>
          </a:p>
          <a:p>
            <a:endParaRPr lang="en-US" sz="2000" dirty="0">
              <a:cs typeface="Courier New" panose="02070309020205020404" pitchFamily="49" charset="0"/>
            </a:endParaRPr>
          </a:p>
          <a:p>
            <a:pPr lvl="1"/>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65089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923330"/>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References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078313"/>
          </a:xfrm>
          <a:prstGeom prst="rect">
            <a:avLst/>
          </a:prstGeom>
        </p:spPr>
        <p:txBody>
          <a:bodyPr wrap="square">
            <a:spAutoFit/>
          </a:bodyPr>
          <a:lstStyle/>
          <a:p>
            <a:pPr marL="285750" indent="-285750">
              <a:buFont typeface="Wingdings" panose="05000000000000000000" pitchFamily="2" charset="2"/>
              <a:buChar char="v"/>
            </a:pPr>
            <a:r>
              <a:rPr lang="en-US" dirty="0"/>
              <a:t>How to Stop and Disable </a:t>
            </a:r>
            <a:r>
              <a:rPr lang="en-US" dirty="0" err="1"/>
              <a:t>Firewalld</a:t>
            </a:r>
            <a:r>
              <a:rPr lang="en-US" dirty="0"/>
              <a:t> on CentOS 7</a:t>
            </a:r>
            <a:r>
              <a:rPr lang="en-US" b="1" dirty="0"/>
              <a:t>, </a:t>
            </a:r>
            <a:r>
              <a:rPr lang="en-US" dirty="0">
                <a:hlinkClick r:id="rId2"/>
              </a:rPr>
              <a:t>https://www.liquidweb.com/kb/how-to-stop-and-disable-firewalld-on-centos-7/</a:t>
            </a:r>
            <a:endParaRPr lang="en-US" dirty="0"/>
          </a:p>
          <a:p>
            <a:pPr marL="285750" indent="-285750">
              <a:buFont typeface="Wingdings" panose="05000000000000000000" pitchFamily="2" charset="2"/>
              <a:buChar char="v"/>
            </a:pPr>
            <a:r>
              <a:rPr lang="en-US" dirty="0"/>
              <a:t>How to config Time and date on CentOS 7 (NTP), </a:t>
            </a:r>
            <a:r>
              <a:rPr lang="en-US" dirty="0">
                <a:hlinkClick r:id="rId3"/>
              </a:rPr>
              <a:t>https://www.hugeserver.com/kb/config-time-date-centos-7-ntp/</a:t>
            </a:r>
            <a:endParaRPr lang="en-US" dirty="0"/>
          </a:p>
          <a:p>
            <a:pPr marL="285750" indent="-285750">
              <a:buFont typeface="Wingdings" panose="05000000000000000000" pitchFamily="2" charset="2"/>
              <a:buChar char="v"/>
            </a:pPr>
            <a:r>
              <a:rPr lang="en-US" dirty="0"/>
              <a:t>RHEL7: How to set up the NTP service, </a:t>
            </a:r>
            <a:r>
              <a:rPr lang="en-US" dirty="0">
                <a:hlinkClick r:id="rId4"/>
              </a:rPr>
              <a:t>https://www.certdepot.net/rhel7-set-ntp-service/</a:t>
            </a:r>
            <a:endParaRPr lang="en-US" dirty="0"/>
          </a:p>
          <a:p>
            <a:pPr marL="285750" indent="-285750">
              <a:buFont typeface="Wingdings" panose="05000000000000000000" pitchFamily="2" charset="2"/>
              <a:buChar char="v"/>
            </a:pPr>
            <a:r>
              <a:rPr lang="en-US" dirty="0"/>
              <a:t>What is the usage of the </a:t>
            </a:r>
            <a:r>
              <a:rPr lang="en-US" dirty="0" err="1"/>
              <a:t>iburst</a:t>
            </a:r>
            <a:r>
              <a:rPr lang="en-US" dirty="0"/>
              <a:t> parameter in NTP server configuration in </a:t>
            </a:r>
            <a:r>
              <a:rPr lang="en-US" dirty="0" err="1"/>
              <a:t>ArubaOS</a:t>
            </a:r>
            <a:r>
              <a:rPr lang="en-US" dirty="0"/>
              <a:t>?, </a:t>
            </a:r>
            <a:r>
              <a:rPr lang="en-US" dirty="0">
                <a:hlinkClick r:id="rId5"/>
              </a:rPr>
              <a:t>http://community.arubanetworks.com/t5/tkb/articleprintpage/tkb-id/ControllerBasedWLANs/article-id/2220</a:t>
            </a:r>
            <a:endParaRPr lang="en-US" dirty="0"/>
          </a:p>
          <a:p>
            <a:pPr marL="285750" indent="-285750">
              <a:buFont typeface="Wingdings" panose="05000000000000000000" pitchFamily="2" charset="2"/>
              <a:buChar char="v"/>
            </a:pPr>
            <a:r>
              <a:rPr lang="en-US" dirty="0"/>
              <a:t>DNS configuration, </a:t>
            </a:r>
            <a:r>
              <a:rPr lang="en-US" dirty="0">
                <a:hlinkClick r:id="rId6"/>
              </a:rPr>
              <a:t>https://www.slideshare.net/VinodGour/dns-configuration-33170605</a:t>
            </a:r>
            <a:endParaRPr lang="en-US" dirty="0"/>
          </a:p>
          <a:p>
            <a:pPr marL="285750" indent="-285750">
              <a:buFont typeface="Wingdings" panose="05000000000000000000" pitchFamily="2" charset="2"/>
              <a:buChar char="v"/>
            </a:pPr>
            <a:r>
              <a:rPr lang="en-US" dirty="0"/>
              <a:t>Linux Administration Tutorial | Configuring A DNS Server In 10 Simple Steps | </a:t>
            </a:r>
            <a:r>
              <a:rPr lang="en-US" dirty="0" err="1"/>
              <a:t>Edureka</a:t>
            </a:r>
            <a:r>
              <a:rPr lang="en-US" dirty="0"/>
              <a:t>, </a:t>
            </a:r>
            <a:r>
              <a:rPr lang="en-US" dirty="0">
                <a:hlinkClick r:id="rId7"/>
              </a:rPr>
              <a:t>https://www.slideshare.net/EdurekaIN/linux-administration-tutorial-configuring-a-dns-server-in-10-simple-steps-edureka</a:t>
            </a:r>
            <a:endParaRPr lang="en-US" dirty="0"/>
          </a:p>
          <a:p>
            <a:pPr marL="285750" indent="-285750">
              <a:buFont typeface="Wingdings" panose="05000000000000000000" pitchFamily="2" charset="2"/>
              <a:buChar char="v"/>
            </a:pPr>
            <a:r>
              <a:rPr lang="en-US" dirty="0"/>
              <a:t>Linux and DNS Server, </a:t>
            </a:r>
            <a:r>
              <a:rPr lang="en-US" dirty="0">
                <a:hlinkClick r:id="rId8"/>
              </a:rPr>
              <a:t>https://www.slideshare.net/prabhakar8899/linux-and-dns-server</a:t>
            </a:r>
            <a:endParaRPr lang="en-US" dirty="0"/>
          </a:p>
          <a:p>
            <a:pPr marL="285750" indent="-285750">
              <a:buFont typeface="Wingdings" panose="05000000000000000000" pitchFamily="2" charset="2"/>
              <a:buChar char="v"/>
            </a:pPr>
            <a:r>
              <a:rPr lang="en-US" dirty="0"/>
              <a:t>How to Setup DNS Server using Bind 9 on CentOS 7, </a:t>
            </a:r>
            <a:r>
              <a:rPr lang="en-US" dirty="0">
                <a:hlinkClick r:id="rId9"/>
              </a:rPr>
              <a:t>http://linuxpitstop.com/dns-server-setup-using-bind-9-on-centos-7-linux/</a:t>
            </a:r>
            <a:endParaRPr lang="en-US" dirty="0"/>
          </a:p>
        </p:txBody>
      </p:sp>
    </p:spTree>
    <p:extLst>
      <p:ext uri="{BB962C8B-B14F-4D97-AF65-F5344CB8AC3E}">
        <p14:creationId xmlns:p14="http://schemas.microsoft.com/office/powerpoint/2010/main" val="2898528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923330"/>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References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5078313"/>
          </a:xfrm>
          <a:prstGeom prst="rect">
            <a:avLst/>
          </a:prstGeom>
        </p:spPr>
        <p:txBody>
          <a:bodyPr wrap="square">
            <a:spAutoFit/>
          </a:bodyPr>
          <a:lstStyle/>
          <a:p>
            <a:pPr marL="285750" indent="-285750">
              <a:buFont typeface="Wingdings" panose="05000000000000000000" pitchFamily="2" charset="2"/>
              <a:buChar char="v"/>
            </a:pPr>
            <a:r>
              <a:rPr lang="en-US" dirty="0"/>
              <a:t>Setting Up DNS Server On CentOS 7, </a:t>
            </a:r>
            <a:r>
              <a:rPr lang="en-US" dirty="0">
                <a:hlinkClick r:id="rId2"/>
              </a:rPr>
              <a:t>https://www.unixmen.com/setting-dns-server-centos-7/</a:t>
            </a:r>
            <a:endParaRPr lang="en-US" dirty="0"/>
          </a:p>
          <a:p>
            <a:pPr marL="285750" indent="-285750">
              <a:buFont typeface="Wingdings" panose="05000000000000000000" pitchFamily="2" charset="2"/>
              <a:buChar char="v"/>
            </a:pPr>
            <a:r>
              <a:rPr lang="en-US" dirty="0"/>
              <a:t>CentOS 7 </a:t>
            </a:r>
            <a:r>
              <a:rPr lang="en-US" dirty="0" err="1"/>
              <a:t>NetworkManager</a:t>
            </a:r>
            <a:r>
              <a:rPr lang="en-US" dirty="0"/>
              <a:t> Keeps Overwriting /</a:t>
            </a:r>
            <a:r>
              <a:rPr lang="en-US" dirty="0" err="1"/>
              <a:t>etc</a:t>
            </a:r>
            <a:r>
              <a:rPr lang="en-US" dirty="0"/>
              <a:t>/</a:t>
            </a:r>
            <a:r>
              <a:rPr lang="en-US" dirty="0" err="1"/>
              <a:t>resolv.conf</a:t>
            </a:r>
            <a:r>
              <a:rPr lang="en-US" dirty="0"/>
              <a:t>, </a:t>
            </a:r>
            <a:r>
              <a:rPr lang="en-US" dirty="0">
                <a:hlinkClick r:id="rId3"/>
              </a:rPr>
              <a:t>https://ma.ttias.be/centos-7-networkmanager-keeps-overwriting-etcresolv-conf/</a:t>
            </a:r>
            <a:endParaRPr lang="en-US" dirty="0"/>
          </a:p>
          <a:p>
            <a:pPr marL="285750" indent="-285750">
              <a:buFont typeface="Wingdings" panose="05000000000000000000" pitchFamily="2" charset="2"/>
              <a:buChar char="v"/>
            </a:pPr>
            <a:r>
              <a:rPr lang="en-US" dirty="0"/>
              <a:t>High Availability for the LAMP Stack </a:t>
            </a:r>
            <a:r>
              <a:rPr lang="en-US" b="1" dirty="0"/>
              <a:t>, </a:t>
            </a:r>
            <a:r>
              <a:rPr lang="en-US" dirty="0">
                <a:hlinkClick r:id="rId4"/>
              </a:rPr>
              <a:t>https://www.slideshare.net/jasoncannon/high-availability-for-the-lamp-stack</a:t>
            </a:r>
            <a:endParaRPr lang="en-US" dirty="0"/>
          </a:p>
          <a:p>
            <a:pPr marL="285750" indent="-285750">
              <a:buFont typeface="Wingdings" panose="05000000000000000000" pitchFamily="2" charset="2"/>
              <a:buChar char="v"/>
            </a:pPr>
            <a:r>
              <a:rPr lang="en-US" dirty="0"/>
              <a:t>How To Set Up Apache Virtual Hosts on CentOS 7, </a:t>
            </a:r>
            <a:r>
              <a:rPr lang="en-US" dirty="0">
                <a:hlinkClick r:id="rId5"/>
              </a:rPr>
              <a:t>https://www.digitalocean.com/community/tutorials/how-to-set-up-apache-virtual-hosts-on-centos-7</a:t>
            </a:r>
            <a:endParaRPr lang="en-US" dirty="0"/>
          </a:p>
          <a:p>
            <a:pPr marL="285750" indent="-285750">
              <a:buFont typeface="Wingdings" panose="05000000000000000000" pitchFamily="2" charset="2"/>
              <a:buChar char="v"/>
            </a:pPr>
            <a:r>
              <a:rPr lang="en-US" dirty="0"/>
              <a:t>How To Install Linux, Apache, MySQL, PHP (LAMP) stack On CentOS 7, </a:t>
            </a:r>
            <a:r>
              <a:rPr lang="en-US" dirty="0">
                <a:hlinkClick r:id="rId6"/>
              </a:rPr>
              <a:t>https://www.digitalocean.com/community/tutorials/how-to-install-linux-apache-mysql-php-lamp-stack-on-centos-7</a:t>
            </a:r>
            <a:endParaRPr lang="en-US" dirty="0"/>
          </a:p>
          <a:p>
            <a:pPr marL="285750" indent="-285750">
              <a:buFont typeface="Wingdings" panose="05000000000000000000" pitchFamily="2" charset="2"/>
              <a:buChar char="v"/>
            </a:pPr>
            <a:r>
              <a:rPr lang="en-US" dirty="0"/>
              <a:t>How to Install and Configure </a:t>
            </a:r>
            <a:r>
              <a:rPr lang="en-US" dirty="0" err="1"/>
              <a:t>phpMyAdmin</a:t>
            </a:r>
            <a:r>
              <a:rPr lang="en-US" dirty="0"/>
              <a:t> on CentOS 7, </a:t>
            </a:r>
            <a:r>
              <a:rPr lang="en-US" dirty="0">
                <a:hlinkClick r:id="rId7"/>
              </a:rPr>
              <a:t>https://www.liquidweb.com/kb/how-to-install-and-configure-phpmyadmin-on-centos-7/</a:t>
            </a:r>
            <a:endParaRPr lang="en-US" dirty="0"/>
          </a:p>
          <a:p>
            <a:pPr marL="285750" indent="-285750">
              <a:buFont typeface="Wingdings" panose="05000000000000000000" pitchFamily="2" charset="2"/>
              <a:buChar char="v"/>
            </a:pPr>
            <a:r>
              <a:rPr lang="en-US" dirty="0"/>
              <a:t>How to Install </a:t>
            </a:r>
            <a:r>
              <a:rPr lang="en-US" dirty="0" err="1"/>
              <a:t>Vtiger</a:t>
            </a:r>
            <a:r>
              <a:rPr lang="en-US" dirty="0"/>
              <a:t> CRM Open Source Edition on CentOS 7, </a:t>
            </a:r>
            <a:r>
              <a:rPr lang="en-US" dirty="0">
                <a:hlinkClick r:id="rId8"/>
              </a:rPr>
              <a:t>https://www.vultr.com/docs/how-to-install-vtiger-crm-open-source-edition-on-centos-7</a:t>
            </a:r>
            <a:endParaRPr lang="en-US" dirty="0"/>
          </a:p>
        </p:txBody>
      </p:sp>
    </p:spTree>
    <p:extLst>
      <p:ext uri="{BB962C8B-B14F-4D97-AF65-F5344CB8AC3E}">
        <p14:creationId xmlns:p14="http://schemas.microsoft.com/office/powerpoint/2010/main" val="24688371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923330"/>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References</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1200329"/>
          </a:xfrm>
          <a:prstGeom prst="rect">
            <a:avLst/>
          </a:prstGeom>
        </p:spPr>
        <p:txBody>
          <a:bodyPr wrap="square">
            <a:spAutoFit/>
          </a:bodyPr>
          <a:lstStyle/>
          <a:p>
            <a:pPr marL="285750" indent="-285750">
              <a:buFont typeface="Wingdings" panose="05000000000000000000" pitchFamily="2" charset="2"/>
              <a:buChar char="v"/>
            </a:pPr>
            <a:r>
              <a:rPr lang="en-US" dirty="0"/>
              <a:t>How To Install WordPress on CentOS 7, </a:t>
            </a:r>
            <a:r>
              <a:rPr lang="en-US" dirty="0">
                <a:hlinkClick r:id="rId2"/>
              </a:rPr>
              <a:t>https://www.digitalocean.com/community/tutorials/how-to-install-wordpress-on-centos-7</a:t>
            </a:r>
            <a:endParaRPr lang="en-US"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83053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a:extLst>
              <a:ext uri="{FF2B5EF4-FFF2-40B4-BE49-F238E27FC236}">
                <a16:creationId xmlns:a16="http://schemas.microsoft.com/office/drawing/2014/main" id="{2E7C6CD9-EC11-487C-A236-444E6EFAE707}"/>
              </a:ext>
            </a:extLst>
          </p:cNvPr>
          <p:cNvSpPr/>
          <p:nvPr/>
        </p:nvSpPr>
        <p:spPr>
          <a:xfrm>
            <a:off x="0" y="242862"/>
            <a:ext cx="9144000" cy="884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5400" b="1" dirty="0">
              <a:effectLst>
                <a:outerShdw blurRad="38100" dist="38100" dir="2700000" algn="tl">
                  <a:srgbClr val="000000">
                    <a:alpha val="43137"/>
                  </a:srgbClr>
                </a:outerShdw>
              </a:effectLst>
            </a:endParaRPr>
          </a:p>
        </p:txBody>
      </p:sp>
      <p:sp>
        <p:nvSpPr>
          <p:cNvPr id="2" name="สี่เหลี่ยมผืนผ้า 1">
            <a:extLst>
              <a:ext uri="{FF2B5EF4-FFF2-40B4-BE49-F238E27FC236}">
                <a16:creationId xmlns:a16="http://schemas.microsoft.com/office/drawing/2014/main" id="{D3582B54-9C3C-449F-82EE-662A1E68A0BE}"/>
              </a:ext>
            </a:extLst>
          </p:cNvPr>
          <p:cNvSpPr/>
          <p:nvPr/>
        </p:nvSpPr>
        <p:spPr>
          <a:xfrm>
            <a:off x="110137" y="242862"/>
            <a:ext cx="8923725" cy="1354217"/>
          </a:xfrm>
          <a:prstGeom prst="rect">
            <a:avLst/>
          </a:prstGeom>
        </p:spPr>
        <p:txBody>
          <a:bodyPr wrap="square">
            <a:spAutoFit/>
          </a:bodyPr>
          <a:lstStyle/>
          <a:p>
            <a:pPr algn="r"/>
            <a:r>
              <a:rPr lang="en-US"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Initial Linux server setting</a:t>
            </a:r>
            <a:endParaRPr lang="th-TH" sz="54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pPr algn="r"/>
            <a:r>
              <a:rPr lang="en-GB" sz="2800"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Disble</a:t>
            </a:r>
            <a:r>
              <a:rPr lang="en-GB" sz="2800"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en-GB" sz="2800" dirty="0" err="1">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firewalld</a:t>
            </a:r>
            <a:r>
              <a:rPr lang="en-GB" sz="2800"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on boot</a:t>
            </a:r>
            <a:endParaRPr lang="th-TH" sz="28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F3C0749E-E88B-4F20-B39B-509603241F17}"/>
              </a:ext>
            </a:extLst>
          </p:cNvPr>
          <p:cNvSpPr/>
          <p:nvPr/>
        </p:nvSpPr>
        <p:spPr>
          <a:xfrm>
            <a:off x="346230" y="1612596"/>
            <a:ext cx="8540318" cy="4308872"/>
          </a:xfrm>
          <a:prstGeom prst="rect">
            <a:avLst/>
          </a:prstGeom>
        </p:spPr>
        <p:txBody>
          <a:bodyPr wrap="square">
            <a:spAutoFit/>
          </a:bodyPr>
          <a:lstStyle/>
          <a:p>
            <a:pPr marL="342900" indent="-342900">
              <a:buFont typeface="Wingdings" panose="05000000000000000000" pitchFamily="2" charset="2"/>
              <a:buChar char="v"/>
            </a:pPr>
            <a:r>
              <a:rPr lang="en-GB" sz="2400" b="1" dirty="0" err="1">
                <a:latin typeface="TH Sarabun New" panose="020B0500040200020003" pitchFamily="34" charset="-34"/>
                <a:cs typeface="TH Sarabun New" panose="020B0500040200020003" pitchFamily="34" charset="-34"/>
              </a:rPr>
              <a:t>firewalld</a:t>
            </a:r>
            <a:r>
              <a:rPr lang="en-GB"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เป็น </a:t>
            </a:r>
            <a:r>
              <a:rPr lang="en-GB" sz="2400" dirty="0">
                <a:latin typeface="TH Sarabun New" panose="020B0500040200020003" pitchFamily="34" charset="-34"/>
                <a:cs typeface="TH Sarabun New" panose="020B0500040200020003" pitchFamily="34" charset="-34"/>
              </a:rPr>
              <a:t>firewall service </a:t>
            </a:r>
            <a:r>
              <a:rPr lang="th-TH" sz="2400" dirty="0">
                <a:latin typeface="TH Sarabun New" panose="020B0500040200020003" pitchFamily="34" charset="-34"/>
                <a:cs typeface="TH Sarabun New" panose="020B0500040200020003" pitchFamily="34" charset="-34"/>
              </a:rPr>
              <a:t>ที่ติดตั้งมาพร้อมกับ </a:t>
            </a:r>
            <a:r>
              <a:rPr lang="en-US" sz="2400" dirty="0">
                <a:latin typeface="TH Sarabun New" panose="020B0500040200020003" pitchFamily="34" charset="-34"/>
                <a:cs typeface="TH Sarabun New" panose="020B0500040200020003" pitchFamily="34" charset="-34"/>
              </a:rPr>
              <a:t>CentOS</a:t>
            </a:r>
            <a:r>
              <a:rPr lang="th-TH" sz="2400" dirty="0">
                <a:latin typeface="TH Sarabun New" panose="020B0500040200020003" pitchFamily="34" charset="-34"/>
                <a:cs typeface="TH Sarabun New" panose="020B0500040200020003" pitchFamily="34" charset="-34"/>
              </a:rPr>
              <a:t> และจะ </a:t>
            </a:r>
            <a:r>
              <a:rPr lang="en-GB" sz="2400" dirty="0">
                <a:latin typeface="TH Sarabun New" panose="020B0500040200020003" pitchFamily="34" charset="-34"/>
                <a:cs typeface="TH Sarabun New" panose="020B0500040200020003" pitchFamily="34" charset="-34"/>
              </a:rPr>
              <a:t>start </a:t>
            </a:r>
            <a:r>
              <a:rPr lang="th-TH" sz="2400" dirty="0">
                <a:latin typeface="TH Sarabun New" panose="020B0500040200020003" pitchFamily="34" charset="-34"/>
                <a:cs typeface="TH Sarabun New" panose="020B0500040200020003" pitchFamily="34" charset="-34"/>
              </a:rPr>
              <a:t>ขณะ </a:t>
            </a:r>
            <a:r>
              <a:rPr lang="en-GB" sz="2400" dirty="0">
                <a:latin typeface="TH Sarabun New" panose="020B0500040200020003" pitchFamily="34" charset="-34"/>
                <a:cs typeface="TH Sarabun New" panose="020B0500040200020003" pitchFamily="34" charset="-34"/>
              </a:rPr>
              <a:t>boot </a:t>
            </a:r>
            <a:r>
              <a:rPr lang="th-TH" sz="2400" dirty="0">
                <a:latin typeface="TH Sarabun New" panose="020B0500040200020003" pitchFamily="34" charset="-34"/>
                <a:cs typeface="TH Sarabun New" panose="020B0500040200020003" pitchFamily="34" charset="-34"/>
              </a:rPr>
              <a:t>ระบบโดยอัตโนมัติ ดังนี้</a:t>
            </a:r>
          </a:p>
          <a:p>
            <a:pPr marL="342900" indent="-342900">
              <a:buFont typeface="Wingdings" panose="05000000000000000000" pitchFamily="2" charset="2"/>
              <a:buChar char="v"/>
            </a:pPr>
            <a:endParaRPr lang="en-US" sz="2000" dirty="0"/>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systemctl</a:t>
            </a:r>
            <a:r>
              <a:rPr lang="en-US" sz="1400" dirty="0">
                <a:latin typeface="Courier New" panose="02070309020205020404" pitchFamily="49" charset="0"/>
                <a:cs typeface="Courier New" panose="02070309020205020404" pitchFamily="49" charset="0"/>
              </a:rPr>
              <a:t> status </a:t>
            </a:r>
            <a:r>
              <a:rPr lang="en-US" sz="1400" dirty="0" err="1">
                <a:latin typeface="Courier New" panose="02070309020205020404" pitchFamily="49" charset="0"/>
                <a:cs typeface="Courier New" panose="02070309020205020404" pitchFamily="49" charset="0"/>
              </a:rPr>
              <a:t>firewalld</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firewalld.service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firewalld</a:t>
            </a:r>
            <a:r>
              <a:rPr lang="en-US" sz="1400" dirty="0">
                <a:latin typeface="Courier New" panose="02070309020205020404" pitchFamily="49" charset="0"/>
                <a:cs typeface="Courier New" panose="02070309020205020404" pitchFamily="49" charset="0"/>
              </a:rPr>
              <a:t> - dynamic firewall daemon</a:t>
            </a:r>
          </a:p>
          <a:p>
            <a:pPr lvl="1"/>
            <a:r>
              <a:rPr lang="en-US" sz="1400" dirty="0">
                <a:latin typeface="Courier New" panose="02070309020205020404" pitchFamily="49" charset="0"/>
                <a:cs typeface="Courier New" panose="02070309020205020404" pitchFamily="49" charset="0"/>
              </a:rPr>
              <a:t>   Loaded: loaded (/</a:t>
            </a:r>
            <a:r>
              <a:rPr lang="en-US" sz="1400" dirty="0" err="1">
                <a:latin typeface="Courier New" panose="02070309020205020404" pitchFamily="49" charset="0"/>
                <a:cs typeface="Courier New" panose="02070309020205020404" pitchFamily="49" charset="0"/>
              </a:rPr>
              <a:t>usr</a:t>
            </a:r>
            <a:r>
              <a:rPr lang="en-US" sz="1400" dirty="0">
                <a:latin typeface="Courier New" panose="02070309020205020404" pitchFamily="49" charset="0"/>
                <a:cs typeface="Courier New" panose="02070309020205020404" pitchFamily="49" charset="0"/>
              </a:rPr>
              <a:t>/lib/</a:t>
            </a:r>
            <a:r>
              <a:rPr lang="en-US" sz="1400" dirty="0" err="1">
                <a:latin typeface="Courier New" panose="02070309020205020404" pitchFamily="49" charset="0"/>
                <a:cs typeface="Courier New" panose="02070309020205020404" pitchFamily="49" charset="0"/>
              </a:rPr>
              <a:t>systemd</a:t>
            </a:r>
            <a:r>
              <a:rPr lang="en-US" sz="1400" dirty="0">
                <a:latin typeface="Courier New" panose="02070309020205020404" pitchFamily="49" charset="0"/>
                <a:cs typeface="Courier New" panose="02070309020205020404" pitchFamily="49" charset="0"/>
              </a:rPr>
              <a:t>/system/</a:t>
            </a:r>
            <a:r>
              <a:rPr lang="en-US" sz="1400" dirty="0" err="1">
                <a:latin typeface="Courier New" panose="02070309020205020404" pitchFamily="49" charset="0"/>
                <a:cs typeface="Courier New" panose="02070309020205020404" pitchFamily="49" charset="0"/>
              </a:rPr>
              <a:t>firewalld.service</a:t>
            </a:r>
            <a:r>
              <a:rPr lang="en-US" sz="1400" dirty="0">
                <a:latin typeface="Courier New" panose="02070309020205020404" pitchFamily="49" charset="0"/>
                <a:cs typeface="Courier New" panose="02070309020205020404" pitchFamily="49" charset="0"/>
              </a:rPr>
              <a:t>; disabled; vendor preset: enabled)</a:t>
            </a:r>
          </a:p>
          <a:p>
            <a:pPr lvl="1"/>
            <a:r>
              <a:rPr lang="en-US" sz="1400" dirty="0">
                <a:latin typeface="Courier New" panose="02070309020205020404" pitchFamily="49" charset="0"/>
                <a:cs typeface="Courier New" panose="02070309020205020404" pitchFamily="49" charset="0"/>
              </a:rPr>
              <a:t>   Active: </a:t>
            </a:r>
            <a:r>
              <a:rPr lang="en-US" sz="1400" dirty="0">
                <a:solidFill>
                  <a:srgbClr val="00B050"/>
                </a:solidFill>
                <a:latin typeface="Courier New" panose="02070309020205020404" pitchFamily="49" charset="0"/>
                <a:cs typeface="Courier New" panose="02070309020205020404" pitchFamily="49" charset="0"/>
              </a:rPr>
              <a:t>active (running) </a:t>
            </a:r>
            <a:r>
              <a:rPr lang="en-US" sz="1400" dirty="0">
                <a:latin typeface="Courier New" panose="02070309020205020404" pitchFamily="49" charset="0"/>
                <a:cs typeface="Courier New" panose="02070309020205020404" pitchFamily="49" charset="0"/>
              </a:rPr>
              <a:t>since Mon 2017-11-06 08:44:50 EST; 9s ago</a:t>
            </a:r>
          </a:p>
          <a:p>
            <a:pPr lvl="1"/>
            <a:r>
              <a:rPr lang="en-US" sz="1400" dirty="0">
                <a:latin typeface="Courier New" panose="02070309020205020404" pitchFamily="49" charset="0"/>
                <a:cs typeface="Courier New" panose="02070309020205020404" pitchFamily="49" charset="0"/>
              </a:rPr>
              <a:t>     Docs: </a:t>
            </a:r>
            <a:r>
              <a:rPr lang="en-US" sz="1400" dirty="0" err="1">
                <a:latin typeface="Courier New" panose="02070309020205020404" pitchFamily="49" charset="0"/>
                <a:cs typeface="Courier New" panose="02070309020205020404" pitchFamily="49" charset="0"/>
              </a:rPr>
              <a:t>man:firewalld</a:t>
            </a:r>
            <a:r>
              <a:rPr lang="en-US" sz="1400" dirty="0">
                <a:latin typeface="Courier New" panose="02070309020205020404" pitchFamily="49" charset="0"/>
                <a:cs typeface="Courier New" panose="02070309020205020404" pitchFamily="49" charset="0"/>
              </a:rPr>
              <a:t>(1)</a:t>
            </a:r>
          </a:p>
          <a:p>
            <a:pPr lvl="1"/>
            <a:r>
              <a:rPr lang="en-US" sz="1400" dirty="0">
                <a:latin typeface="Courier New" panose="02070309020205020404" pitchFamily="49" charset="0"/>
                <a:cs typeface="Courier New" panose="02070309020205020404" pitchFamily="49" charset="0"/>
              </a:rPr>
              <a:t>…</a:t>
            </a:r>
          </a:p>
          <a:p>
            <a:pPr lvl="1"/>
            <a:endParaRPr lang="en-US" i="1" dirty="0"/>
          </a:p>
          <a:p>
            <a:pPr lvl="1"/>
            <a:r>
              <a:rPr lang="th-TH" sz="2400" dirty="0">
                <a:latin typeface="TH Sarabun New" panose="020B0500040200020003" pitchFamily="34" charset="-34"/>
                <a:cs typeface="TH Sarabun New" panose="020B0500040200020003" pitchFamily="34" charset="-34"/>
              </a:rPr>
              <a:t>ให้ยกเลิกการ </a:t>
            </a:r>
            <a:r>
              <a:rPr lang="en-US" sz="2400" dirty="0">
                <a:latin typeface="TH Sarabun New" panose="020B0500040200020003" pitchFamily="34" charset="-34"/>
                <a:cs typeface="TH Sarabun New" panose="020B0500040200020003" pitchFamily="34" charset="-34"/>
              </a:rPr>
              <a:t>start </a:t>
            </a:r>
            <a:r>
              <a:rPr lang="th-TH" sz="2400" dirty="0">
                <a:latin typeface="TH Sarabun New" panose="020B0500040200020003" pitchFamily="34" charset="-34"/>
                <a:cs typeface="TH Sarabun New" panose="020B0500040200020003" pitchFamily="34" charset="-34"/>
              </a:rPr>
              <a:t>ขณะ </a:t>
            </a:r>
            <a:r>
              <a:rPr lang="en-GB" sz="2400" dirty="0">
                <a:latin typeface="TH Sarabun New" panose="020B0500040200020003" pitchFamily="34" charset="-34"/>
                <a:cs typeface="TH Sarabun New" panose="020B0500040200020003" pitchFamily="34" charset="-34"/>
              </a:rPr>
              <a:t>boot </a:t>
            </a:r>
            <a:r>
              <a:rPr lang="th-TH" sz="2400" dirty="0">
                <a:latin typeface="TH Sarabun New" panose="020B0500040200020003" pitchFamily="34" charset="-34"/>
                <a:cs typeface="TH Sarabun New" panose="020B0500040200020003" pitchFamily="34" charset="-34"/>
              </a:rPr>
              <a:t>ระบบ และ </a:t>
            </a:r>
            <a:r>
              <a:rPr lang="en-US" sz="2400" dirty="0">
                <a:latin typeface="TH Sarabun New" panose="020B0500040200020003" pitchFamily="34" charset="-34"/>
                <a:cs typeface="TH Sarabun New" panose="020B0500040200020003" pitchFamily="34" charset="-34"/>
              </a:rPr>
              <a:t>stop </a:t>
            </a:r>
            <a:r>
              <a:rPr lang="en-US" sz="2400" b="1" dirty="0" err="1">
                <a:latin typeface="TH Sarabun New" panose="020B0500040200020003" pitchFamily="34" charset="-34"/>
                <a:cs typeface="TH Sarabun New" panose="020B0500040200020003" pitchFamily="34" charset="-34"/>
              </a:rPr>
              <a:t>firewalld</a:t>
            </a:r>
            <a:r>
              <a:rPr lang="en-US" sz="2400" dirty="0">
                <a:latin typeface="TH Sarabun New" panose="020B0500040200020003" pitchFamily="34" charset="-34"/>
                <a:cs typeface="TH Sarabun New" panose="020B0500040200020003" pitchFamily="34" charset="-34"/>
              </a:rPr>
              <a:t> </a:t>
            </a:r>
            <a:r>
              <a:rPr lang="th-TH" sz="2400" dirty="0">
                <a:latin typeface="TH Sarabun New" panose="020B0500040200020003" pitchFamily="34" charset="-34"/>
                <a:cs typeface="TH Sarabun New" panose="020B0500040200020003" pitchFamily="34" charset="-34"/>
              </a:rPr>
              <a:t>ดังนี้</a:t>
            </a:r>
          </a:p>
          <a:p>
            <a:pPr lvl="1"/>
            <a:endParaRPr lang="th-TH" sz="2400" dirty="0">
              <a:cs typeface="TH SarabunPSK" panose="020B0500040200020003"/>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systemctl</a:t>
            </a:r>
            <a:r>
              <a:rPr lang="en-US" sz="1400" dirty="0">
                <a:latin typeface="Courier New" panose="02070309020205020404" pitchFamily="49" charset="0"/>
                <a:cs typeface="Courier New" panose="02070309020205020404" pitchFamily="49" charset="0"/>
              </a:rPr>
              <a:t> disable </a:t>
            </a:r>
            <a:r>
              <a:rPr lang="en-US" sz="1400" dirty="0" err="1">
                <a:latin typeface="Courier New" panose="02070309020205020404" pitchFamily="49" charset="0"/>
                <a:cs typeface="Courier New" panose="02070309020205020404" pitchFamily="49" charset="0"/>
              </a:rPr>
              <a:t>firewalld</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systemctl</a:t>
            </a:r>
            <a:r>
              <a:rPr lang="en-US" sz="1400" dirty="0">
                <a:latin typeface="Courier New" panose="02070309020205020404" pitchFamily="49" charset="0"/>
                <a:cs typeface="Courier New" panose="02070309020205020404" pitchFamily="49" charset="0"/>
              </a:rPr>
              <a:t> stop </a:t>
            </a:r>
            <a:r>
              <a:rPr lang="en-US" sz="1400" dirty="0" err="1">
                <a:latin typeface="Courier New" panose="02070309020205020404" pitchFamily="49" charset="0"/>
                <a:cs typeface="Courier New" panose="02070309020205020404" pitchFamily="49" charset="0"/>
              </a:rPr>
              <a:t>firewalld</a:t>
            </a:r>
            <a:endParaRPr lang="en-US" sz="1400" dirty="0">
              <a:latin typeface="Courier New" panose="02070309020205020404" pitchFamily="49" charset="0"/>
              <a:cs typeface="Courier New" panose="02070309020205020404" pitchFamily="49" charset="0"/>
            </a:endParaRPr>
          </a:p>
          <a:p>
            <a:pPr lvl="1"/>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root@server</a:t>
            </a:r>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38837188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TM02892315[[fn=ต้นกก]]</Template>
  <TotalTime>31539</TotalTime>
  <Words>7568</Words>
  <Application>Microsoft Office PowerPoint</Application>
  <PresentationFormat>นำเสนอทางหน้าจอ (4:3)</PresentationFormat>
  <Paragraphs>1081</Paragraphs>
  <Slides>88</Slides>
  <Notes>0</Notes>
  <HiddenSlides>0</HiddenSlides>
  <MMClips>0</MMClips>
  <ScaleCrop>false</ScaleCrop>
  <HeadingPairs>
    <vt:vector size="6" baseType="variant">
      <vt:variant>
        <vt:lpstr>ฟอนต์ที่ถูกใช้</vt:lpstr>
      </vt:variant>
      <vt:variant>
        <vt:i4>10</vt:i4>
      </vt:variant>
      <vt:variant>
        <vt:lpstr>ธีม</vt:lpstr>
      </vt:variant>
      <vt:variant>
        <vt:i4>1</vt:i4>
      </vt:variant>
      <vt:variant>
        <vt:lpstr>ชื่อเรื่องสไลด์</vt:lpstr>
      </vt:variant>
      <vt:variant>
        <vt:i4>88</vt:i4>
      </vt:variant>
    </vt:vector>
  </HeadingPairs>
  <TitlesOfParts>
    <vt:vector size="99" baseType="lpstr">
      <vt:lpstr>Angsana New</vt:lpstr>
      <vt:lpstr>Arial</vt:lpstr>
      <vt:lpstr>Calibri</vt:lpstr>
      <vt:lpstr>Calibri Light</vt:lpstr>
      <vt:lpstr>Cordia New</vt:lpstr>
      <vt:lpstr>Courier New</vt:lpstr>
      <vt:lpstr>TH Sarabun New</vt:lpstr>
      <vt:lpstr>TH SarabunPSK</vt:lpstr>
      <vt:lpstr>Wingdings</vt:lpstr>
      <vt:lpstr>Wingdings 2</vt:lpstr>
      <vt:lpstr>HDOfficeLightV0</vt:lpstr>
      <vt:lpstr>Platform Technology   Linux Server and Services #2</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 Technology</dc:title>
  <dc:creator>Sureeraya Limpaibul</dc:creator>
  <cp:lastModifiedBy>andromeda</cp:lastModifiedBy>
  <cp:revision>1422</cp:revision>
  <dcterms:created xsi:type="dcterms:W3CDTF">2017-08-18T14:45:16Z</dcterms:created>
  <dcterms:modified xsi:type="dcterms:W3CDTF">2017-11-18T07:42:42Z</dcterms:modified>
</cp:coreProperties>
</file>