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84" r:id="rId4"/>
    <p:sldId id="286" r:id="rId5"/>
    <p:sldId id="287" r:id="rId6"/>
    <p:sldId id="288" r:id="rId7"/>
    <p:sldId id="289" r:id="rId8"/>
    <p:sldId id="290" r:id="rId9"/>
    <p:sldId id="291" r:id="rId10"/>
    <p:sldId id="292" r:id="rId11"/>
    <p:sldId id="293" r:id="rId12"/>
    <p:sldId id="294" r:id="rId13"/>
    <p:sldId id="295" r:id="rId14"/>
    <p:sldId id="296" r:id="rId15"/>
    <p:sldId id="297" r:id="rId16"/>
    <p:sldId id="299" r:id="rId17"/>
    <p:sldId id="298" r:id="rId18"/>
    <p:sldId id="300" r:id="rId19"/>
    <p:sldId id="301" r:id="rId20"/>
    <p:sldId id="302" r:id="rId21"/>
    <p:sldId id="303" r:id="rId22"/>
    <p:sldId id="304" r:id="rId23"/>
    <p:sldId id="305" r:id="rId24"/>
    <p:sldId id="306" r:id="rId25"/>
    <p:sldId id="308" r:id="rId26"/>
    <p:sldId id="309" r:id="rId27"/>
    <p:sldId id="307"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404" r:id="rId63"/>
    <p:sldId id="421" r:id="rId64"/>
    <p:sldId id="426" r:id="rId65"/>
    <p:sldId id="423" r:id="rId66"/>
    <p:sldId id="424" r:id="rId67"/>
    <p:sldId id="425" r:id="rId68"/>
    <p:sldId id="427" r:id="rId69"/>
    <p:sldId id="428" r:id="rId70"/>
    <p:sldId id="429" r:id="rId71"/>
    <p:sldId id="422" r:id="rId72"/>
    <p:sldId id="344" r:id="rId73"/>
    <p:sldId id="345" r:id="rId74"/>
    <p:sldId id="348" r:id="rId75"/>
    <p:sldId id="349" r:id="rId76"/>
    <p:sldId id="350" r:id="rId77"/>
    <p:sldId id="351" r:id="rId78"/>
    <p:sldId id="347" r:id="rId79"/>
    <p:sldId id="379" r:id="rId80"/>
    <p:sldId id="352" r:id="rId81"/>
    <p:sldId id="353" r:id="rId82"/>
    <p:sldId id="405" r:id="rId83"/>
    <p:sldId id="381" r:id="rId84"/>
    <p:sldId id="382" r:id="rId85"/>
    <p:sldId id="383" r:id="rId86"/>
    <p:sldId id="380" r:id="rId87"/>
    <p:sldId id="357" r:id="rId88"/>
    <p:sldId id="384" r:id="rId89"/>
    <p:sldId id="385" r:id="rId90"/>
    <p:sldId id="354" r:id="rId91"/>
    <p:sldId id="386" r:id="rId92"/>
    <p:sldId id="356" r:id="rId93"/>
    <p:sldId id="359" r:id="rId94"/>
    <p:sldId id="360" r:id="rId95"/>
    <p:sldId id="361" r:id="rId96"/>
    <p:sldId id="388" r:id="rId97"/>
    <p:sldId id="363" r:id="rId98"/>
    <p:sldId id="387" r:id="rId99"/>
    <p:sldId id="362" r:id="rId100"/>
    <p:sldId id="389" r:id="rId101"/>
    <p:sldId id="391" r:id="rId102"/>
    <p:sldId id="390" r:id="rId103"/>
    <p:sldId id="392" r:id="rId104"/>
    <p:sldId id="393" r:id="rId105"/>
    <p:sldId id="394" r:id="rId106"/>
    <p:sldId id="395" r:id="rId107"/>
    <p:sldId id="396" r:id="rId108"/>
    <p:sldId id="397" r:id="rId109"/>
    <p:sldId id="398" r:id="rId110"/>
    <p:sldId id="399" r:id="rId111"/>
    <p:sldId id="400" r:id="rId112"/>
    <p:sldId id="401" r:id="rId113"/>
    <p:sldId id="402" r:id="rId114"/>
    <p:sldId id="403" r:id="rId115"/>
    <p:sldId id="418" r:id="rId116"/>
    <p:sldId id="419" r:id="rId117"/>
    <p:sldId id="430" r:id="rId118"/>
    <p:sldId id="431" r:id="rId119"/>
    <p:sldId id="432" r:id="rId120"/>
    <p:sldId id="433" r:id="rId121"/>
    <p:sldId id="434" r:id="rId122"/>
    <p:sldId id="435" r:id="rId123"/>
    <p:sldId id="436" r:id="rId124"/>
    <p:sldId id="437" r:id="rId125"/>
    <p:sldId id="438" r:id="rId126"/>
    <p:sldId id="439" r:id="rId127"/>
    <p:sldId id="440" r:id="rId128"/>
    <p:sldId id="441" r:id="rId129"/>
    <p:sldId id="442" r:id="rId130"/>
    <p:sldId id="443" r:id="rId131"/>
    <p:sldId id="444" r:id="rId132"/>
    <p:sldId id="445" r:id="rId133"/>
    <p:sldId id="446" r:id="rId134"/>
    <p:sldId id="447" r:id="rId135"/>
    <p:sldId id="448" r:id="rId136"/>
    <p:sldId id="449" r:id="rId137"/>
    <p:sldId id="450" r:id="rId138"/>
    <p:sldId id="451" r:id="rId139"/>
    <p:sldId id="452" r:id="rId140"/>
    <p:sldId id="453" r:id="rId141"/>
    <p:sldId id="454" r:id="rId142"/>
    <p:sldId id="455" r:id="rId143"/>
    <p:sldId id="456" r:id="rId144"/>
    <p:sldId id="457" r:id="rId145"/>
    <p:sldId id="458" r:id="rId146"/>
    <p:sldId id="459" r:id="rId147"/>
    <p:sldId id="460" r:id="rId148"/>
    <p:sldId id="461" r:id="rId149"/>
    <p:sldId id="462" r:id="rId150"/>
    <p:sldId id="463" r:id="rId151"/>
    <p:sldId id="464" r:id="rId152"/>
    <p:sldId id="465" r:id="rId153"/>
    <p:sldId id="466" r:id="rId154"/>
    <p:sldId id="467" r:id="rId155"/>
    <p:sldId id="468" r:id="rId156"/>
    <p:sldId id="469" r:id="rId157"/>
    <p:sldId id="470" r:id="rId158"/>
    <p:sldId id="471" r:id="rId159"/>
    <p:sldId id="472" r:id="rId160"/>
    <p:sldId id="473" r:id="rId161"/>
    <p:sldId id="474" r:id="rId162"/>
    <p:sldId id="475" r:id="rId163"/>
    <p:sldId id="476" r:id="rId164"/>
    <p:sldId id="477" r:id="rId165"/>
    <p:sldId id="478" r:id="rId166"/>
    <p:sldId id="479" r:id="rId167"/>
    <p:sldId id="480" r:id="rId168"/>
    <p:sldId id="481" r:id="rId169"/>
    <p:sldId id="482" r:id="rId170"/>
    <p:sldId id="483" r:id="rId171"/>
    <p:sldId id="484" r:id="rId172"/>
    <p:sldId id="485" r:id="rId173"/>
    <p:sldId id="486" r:id="rId174"/>
    <p:sldId id="487" r:id="rId175"/>
    <p:sldId id="488" r:id="rId176"/>
    <p:sldId id="490" r:id="rId177"/>
    <p:sldId id="489" r:id="rId178"/>
    <p:sldId id="491" r:id="rId179"/>
    <p:sldId id="492" r:id="rId180"/>
    <p:sldId id="493" r:id="rId181"/>
    <p:sldId id="494" r:id="rId182"/>
    <p:sldId id="495" r:id="rId183"/>
    <p:sldId id="496" r:id="rId184"/>
    <p:sldId id="497" r:id="rId185"/>
    <p:sldId id="498" r:id="rId186"/>
    <p:sldId id="499" r:id="rId187"/>
    <p:sldId id="500" r:id="rId188"/>
    <p:sldId id="501" r:id="rId189"/>
    <p:sldId id="502" r:id="rId190"/>
    <p:sldId id="503" r:id="rId191"/>
    <p:sldId id="504" r:id="rId192"/>
    <p:sldId id="505" r:id="rId193"/>
    <p:sldId id="506" r:id="rId194"/>
    <p:sldId id="507" r:id="rId195"/>
    <p:sldId id="508" r:id="rId196"/>
    <p:sldId id="509" r:id="rId197"/>
    <p:sldId id="510" r:id="rId198"/>
    <p:sldId id="511" r:id="rId199"/>
    <p:sldId id="512" r:id="rId200"/>
    <p:sldId id="513" r:id="rId201"/>
    <p:sldId id="366" r:id="rId202"/>
    <p:sldId id="369" r:id="rId203"/>
    <p:sldId id="371" r:id="rId204"/>
    <p:sldId id="372" r:id="rId205"/>
    <p:sldId id="373" r:id="rId206"/>
    <p:sldId id="374" r:id="rId207"/>
    <p:sldId id="377" r:id="rId208"/>
    <p:sldId id="406" r:id="rId209"/>
    <p:sldId id="417" r:id="rId210"/>
    <p:sldId id="413" r:id="rId211"/>
    <p:sldId id="407" r:id="rId212"/>
    <p:sldId id="408" r:id="rId213"/>
    <p:sldId id="410" r:id="rId214"/>
    <p:sldId id="409" r:id="rId215"/>
    <p:sldId id="411" r:id="rId216"/>
    <p:sldId id="415" r:id="rId217"/>
    <p:sldId id="416" r:id="rId218"/>
    <p:sldId id="285" r:id="rId219"/>
    <p:sldId id="370" r:id="rId2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สไตล์สีปานกลาง 2 - เน้น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สไตล์สีปานกลาง 2 - เน้น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สไตล์สีปานกลาง 2 - เน้น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86" d="100"/>
          <a:sy n="86" d="100"/>
        </p:scale>
        <p:origin x="13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E31822D4-413D-40D9-9F18-5E1C17199885}" type="datetimeFigureOut">
              <a:rPr lang="th-TH" smtClean="0"/>
              <a:t>27/10/60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377877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a:p>
        </p:txBody>
      </p:sp>
      <p:sp>
        <p:nvSpPr>
          <p:cNvPr id="3" name="Vertical Text Placeholder 2"/>
          <p:cNvSpPr>
            <a:spLocks noGrp="1"/>
          </p:cNvSpPr>
          <p:nvPr>
            <p:ph type="body" orient="vert" idx="1"/>
          </p:nvPr>
        </p:nvSpPr>
        <p:spPr/>
        <p:txBody>
          <a:bodyPr vert="eaVert"/>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E31822D4-413D-40D9-9F18-5E1C17199885}" type="datetimeFigureOut">
              <a:rPr lang="th-TH" smtClean="0"/>
              <a:t>27/10/60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339362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h-TH"/>
              <a:t>คลิกเพื่อแก้ไขสไตล์ชื่อเรื่องต้นแบบ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Date Placeholder 3"/>
          <p:cNvSpPr>
            <a:spLocks noGrp="1"/>
          </p:cNvSpPr>
          <p:nvPr>
            <p:ph type="dt" sz="half" idx="10"/>
          </p:nvPr>
        </p:nvSpPr>
        <p:spPr/>
        <p:txBody>
          <a:bodyPr/>
          <a:lstStyle/>
          <a:p>
            <a:fld id="{E31822D4-413D-40D9-9F18-5E1C17199885}" type="datetimeFigureOut">
              <a:rPr lang="th-TH" smtClean="0"/>
              <a:t>27/10/60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409722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E31822D4-413D-40D9-9F18-5E1C17199885}" type="datetimeFigureOut">
              <a:rPr lang="th-TH" smtClean="0"/>
              <a:t>27/10/60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59376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h-TH"/>
              <a:t>แก้ไขสไตล์ของข้อความต้นแบบ</a:t>
            </a:r>
          </a:p>
        </p:txBody>
      </p:sp>
      <p:sp>
        <p:nvSpPr>
          <p:cNvPr id="4" name="Date Placeholder 3"/>
          <p:cNvSpPr>
            <a:spLocks noGrp="1"/>
          </p:cNvSpPr>
          <p:nvPr>
            <p:ph type="dt" sz="half" idx="10"/>
          </p:nvPr>
        </p:nvSpPr>
        <p:spPr/>
        <p:txBody>
          <a:bodyPr/>
          <a:lstStyle/>
          <a:p>
            <a:fld id="{E31822D4-413D-40D9-9F18-5E1C17199885}" type="datetimeFigureOut">
              <a:rPr lang="th-TH" smtClean="0"/>
              <a:t>27/10/60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404016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E31822D4-413D-40D9-9F18-5E1C17199885}" type="datetimeFigureOut">
              <a:rPr lang="th-TH" smtClean="0"/>
              <a:t>27/10/60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59615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การเปรียบเทียบ">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h-TH"/>
              <a:t>แก้ไขสไตล์ของข้อความต้นแบบ</a:t>
            </a:r>
          </a:p>
        </p:txBody>
      </p:sp>
      <p:sp>
        <p:nvSpPr>
          <p:cNvPr id="4" name="Content Placeholder 3"/>
          <p:cNvSpPr>
            <a:spLocks noGrp="1"/>
          </p:cNvSpPr>
          <p:nvPr>
            <p:ph sz="half" idx="2"/>
          </p:nvPr>
        </p:nvSpPr>
        <p:spPr>
          <a:xfrm>
            <a:off x="633845" y="2507551"/>
            <a:ext cx="3867150" cy="3680525"/>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h-TH"/>
              <a:t>แก้ไขสไตล์ของข้อความต้นแบบ</a:t>
            </a:r>
          </a:p>
        </p:txBody>
      </p:sp>
      <p:sp>
        <p:nvSpPr>
          <p:cNvPr id="6" name="Content Placeholder 5"/>
          <p:cNvSpPr>
            <a:spLocks noGrp="1"/>
          </p:cNvSpPr>
          <p:nvPr>
            <p:ph sz="quarter" idx="4"/>
          </p:nvPr>
        </p:nvSpPr>
        <p:spPr>
          <a:xfrm>
            <a:off x="4629150" y="2507551"/>
            <a:ext cx="3886201" cy="3680525"/>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Date Placeholder 6"/>
          <p:cNvSpPr>
            <a:spLocks noGrp="1"/>
          </p:cNvSpPr>
          <p:nvPr>
            <p:ph type="dt" sz="half" idx="10"/>
          </p:nvPr>
        </p:nvSpPr>
        <p:spPr/>
        <p:txBody>
          <a:bodyPr/>
          <a:lstStyle/>
          <a:p>
            <a:fld id="{E31822D4-413D-40D9-9F18-5E1C17199885}" type="datetimeFigureOut">
              <a:rPr lang="th-TH" smtClean="0"/>
              <a:t>27/10/60</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93A4BC95-D575-421A-978E-3492BA29E01B}" type="slidenum">
              <a:rPr lang="th-TH" smtClean="0"/>
              <a:t>‹#›</a:t>
            </a:fld>
            <a:endParaRPr lang="th-TH"/>
          </a:p>
        </p:txBody>
      </p:sp>
      <p:sp>
        <p:nvSpPr>
          <p:cNvPr id="10" name="Title 9"/>
          <p:cNvSpPr>
            <a:spLocks noGrp="1"/>
          </p:cNvSpPr>
          <p:nvPr>
            <p:ph type="title"/>
          </p:nvPr>
        </p:nvSpPr>
        <p:spPr/>
        <p:txBody>
          <a:bodyPr/>
          <a:lstStyle/>
          <a:p>
            <a:r>
              <a:rPr lang="th-TH"/>
              <a:t>คลิกเพื่อแก้ไขสไตล์ชื่อเรื่องต้นแบบ</a:t>
            </a:r>
            <a:endParaRPr lang="en-US" dirty="0"/>
          </a:p>
        </p:txBody>
      </p:sp>
    </p:spTree>
    <p:extLst>
      <p:ext uri="{BB962C8B-B14F-4D97-AF65-F5344CB8AC3E}">
        <p14:creationId xmlns:p14="http://schemas.microsoft.com/office/powerpoint/2010/main" val="396642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เฉพาะชื่อเรื่อง">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1822D4-413D-40D9-9F18-5E1C17199885}" type="datetimeFigureOut">
              <a:rPr lang="th-TH" smtClean="0"/>
              <a:t>27/10/60</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93A4BC95-D575-421A-978E-3492BA29E01B}" type="slidenum">
              <a:rPr lang="th-TH" smtClean="0"/>
              <a:t>‹#›</a:t>
            </a:fld>
            <a:endParaRPr lang="th-TH"/>
          </a:p>
        </p:txBody>
      </p:sp>
      <p:sp>
        <p:nvSpPr>
          <p:cNvPr id="6" name="Title 5"/>
          <p:cNvSpPr>
            <a:spLocks noGrp="1"/>
          </p:cNvSpPr>
          <p:nvPr>
            <p:ph type="title"/>
          </p:nvPr>
        </p:nvSpPr>
        <p:spPr/>
        <p:txBody>
          <a:bodyPr/>
          <a:lstStyle/>
          <a:p>
            <a:r>
              <a:rPr lang="th-TH"/>
              <a:t>คลิกเพื่อแก้ไขสไตล์ชื่อเรื่องต้นแบบ</a:t>
            </a:r>
            <a:endParaRPr lang="en-US"/>
          </a:p>
        </p:txBody>
      </p:sp>
    </p:spTree>
    <p:extLst>
      <p:ext uri="{BB962C8B-B14F-4D97-AF65-F5344CB8AC3E}">
        <p14:creationId xmlns:p14="http://schemas.microsoft.com/office/powerpoint/2010/main" val="423461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822D4-413D-40D9-9F18-5E1C17199885}" type="datetimeFigureOut">
              <a:rPr lang="th-TH" smtClean="0"/>
              <a:t>27/10/60</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397805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h-TH"/>
              <a:t>แก้ไขสไตล์ของข้อความต้นแบบ</a:t>
            </a:r>
          </a:p>
        </p:txBody>
      </p:sp>
      <p:sp>
        <p:nvSpPr>
          <p:cNvPr id="5" name="Date Placeholder 4"/>
          <p:cNvSpPr>
            <a:spLocks noGrp="1"/>
          </p:cNvSpPr>
          <p:nvPr>
            <p:ph type="dt" sz="half" idx="10"/>
          </p:nvPr>
        </p:nvSpPr>
        <p:spPr/>
        <p:txBody>
          <a:bodyPr/>
          <a:lstStyle/>
          <a:p>
            <a:fld id="{E31822D4-413D-40D9-9F18-5E1C17199885}" type="datetimeFigureOut">
              <a:rPr lang="th-TH" smtClean="0"/>
              <a:t>27/10/60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268166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h-TH"/>
              <a:t>คลิกเพื่อแก้ไขสไตล์ชื่อเรื่องต้นแบบ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h-TH"/>
              <a:t>แก้ไขสไตล์ของข้อความต้นแบบ</a:t>
            </a:r>
          </a:p>
        </p:txBody>
      </p:sp>
      <p:sp>
        <p:nvSpPr>
          <p:cNvPr id="5" name="Date Placeholder 4"/>
          <p:cNvSpPr>
            <a:spLocks noGrp="1"/>
          </p:cNvSpPr>
          <p:nvPr>
            <p:ph type="dt" sz="half" idx="10"/>
          </p:nvPr>
        </p:nvSpPr>
        <p:spPr/>
        <p:txBody>
          <a:bodyPr/>
          <a:lstStyle/>
          <a:p>
            <a:fld id="{E31822D4-413D-40D9-9F18-5E1C17199885}" type="datetimeFigureOut">
              <a:rPr lang="th-TH" smtClean="0"/>
              <a:t>27/10/60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256060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31822D4-413D-40D9-9F18-5E1C17199885}" type="datetimeFigureOut">
              <a:rPr lang="th-TH" smtClean="0"/>
              <a:t>27/10/60</a:t>
            </a:fld>
            <a:endParaRPr lang="th-T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th-TH"/>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3A4BC95-D575-421A-978E-3492BA29E01B}" type="slidenum">
              <a:rPr lang="th-TH" smtClean="0"/>
              <a:t>‹#›</a:t>
            </a:fld>
            <a:endParaRPr lang="th-TH"/>
          </a:p>
        </p:txBody>
      </p:sp>
    </p:spTree>
    <p:extLst>
      <p:ext uri="{BB962C8B-B14F-4D97-AF65-F5344CB8AC3E}">
        <p14:creationId xmlns:p14="http://schemas.microsoft.com/office/powerpoint/2010/main" val="1050906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8" Type="http://schemas.openxmlformats.org/officeDocument/2006/relationships/hyperlink" Target="http://mirror1.ku.ac.th/centos/7/isos/x86_64/CentOS-7-x86_64-Minimal-1708.iso" TargetMode="External"/><Relationship Id="rId3" Type="http://schemas.openxmlformats.org/officeDocument/2006/relationships/hyperlink" Target="https://www.slideshare.net/shiwangkalkhanda/history-of-linux-17262597?qid=b78819a6-7ee1-4adb-8bae-ccd0a5dcbb8c&amp;v=&amp;b=&amp;from_search=5" TargetMode="External"/><Relationship Id="rId7" Type="http://schemas.openxmlformats.org/officeDocument/2006/relationships/hyperlink" Target="http://download.virtualbox.org/virtualbox/5.1.28/VirtualBox-5.1.28-117968-Win.exe" TargetMode="External"/><Relationship Id="rId2" Type="http://schemas.openxmlformats.org/officeDocument/2006/relationships/hyperlink" Target="https://www.slideshare.net/anand09/history-of-linux?qid=b78819a6-7ee1-4adb-8bae-ccd0a5dcbb8c&amp;v=&amp;b=&amp;from_search=1" TargetMode="External"/><Relationship Id="rId1" Type="http://schemas.openxmlformats.org/officeDocument/2006/relationships/slideLayout" Target="../slideLayouts/slideLayout7.xml"/><Relationship Id="rId6" Type="http://schemas.openxmlformats.org/officeDocument/2006/relationships/hyperlink" Target="http://www.fixedbyvonnie.com/2014/11/virtualbox-showing-32-bit-guest-versions-64-bit-host-os/#.WfFaO4ilZPZ" TargetMode="External"/><Relationship Id="rId5" Type="http://schemas.openxmlformats.org/officeDocument/2006/relationships/hyperlink" Target="https://www.linuxtechi.com/top-10-linux-distros-for-desktop-laptop/" TargetMode="External"/><Relationship Id="rId4" Type="http://schemas.openxmlformats.org/officeDocument/2006/relationships/hyperlink" Target="https://www.linux.com/what-is-linux" TargetMode="External"/></Relationships>
</file>

<file path=ppt/slides/_rels/slide219.xml.rels><?xml version="1.0" encoding="UTF-8" standalone="yes"?>
<Relationships xmlns="http://schemas.openxmlformats.org/package/2006/relationships"><Relationship Id="rId3" Type="http://schemas.openxmlformats.org/officeDocument/2006/relationships/hyperlink" Target="https://access.redhat.com/documentation/en-US/Red_Hat_Enterprise_Linux/4/html/Step_by_Step_Guide/s1-managing-compressing-archiving.html" TargetMode="External"/><Relationship Id="rId2" Type="http://schemas.openxmlformats.org/officeDocument/2006/relationships/hyperlink" Target="http://linux-training.be/linuxfun.pdf" TargetMode="External"/><Relationship Id="rId1" Type="http://schemas.openxmlformats.org/officeDocument/2006/relationships/slideLayout" Target="../slideLayouts/slideLayout7.xml"/><Relationship Id="rId5" Type="http://schemas.openxmlformats.org/officeDocument/2006/relationships/hyperlink" Target="https://access.redhat.com/documentation/en-US/Red_Hat_Enterprise_Linux/6/html/Deployment_Guide/ch-yum.html" TargetMode="External"/><Relationship Id="rId4" Type="http://schemas.openxmlformats.org/officeDocument/2006/relationships/hyperlink" Target="https://alvinalexander.com/linux/unix-linux-command-tutorials-collec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laptopmag.com/articles/access-bios-windows-10"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a:extLst>
              <a:ext uri="{FF2B5EF4-FFF2-40B4-BE49-F238E27FC236}">
                <a16:creationId xmlns:a16="http://schemas.microsoft.com/office/drawing/2014/main" id="{E8B5DDE7-33BD-4BE8-B73D-CEA0BCCF432F}"/>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6" name="สี่เหลี่ยมผืนผ้า 5">
            <a:extLst>
              <a:ext uri="{FF2B5EF4-FFF2-40B4-BE49-F238E27FC236}">
                <a16:creationId xmlns:a16="http://schemas.microsoft.com/office/drawing/2014/main" id="{94A102E1-0177-488B-9F4B-FC52A2637D37}"/>
              </a:ext>
            </a:extLst>
          </p:cNvPr>
          <p:cNvSpPr/>
          <p:nvPr/>
        </p:nvSpPr>
        <p:spPr>
          <a:xfrm>
            <a:off x="0" y="2040831"/>
            <a:ext cx="9144000" cy="2862470"/>
          </a:xfrm>
          <a:prstGeom prst="rect">
            <a:avLst/>
          </a:prstGeom>
          <a:solidFill>
            <a:srgbClr val="FFFFFF">
              <a:alpha val="3686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ชื่อเรื่อง 1">
            <a:extLst>
              <a:ext uri="{FF2B5EF4-FFF2-40B4-BE49-F238E27FC236}">
                <a16:creationId xmlns:a16="http://schemas.microsoft.com/office/drawing/2014/main" id="{13F15A09-CFBB-4C27-A005-EFE9D411EAD3}"/>
              </a:ext>
            </a:extLst>
          </p:cNvPr>
          <p:cNvSpPr>
            <a:spLocks noGrp="1"/>
          </p:cNvSpPr>
          <p:nvPr>
            <p:ph type="ctrTitle"/>
          </p:nvPr>
        </p:nvSpPr>
        <p:spPr>
          <a:xfrm>
            <a:off x="685800" y="1519931"/>
            <a:ext cx="7772400" cy="2387600"/>
          </a:xfrm>
        </p:spPr>
        <p:txBody>
          <a:bodyPr/>
          <a:lstStyle/>
          <a:p>
            <a:r>
              <a:rPr lang="en-US" b="1" dirty="0">
                <a:effectLst>
                  <a:outerShdw blurRad="38100" dist="38100" dir="2700000" algn="tl">
                    <a:srgbClr val="000000">
                      <a:alpha val="43137"/>
                    </a:srgbClr>
                  </a:outerShdw>
                </a:effectLst>
              </a:rPr>
              <a:t>Platform Technology</a:t>
            </a:r>
            <a:br>
              <a:rPr lang="en-US" b="1" dirty="0">
                <a:effectLst>
                  <a:outerShdw blurRad="38100" dist="38100" dir="2700000" algn="tl">
                    <a:srgbClr val="000000">
                      <a:alpha val="43137"/>
                    </a:srgbClr>
                  </a:outerShdw>
                </a:effectLst>
              </a:rPr>
            </a:br>
            <a:r>
              <a:rPr lang="en-US" sz="1000"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Linux Server and Services</a:t>
            </a:r>
            <a:endParaRPr lang="th-TH" b="1" dirty="0">
              <a:effectLst>
                <a:outerShdw blurRad="38100" dist="38100" dir="2700000" algn="tl">
                  <a:srgbClr val="000000">
                    <a:alpha val="43137"/>
                  </a:srgbClr>
                </a:outerShdw>
              </a:effectLst>
            </a:endParaRPr>
          </a:p>
        </p:txBody>
      </p:sp>
      <p:sp>
        <p:nvSpPr>
          <p:cNvPr id="3" name="ชื่อเรื่องรอง 2">
            <a:extLst>
              <a:ext uri="{FF2B5EF4-FFF2-40B4-BE49-F238E27FC236}">
                <a16:creationId xmlns:a16="http://schemas.microsoft.com/office/drawing/2014/main" id="{8BB46F6A-9836-4D23-BEBE-6454C027517C}"/>
              </a:ext>
            </a:extLst>
          </p:cNvPr>
          <p:cNvSpPr>
            <a:spLocks noGrp="1"/>
          </p:cNvSpPr>
          <p:nvPr>
            <p:ph type="subTitle" idx="1"/>
          </p:nvPr>
        </p:nvSpPr>
        <p:spPr>
          <a:xfrm>
            <a:off x="1143000" y="4145872"/>
            <a:ext cx="6858000" cy="1376968"/>
          </a:xfrm>
        </p:spPr>
        <p:txBody>
          <a:bodyPr>
            <a:normAutofit/>
          </a:bodyPr>
          <a:lstStyle/>
          <a:p>
            <a:r>
              <a:rPr lang="th-TH" sz="2800" b="1" dirty="0">
                <a:solidFill>
                  <a:schemeClr val="tx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อ.ไพฑูรย์ บุตรี</a:t>
            </a:r>
          </a:p>
        </p:txBody>
      </p:sp>
    </p:spTree>
    <p:extLst>
      <p:ext uri="{BB962C8B-B14F-4D97-AF65-F5344CB8AC3E}">
        <p14:creationId xmlns:p14="http://schemas.microsoft.com/office/powerpoint/2010/main" val="213145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2677656"/>
          </a:xfrm>
          <a:prstGeom prst="rect">
            <a:avLst/>
          </a:prstGeom>
        </p:spPr>
        <p:txBody>
          <a:bodyPr wrap="square">
            <a:spAutoFit/>
          </a:bodyPr>
          <a:lstStyle/>
          <a:p>
            <a:pPr marL="285750" indent="-285750">
              <a:buFont typeface="Wingdings" panose="05000000000000000000" pitchFamily="2" charset="2"/>
              <a:buChar char="v"/>
            </a:pPr>
            <a:r>
              <a:rPr lang="en-US" sz="2800" dirty="0"/>
              <a:t>  In 1989, Stallman released the first program independent GNU General Public </a:t>
            </a:r>
            <a:r>
              <a:rPr lang="en-US" sz="2800" dirty="0" err="1"/>
              <a:t>Licence</a:t>
            </a:r>
            <a:r>
              <a:rPr lang="en-US" sz="2800" dirty="0"/>
              <a:t> now popularly known as GPL or copyleft. </a:t>
            </a:r>
          </a:p>
          <a:p>
            <a:r>
              <a:rPr lang="en-US" sz="2800" dirty="0"/>
              <a:t>  </a:t>
            </a:r>
          </a:p>
          <a:p>
            <a:pPr marL="285750" indent="-285750">
              <a:buFont typeface="Wingdings" panose="05000000000000000000" pitchFamily="2" charset="2"/>
              <a:buChar char="v"/>
            </a:pPr>
            <a:r>
              <a:rPr lang="en-US" sz="2800" dirty="0"/>
              <a:t> Now the only thing that GNU lacked was a completely free OS kernel</a:t>
            </a:r>
            <a:endParaRPr lang="en-US" sz="2000" dirty="0"/>
          </a:p>
        </p:txBody>
      </p:sp>
    </p:spTree>
    <p:extLst>
      <p:ext uri="{BB962C8B-B14F-4D97-AF65-F5344CB8AC3E}">
        <p14:creationId xmlns:p14="http://schemas.microsoft.com/office/powerpoint/2010/main" val="24061443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2442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cp</a:t>
            </a:r>
            <a:endParaRPr lang="en-US" sz="2400" b="1" dirty="0"/>
          </a:p>
          <a:p>
            <a:pPr marL="742950" lvl="1" indent="-285750">
              <a:buFont typeface="Wingdings" panose="05000000000000000000" pitchFamily="2" charset="2"/>
              <a:buChar char="q"/>
            </a:pPr>
            <a:r>
              <a:rPr lang="en-US" dirty="0"/>
              <a:t> </a:t>
            </a:r>
            <a:r>
              <a:rPr lang="en-US" sz="2000" b="1" dirty="0"/>
              <a:t>copy one file</a:t>
            </a:r>
            <a:endParaRPr lang="en-US" b="1" dirty="0"/>
          </a:p>
          <a:p>
            <a:pPr lvl="1"/>
            <a:r>
              <a:rPr lang="en-US" dirty="0"/>
              <a:t>To copy a file, use  </a:t>
            </a:r>
            <a:r>
              <a:rPr lang="en-US" b="1" dirty="0" err="1"/>
              <a:t>cp</a:t>
            </a:r>
            <a:r>
              <a:rPr lang="en-US" dirty="0"/>
              <a:t>  with a source and a target argument.</a:t>
            </a:r>
          </a:p>
          <a:p>
            <a:pPr lvl="1"/>
            <a:r>
              <a:rPr lang="en-US" sz="1200" dirty="0"/>
              <a:t> </a:t>
            </a:r>
          </a:p>
          <a:p>
            <a:pPr lvl="1"/>
            <a:r>
              <a:rPr lang="en-US" i="1" dirty="0"/>
              <a:t>[root@192 ~]# ls</a:t>
            </a:r>
          </a:p>
          <a:p>
            <a:pPr lvl="1"/>
            <a:r>
              <a:rPr lang="en-US" i="1" dirty="0"/>
              <a:t>anaconda-</a:t>
            </a:r>
            <a:r>
              <a:rPr lang="en-US" i="1" dirty="0" err="1"/>
              <a:t>ks.cfg</a:t>
            </a:r>
            <a:r>
              <a:rPr lang="en-US" i="1" dirty="0"/>
              <a:t>  dir1</a:t>
            </a:r>
          </a:p>
          <a:p>
            <a:pPr lvl="1"/>
            <a:r>
              <a:rPr lang="en-US" i="1" dirty="0"/>
              <a:t>[root@192 ~]# </a:t>
            </a:r>
            <a:r>
              <a:rPr lang="en-US" i="1" dirty="0" err="1"/>
              <a:t>cp</a:t>
            </a:r>
            <a:r>
              <a:rPr lang="en-US" i="1" dirty="0"/>
              <a:t> anaconda-</a:t>
            </a:r>
            <a:r>
              <a:rPr lang="en-US" i="1" dirty="0" err="1"/>
              <a:t>ks.cfg</a:t>
            </a:r>
            <a:r>
              <a:rPr lang="en-US" i="1" dirty="0"/>
              <a:t> anaconda-ks.cfg.1</a:t>
            </a:r>
          </a:p>
          <a:p>
            <a:pPr lvl="1"/>
            <a:r>
              <a:rPr lang="en-US" i="1" dirty="0"/>
              <a:t>[root@192 ~]# ls</a:t>
            </a:r>
          </a:p>
          <a:p>
            <a:pPr lvl="1"/>
            <a:r>
              <a:rPr lang="en-US" i="1" dirty="0"/>
              <a:t>anaconda-</a:t>
            </a:r>
            <a:r>
              <a:rPr lang="en-US" i="1" dirty="0" err="1"/>
              <a:t>ks.cfg</a:t>
            </a:r>
            <a:r>
              <a:rPr lang="en-US" i="1" dirty="0"/>
              <a:t>  anaconda-ks.cfg.1  dir1</a:t>
            </a:r>
          </a:p>
          <a:p>
            <a:pPr lvl="1"/>
            <a:r>
              <a:rPr lang="en-US" i="1" dirty="0"/>
              <a:t>[root@192 ~]#</a:t>
            </a:r>
          </a:p>
          <a:p>
            <a:pPr lvl="1"/>
            <a:r>
              <a:rPr lang="en-US" sz="1200" i="1" dirty="0"/>
              <a:t> </a:t>
            </a:r>
          </a:p>
          <a:p>
            <a:pPr marL="742950" lvl="1" indent="-285750">
              <a:buFont typeface="Wingdings" panose="05000000000000000000" pitchFamily="2" charset="2"/>
              <a:buChar char="q"/>
            </a:pPr>
            <a:r>
              <a:rPr lang="en-US" sz="2000" b="1" dirty="0"/>
              <a:t>Copy to another directory</a:t>
            </a:r>
          </a:p>
          <a:p>
            <a:pPr lvl="1"/>
            <a:r>
              <a:rPr lang="en-US" dirty="0"/>
              <a:t>If the target is a directory, then the source files are copied to that target directory.</a:t>
            </a:r>
          </a:p>
          <a:p>
            <a:pPr lvl="1"/>
            <a:r>
              <a:rPr lang="en-US" sz="1200" dirty="0"/>
              <a:t> </a:t>
            </a:r>
          </a:p>
          <a:p>
            <a:pPr lvl="1"/>
            <a:r>
              <a:rPr lang="en-US" i="1" dirty="0"/>
              <a:t>[root@192 ~]# </a:t>
            </a:r>
            <a:r>
              <a:rPr lang="en-US" i="1" dirty="0" err="1"/>
              <a:t>cp</a:t>
            </a:r>
            <a:r>
              <a:rPr lang="en-US" i="1" dirty="0"/>
              <a:t> anaconda-ks.cfg.1 dir1/</a:t>
            </a:r>
          </a:p>
          <a:p>
            <a:pPr lvl="1"/>
            <a:r>
              <a:rPr lang="en-US" i="1" dirty="0"/>
              <a:t>[root@192 ~]# ls dir1</a:t>
            </a:r>
          </a:p>
          <a:p>
            <a:pPr lvl="1"/>
            <a:r>
              <a:rPr lang="en-US" i="1" dirty="0"/>
              <a:t>anaconda-ks.cfg.1  dir2</a:t>
            </a:r>
          </a:p>
          <a:p>
            <a:pPr lvl="1"/>
            <a:r>
              <a:rPr lang="en-US" i="1" dirty="0"/>
              <a:t>[root@192 ~]#</a:t>
            </a:r>
          </a:p>
        </p:txBody>
      </p:sp>
    </p:spTree>
    <p:extLst>
      <p:ext uri="{BB962C8B-B14F-4D97-AF65-F5344CB8AC3E}">
        <p14:creationId xmlns:p14="http://schemas.microsoft.com/office/powerpoint/2010/main" val="1156794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000821"/>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cp</a:t>
            </a:r>
            <a:r>
              <a:rPr lang="en-US" sz="2400" b="1" dirty="0"/>
              <a:t> -r</a:t>
            </a:r>
          </a:p>
          <a:p>
            <a:pPr lvl="1"/>
            <a:r>
              <a:rPr lang="en-US" sz="2000" i="1" dirty="0"/>
              <a:t>To copy complete directories, use  </a:t>
            </a:r>
            <a:r>
              <a:rPr lang="en-US" sz="2000" b="1" i="1" dirty="0" err="1"/>
              <a:t>cp</a:t>
            </a:r>
            <a:r>
              <a:rPr lang="en-US" sz="2000" b="1" i="1" dirty="0"/>
              <a:t> -r </a:t>
            </a:r>
            <a:r>
              <a:rPr lang="en-US" sz="2000" i="1" dirty="0"/>
              <a:t> (the  -r  option forces  recursive  copying of all files in all subdirectories).</a:t>
            </a:r>
          </a:p>
          <a:p>
            <a:pPr lvl="1"/>
            <a:r>
              <a:rPr lang="en-US" sz="800" i="1" dirty="0"/>
              <a:t> </a:t>
            </a:r>
          </a:p>
          <a:p>
            <a:pPr lvl="1"/>
            <a:r>
              <a:rPr lang="en-US" i="1" dirty="0"/>
              <a:t>[root@192 ~]# </a:t>
            </a:r>
            <a:r>
              <a:rPr lang="en-US" i="1" dirty="0" err="1"/>
              <a:t>cp</a:t>
            </a:r>
            <a:r>
              <a:rPr lang="en-US" i="1" dirty="0"/>
              <a:t> -r dir1 dir11</a:t>
            </a:r>
          </a:p>
          <a:p>
            <a:pPr lvl="1"/>
            <a:r>
              <a:rPr lang="en-US" i="1" dirty="0"/>
              <a:t>[root@192 ~]# ls</a:t>
            </a:r>
          </a:p>
          <a:p>
            <a:pPr lvl="1"/>
            <a:r>
              <a:rPr lang="en-US" i="1" dirty="0"/>
              <a:t>anaconda-</a:t>
            </a:r>
            <a:r>
              <a:rPr lang="en-US" i="1" dirty="0" err="1"/>
              <a:t>ks.cfg</a:t>
            </a:r>
            <a:r>
              <a:rPr lang="en-US" i="1" dirty="0"/>
              <a:t>  anaconda-ks.cfg.1  dir1  dir11</a:t>
            </a:r>
          </a:p>
          <a:p>
            <a:pPr lvl="1"/>
            <a:r>
              <a:rPr lang="en-US" i="1" dirty="0"/>
              <a:t>[root@192 ~]# ls dir11</a:t>
            </a:r>
          </a:p>
          <a:p>
            <a:pPr lvl="1"/>
            <a:r>
              <a:rPr lang="en-US" i="1" dirty="0"/>
              <a:t>anaconda-ks.cfg.1  dir2</a:t>
            </a:r>
          </a:p>
          <a:p>
            <a:pPr lvl="1"/>
            <a:r>
              <a:rPr lang="en-US" sz="700" i="1" dirty="0"/>
              <a:t> </a:t>
            </a:r>
          </a:p>
          <a:p>
            <a:endParaRPr lang="en-US" sz="2000" i="1" dirty="0"/>
          </a:p>
        </p:txBody>
      </p:sp>
    </p:spTree>
    <p:extLst>
      <p:ext uri="{BB962C8B-B14F-4D97-AF65-F5344CB8AC3E}">
        <p14:creationId xmlns:p14="http://schemas.microsoft.com/office/powerpoint/2010/main" val="31293582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323987"/>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000" b="1" i="1" dirty="0" err="1"/>
              <a:t>cp</a:t>
            </a:r>
            <a:r>
              <a:rPr lang="en-US" sz="2000" b="1" i="1" dirty="0"/>
              <a:t> –</a:t>
            </a:r>
            <a:r>
              <a:rPr lang="en-US" sz="2000" b="1" i="1" dirty="0" err="1"/>
              <a:t>avp</a:t>
            </a:r>
            <a:endParaRPr lang="en-US" sz="2000" b="1" i="1" dirty="0"/>
          </a:p>
          <a:p>
            <a:pPr lvl="1"/>
            <a:r>
              <a:rPr lang="en-US" sz="2000" i="1" dirty="0"/>
              <a:t>To </a:t>
            </a:r>
            <a:r>
              <a:rPr lang="en-US" sz="2000" b="1" i="1" dirty="0"/>
              <a:t>archive files </a:t>
            </a:r>
            <a:r>
              <a:rPr lang="en-US" sz="2000" i="1" dirty="0"/>
              <a:t>with </a:t>
            </a:r>
            <a:r>
              <a:rPr lang="en-US" sz="2000" i="1" dirty="0" err="1"/>
              <a:t>cp</a:t>
            </a:r>
            <a:r>
              <a:rPr lang="en-US" sz="2000" i="1" dirty="0"/>
              <a:t> command with </a:t>
            </a:r>
            <a:r>
              <a:rPr lang="en-US" sz="2000" b="1" i="1" dirty="0"/>
              <a:t>–</a:t>
            </a:r>
            <a:r>
              <a:rPr lang="en-US" sz="2000" b="1" i="1" dirty="0" err="1"/>
              <a:t>avp</a:t>
            </a:r>
            <a:r>
              <a:rPr lang="en-US" sz="2000" i="1" dirty="0"/>
              <a:t> option. It include </a:t>
            </a:r>
            <a:r>
              <a:rPr lang="en-US" sz="2000" b="1" i="1" dirty="0"/>
              <a:t>–a</a:t>
            </a:r>
            <a:r>
              <a:rPr lang="en-US" sz="2000" i="1" dirty="0"/>
              <a:t> (--archive),</a:t>
            </a:r>
          </a:p>
          <a:p>
            <a:pPr lvl="1"/>
            <a:r>
              <a:rPr lang="en-US" sz="2000" b="1" i="1" dirty="0"/>
              <a:t>-v </a:t>
            </a:r>
            <a:r>
              <a:rPr lang="en-US" sz="2000" i="1" dirty="0"/>
              <a:t>(--verbose, explain what is being done) and </a:t>
            </a:r>
            <a:r>
              <a:rPr lang="en-US" sz="2000" b="1" i="1" dirty="0"/>
              <a:t>–p</a:t>
            </a:r>
            <a:r>
              <a:rPr lang="en-US" sz="2000" i="1" dirty="0"/>
              <a:t> (same as --preserve=</a:t>
            </a:r>
            <a:r>
              <a:rPr lang="en-US" sz="2000" i="1" dirty="0" err="1"/>
              <a:t>mode,ownership,timestamps</a:t>
            </a:r>
            <a:r>
              <a:rPr lang="en-US" sz="2000" i="1" dirty="0"/>
              <a:t>).</a:t>
            </a:r>
          </a:p>
          <a:p>
            <a:pPr lvl="1"/>
            <a:endParaRPr lang="en-US" sz="2000" i="1" dirty="0"/>
          </a:p>
          <a:p>
            <a:pPr lvl="1"/>
            <a:r>
              <a:rPr lang="pt-BR" i="1" dirty="0"/>
              <a:t>root@192 ~]# cp -avp dir11 dir12</a:t>
            </a:r>
          </a:p>
          <a:p>
            <a:pPr lvl="1"/>
            <a:r>
              <a:rPr lang="pt-BR" i="1" dirty="0"/>
              <a:t>‘dir11’ -&gt; ‘dir12’</a:t>
            </a:r>
          </a:p>
          <a:p>
            <a:pPr lvl="1"/>
            <a:r>
              <a:rPr lang="pt-BR" i="1" dirty="0"/>
              <a:t>‘dir11/dir2’ -&gt; ‘dir12/dir2’</a:t>
            </a:r>
          </a:p>
          <a:p>
            <a:pPr lvl="1"/>
            <a:r>
              <a:rPr lang="pt-BR" i="1" dirty="0"/>
              <a:t>‘dir11/dir2/dir3’ -&gt; ‘dir12/dir2/dir3’</a:t>
            </a:r>
          </a:p>
          <a:p>
            <a:pPr lvl="1"/>
            <a:r>
              <a:rPr lang="pt-BR" i="1" dirty="0"/>
              <a:t>‘dir11/anaconda-ks.cfg.1’ -&gt; ‘dir12/anaconda-ks.cfg.1’</a:t>
            </a:r>
            <a:endParaRPr lang="en-US" i="1" dirty="0"/>
          </a:p>
          <a:p>
            <a:pPr lvl="1"/>
            <a:endParaRPr lang="en-US" sz="2000" i="1" dirty="0"/>
          </a:p>
        </p:txBody>
      </p:sp>
    </p:spTree>
    <p:extLst>
      <p:ext uri="{BB962C8B-B14F-4D97-AF65-F5344CB8AC3E}">
        <p14:creationId xmlns:p14="http://schemas.microsoft.com/office/powerpoint/2010/main" val="38047572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239896"/>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mv</a:t>
            </a:r>
          </a:p>
          <a:p>
            <a:pPr marL="800100" lvl="1" indent="-342900">
              <a:buFont typeface="Wingdings" panose="05000000000000000000" pitchFamily="2" charset="2"/>
              <a:buChar char="q"/>
            </a:pPr>
            <a:r>
              <a:rPr lang="en-US" sz="2000" i="1" dirty="0"/>
              <a:t> </a:t>
            </a:r>
            <a:r>
              <a:rPr lang="en-US" sz="2000" b="1" dirty="0"/>
              <a:t>rename files with mv</a:t>
            </a:r>
          </a:p>
          <a:p>
            <a:pPr lvl="1"/>
            <a:r>
              <a:rPr lang="en-US" sz="2000" dirty="0"/>
              <a:t>Use  </a:t>
            </a:r>
            <a:r>
              <a:rPr lang="en-US" sz="2000" b="1" dirty="0"/>
              <a:t>mv</a:t>
            </a:r>
            <a:r>
              <a:rPr lang="en-US" sz="2000" dirty="0"/>
              <a:t>  to rename a file or to move the file to another directory.</a:t>
            </a:r>
          </a:p>
          <a:p>
            <a:pPr lvl="1"/>
            <a:r>
              <a:rPr lang="en-US" sz="800" dirty="0"/>
              <a:t> </a:t>
            </a:r>
          </a:p>
          <a:p>
            <a:pPr lvl="1"/>
            <a:r>
              <a:rPr lang="en-US" i="1" dirty="0"/>
              <a:t>[root@192 ~]# ls</a:t>
            </a:r>
          </a:p>
          <a:p>
            <a:pPr lvl="1"/>
            <a:r>
              <a:rPr lang="en-US" i="1" dirty="0"/>
              <a:t>anaconda-</a:t>
            </a:r>
            <a:r>
              <a:rPr lang="en-US" i="1" dirty="0" err="1"/>
              <a:t>ks.cfg</a:t>
            </a:r>
            <a:r>
              <a:rPr lang="en-US" i="1" dirty="0"/>
              <a:t>  anaconda-ks.cfg.1  dir1  dir11  dir13</a:t>
            </a:r>
          </a:p>
          <a:p>
            <a:pPr lvl="1"/>
            <a:r>
              <a:rPr lang="en-US" i="1" dirty="0"/>
              <a:t>[root@192 ~]# mv anaconda-ks.cfg.1 anaconda-ks.cfg.2</a:t>
            </a:r>
          </a:p>
          <a:p>
            <a:pPr lvl="1"/>
            <a:r>
              <a:rPr lang="en-US" i="1" dirty="0"/>
              <a:t>[root@192 ~]# ls</a:t>
            </a:r>
          </a:p>
          <a:p>
            <a:pPr lvl="1"/>
            <a:r>
              <a:rPr lang="en-US" i="1" dirty="0"/>
              <a:t>anaconda-</a:t>
            </a:r>
            <a:r>
              <a:rPr lang="en-US" i="1" dirty="0" err="1"/>
              <a:t>ks.cfg</a:t>
            </a:r>
            <a:r>
              <a:rPr lang="en-US" i="1" dirty="0"/>
              <a:t>  anaconda-ks.cfg.2  dir1  dir11  dir13</a:t>
            </a:r>
          </a:p>
          <a:p>
            <a:pPr lvl="1"/>
            <a:r>
              <a:rPr lang="en-US" i="1" dirty="0"/>
              <a:t>[root@192 ~]#</a:t>
            </a:r>
          </a:p>
          <a:p>
            <a:pPr lvl="1"/>
            <a:r>
              <a:rPr lang="en-US" sz="1100" dirty="0"/>
              <a:t> </a:t>
            </a:r>
          </a:p>
          <a:p>
            <a:pPr marL="800100" lvl="1" indent="-342900">
              <a:buFont typeface="Wingdings" panose="05000000000000000000" pitchFamily="2" charset="2"/>
              <a:buChar char="q"/>
            </a:pPr>
            <a:r>
              <a:rPr lang="en-US" sz="2000" b="1" dirty="0"/>
              <a:t>rename directories with mv</a:t>
            </a:r>
          </a:p>
          <a:p>
            <a:pPr lvl="1"/>
            <a:r>
              <a:rPr lang="en-US" sz="2000" dirty="0"/>
              <a:t>The same  </a:t>
            </a:r>
            <a:r>
              <a:rPr lang="en-US" sz="2000" b="1" dirty="0"/>
              <a:t>mv</a:t>
            </a:r>
            <a:r>
              <a:rPr lang="en-US" sz="2000" dirty="0"/>
              <a:t>  command can be used to rename directories.</a:t>
            </a:r>
          </a:p>
          <a:p>
            <a:pPr lvl="1"/>
            <a:r>
              <a:rPr lang="en-US" sz="500" dirty="0"/>
              <a:t> </a:t>
            </a:r>
          </a:p>
          <a:p>
            <a:pPr lvl="1"/>
            <a:r>
              <a:rPr lang="pt-BR" i="1" dirty="0"/>
              <a:t>[root@192 ~]# ls</a:t>
            </a:r>
          </a:p>
          <a:p>
            <a:pPr lvl="1"/>
            <a:r>
              <a:rPr lang="pt-BR" i="1" dirty="0"/>
              <a:t>anaconda-ks.cfg  anaconda-ks.cfg.1  dir1  dir11  dir12</a:t>
            </a:r>
          </a:p>
          <a:p>
            <a:pPr lvl="1"/>
            <a:r>
              <a:rPr lang="pt-BR" i="1" dirty="0"/>
              <a:t>[root@192 ~]# mv dir12 dir13</a:t>
            </a:r>
          </a:p>
          <a:p>
            <a:pPr lvl="1"/>
            <a:r>
              <a:rPr lang="pt-BR" i="1" dirty="0"/>
              <a:t>[root@192 ~]# ls</a:t>
            </a:r>
          </a:p>
          <a:p>
            <a:pPr lvl="1"/>
            <a:r>
              <a:rPr lang="pt-BR" i="1" dirty="0"/>
              <a:t>anaconda-ks.cfg  anaconda-ks.cfg.1  dir1  dir11  dir13</a:t>
            </a:r>
          </a:p>
        </p:txBody>
      </p:sp>
    </p:spTree>
    <p:extLst>
      <p:ext uri="{BB962C8B-B14F-4D97-AF65-F5344CB8AC3E}">
        <p14:creationId xmlns:p14="http://schemas.microsoft.com/office/powerpoint/2010/main" val="30744892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046988"/>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rename</a:t>
            </a:r>
          </a:p>
          <a:p>
            <a:pPr lvl="1"/>
            <a:r>
              <a:rPr lang="en-US" sz="2000" i="1" dirty="0"/>
              <a:t>The  first  example below renames all *.</a:t>
            </a:r>
            <a:r>
              <a:rPr lang="en-US" sz="2000" i="1" dirty="0" err="1"/>
              <a:t>conf</a:t>
            </a:r>
            <a:r>
              <a:rPr lang="en-US" sz="2000" i="1" dirty="0"/>
              <a:t> files replacing any occurrence of .</a:t>
            </a:r>
            <a:r>
              <a:rPr lang="en-US" sz="2000" i="1" dirty="0" err="1"/>
              <a:t>conf</a:t>
            </a:r>
            <a:r>
              <a:rPr lang="en-US" sz="2000" i="1" dirty="0"/>
              <a:t> with .backup.</a:t>
            </a:r>
          </a:p>
          <a:p>
            <a:pPr lvl="1"/>
            <a:endParaRPr lang="en-US" sz="2000" i="1" dirty="0"/>
          </a:p>
          <a:p>
            <a:pPr lvl="1"/>
            <a:r>
              <a:rPr lang="pt-BR" i="1" dirty="0"/>
              <a:t>[root@192 ~]# touch one.conf two.conf three.conf</a:t>
            </a:r>
          </a:p>
          <a:p>
            <a:pPr lvl="1"/>
            <a:r>
              <a:rPr lang="pt-BR" i="1" dirty="0"/>
              <a:t>[root@192 ~]# rename .conf .backup *.conf</a:t>
            </a:r>
          </a:p>
          <a:p>
            <a:pPr lvl="1"/>
            <a:r>
              <a:rPr lang="en-US" i="1" dirty="0"/>
              <a:t>[root@192 ~]# ls *.</a:t>
            </a:r>
            <a:r>
              <a:rPr lang="en-US" i="1" dirty="0" err="1"/>
              <a:t>conf</a:t>
            </a:r>
            <a:endParaRPr lang="en-US" i="1" dirty="0"/>
          </a:p>
          <a:p>
            <a:pPr lvl="1"/>
            <a:r>
              <a:rPr lang="en-US" i="1" dirty="0"/>
              <a:t>ls: cannot access *.</a:t>
            </a:r>
            <a:r>
              <a:rPr lang="en-US" i="1" dirty="0" err="1"/>
              <a:t>conf</a:t>
            </a:r>
            <a:r>
              <a:rPr lang="en-US" i="1" dirty="0"/>
              <a:t>: No such file or directory</a:t>
            </a:r>
          </a:p>
          <a:p>
            <a:pPr lvl="1"/>
            <a:r>
              <a:rPr lang="en-US" i="1" dirty="0"/>
              <a:t>[root@192 ~]# ls *.backup</a:t>
            </a:r>
          </a:p>
          <a:p>
            <a:pPr lvl="1"/>
            <a:r>
              <a:rPr lang="en-US" i="1" dirty="0" err="1"/>
              <a:t>one.backup</a:t>
            </a:r>
            <a:r>
              <a:rPr lang="en-US" i="1" dirty="0"/>
              <a:t>  </a:t>
            </a:r>
            <a:r>
              <a:rPr lang="en-US" i="1" dirty="0" err="1"/>
              <a:t>three.backup</a:t>
            </a:r>
            <a:r>
              <a:rPr lang="en-US" i="1" dirty="0"/>
              <a:t>  </a:t>
            </a:r>
            <a:r>
              <a:rPr lang="en-US" i="1" dirty="0" err="1"/>
              <a:t>two.backup</a:t>
            </a:r>
            <a:endParaRPr lang="pt-BR" i="1" dirty="0"/>
          </a:p>
        </p:txBody>
      </p:sp>
    </p:spTree>
    <p:extLst>
      <p:ext uri="{BB962C8B-B14F-4D97-AF65-F5344CB8AC3E}">
        <p14:creationId xmlns:p14="http://schemas.microsoft.com/office/powerpoint/2010/main" val="36943467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40120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head</a:t>
            </a:r>
          </a:p>
          <a:p>
            <a:pPr lvl="1"/>
            <a:r>
              <a:rPr lang="en-US" sz="2000" i="1" dirty="0"/>
              <a:t>You can use  head  to display the first ten lines of a file.</a:t>
            </a:r>
          </a:p>
          <a:p>
            <a:pPr lvl="1"/>
            <a:endParaRPr lang="en-US" sz="2000" i="1" dirty="0"/>
          </a:p>
          <a:p>
            <a:pPr lvl="1"/>
            <a:r>
              <a:rPr lang="en-US" i="1" dirty="0"/>
              <a:t>[root@192 ~]# head /</a:t>
            </a:r>
            <a:r>
              <a:rPr lang="en-US" i="1" dirty="0" err="1"/>
              <a:t>etc</a:t>
            </a:r>
            <a:r>
              <a:rPr lang="en-US" i="1" dirty="0"/>
              <a:t>/</a:t>
            </a:r>
            <a:r>
              <a:rPr lang="en-US" i="1" dirty="0" err="1"/>
              <a:t>passwd</a:t>
            </a:r>
            <a:endParaRPr lang="en-US" i="1" dirty="0"/>
          </a:p>
          <a:p>
            <a:pPr lvl="1"/>
            <a:r>
              <a:rPr lang="en-US" i="1" dirty="0"/>
              <a:t>root:x:0:0:root:/root:/bin/bash</a:t>
            </a:r>
          </a:p>
          <a:p>
            <a:pPr lvl="1"/>
            <a:r>
              <a:rPr lang="en-US" i="1" dirty="0"/>
              <a:t>bin:x:1:1:bin:/bin:/</a:t>
            </a:r>
            <a:r>
              <a:rPr lang="en-US" i="1" dirty="0" err="1"/>
              <a:t>sbin</a:t>
            </a:r>
            <a:r>
              <a:rPr lang="en-US" i="1" dirty="0"/>
              <a:t>/</a:t>
            </a:r>
            <a:r>
              <a:rPr lang="en-US" i="1" dirty="0" err="1"/>
              <a:t>nologin</a:t>
            </a:r>
            <a:endParaRPr lang="en-US" i="1" dirty="0"/>
          </a:p>
          <a:p>
            <a:pPr lvl="1"/>
            <a:r>
              <a:rPr lang="en-US" i="1" dirty="0"/>
              <a:t>daemon:x:2:2:daemon:/</a:t>
            </a:r>
            <a:r>
              <a:rPr lang="en-US" i="1" dirty="0" err="1"/>
              <a:t>sbin</a:t>
            </a:r>
            <a:r>
              <a:rPr lang="en-US" i="1" dirty="0"/>
              <a:t>:/</a:t>
            </a:r>
            <a:r>
              <a:rPr lang="en-US" i="1" dirty="0" err="1"/>
              <a:t>sbin</a:t>
            </a:r>
            <a:r>
              <a:rPr lang="en-US" i="1" dirty="0"/>
              <a:t>/</a:t>
            </a:r>
            <a:r>
              <a:rPr lang="en-US" i="1" dirty="0" err="1"/>
              <a:t>nologin</a:t>
            </a:r>
            <a:endParaRPr lang="en-US" i="1" dirty="0"/>
          </a:p>
          <a:p>
            <a:pPr lvl="1"/>
            <a:r>
              <a:rPr lang="en-US" i="1" dirty="0"/>
              <a:t>adm:x:3:4:adm:/</a:t>
            </a:r>
            <a:r>
              <a:rPr lang="en-US" i="1" dirty="0" err="1"/>
              <a:t>var</a:t>
            </a:r>
            <a:r>
              <a:rPr lang="en-US" i="1" dirty="0"/>
              <a:t>/</a:t>
            </a:r>
            <a:r>
              <a:rPr lang="en-US" i="1" dirty="0" err="1"/>
              <a:t>adm</a:t>
            </a:r>
            <a:r>
              <a:rPr lang="en-US" i="1" dirty="0"/>
              <a:t>:/</a:t>
            </a:r>
            <a:r>
              <a:rPr lang="en-US" i="1" dirty="0" err="1"/>
              <a:t>sbin</a:t>
            </a:r>
            <a:r>
              <a:rPr lang="en-US" i="1" dirty="0"/>
              <a:t>/</a:t>
            </a:r>
            <a:r>
              <a:rPr lang="en-US" i="1" dirty="0" err="1"/>
              <a:t>nologin</a:t>
            </a:r>
            <a:endParaRPr lang="en-US" i="1" dirty="0"/>
          </a:p>
          <a:p>
            <a:pPr lvl="1"/>
            <a:r>
              <a:rPr lang="en-US" i="1" dirty="0"/>
              <a:t>lp:x:4:7:lp:/</a:t>
            </a:r>
            <a:r>
              <a:rPr lang="en-US" i="1" dirty="0" err="1"/>
              <a:t>var</a:t>
            </a:r>
            <a:r>
              <a:rPr lang="en-US" i="1" dirty="0"/>
              <a:t>/spool/</a:t>
            </a:r>
            <a:r>
              <a:rPr lang="en-US" i="1" dirty="0" err="1"/>
              <a:t>lpd</a:t>
            </a:r>
            <a:r>
              <a:rPr lang="en-US" i="1" dirty="0"/>
              <a:t>:/</a:t>
            </a:r>
            <a:r>
              <a:rPr lang="en-US" i="1" dirty="0" err="1"/>
              <a:t>sbin</a:t>
            </a:r>
            <a:r>
              <a:rPr lang="en-US" i="1" dirty="0"/>
              <a:t>/</a:t>
            </a:r>
            <a:r>
              <a:rPr lang="en-US" i="1" dirty="0" err="1"/>
              <a:t>nologin</a:t>
            </a:r>
            <a:endParaRPr lang="en-US" i="1" dirty="0"/>
          </a:p>
          <a:p>
            <a:pPr lvl="1"/>
            <a:r>
              <a:rPr lang="en-US" i="1" dirty="0"/>
              <a:t>sync:x:5:0:sync:/</a:t>
            </a:r>
            <a:r>
              <a:rPr lang="en-US" i="1" dirty="0" err="1"/>
              <a:t>sbin</a:t>
            </a:r>
            <a:r>
              <a:rPr lang="en-US" i="1" dirty="0"/>
              <a:t>:/bin/sync</a:t>
            </a:r>
          </a:p>
          <a:p>
            <a:pPr lvl="1"/>
            <a:r>
              <a:rPr lang="en-US" i="1" dirty="0"/>
              <a:t>shutdown:x:6:0:shutdown:/</a:t>
            </a:r>
            <a:r>
              <a:rPr lang="en-US" i="1" dirty="0" err="1"/>
              <a:t>sbin</a:t>
            </a:r>
            <a:r>
              <a:rPr lang="en-US" i="1" dirty="0"/>
              <a:t>:/</a:t>
            </a:r>
            <a:r>
              <a:rPr lang="en-US" i="1" dirty="0" err="1"/>
              <a:t>sbin</a:t>
            </a:r>
            <a:r>
              <a:rPr lang="en-US" i="1" dirty="0"/>
              <a:t>/shutdown</a:t>
            </a:r>
          </a:p>
          <a:p>
            <a:pPr lvl="1"/>
            <a:r>
              <a:rPr lang="en-US" i="1" dirty="0"/>
              <a:t>halt:x:7:0:halt:/</a:t>
            </a:r>
            <a:r>
              <a:rPr lang="en-US" i="1" dirty="0" err="1"/>
              <a:t>sbin</a:t>
            </a:r>
            <a:r>
              <a:rPr lang="en-US" i="1" dirty="0"/>
              <a:t>:/</a:t>
            </a:r>
            <a:r>
              <a:rPr lang="en-US" i="1" dirty="0" err="1"/>
              <a:t>sbin</a:t>
            </a:r>
            <a:r>
              <a:rPr lang="en-US" i="1" dirty="0"/>
              <a:t>/halt</a:t>
            </a:r>
          </a:p>
          <a:p>
            <a:pPr lvl="1"/>
            <a:r>
              <a:rPr lang="en-US" i="1" dirty="0"/>
              <a:t>mail:x:8:12:mail:/</a:t>
            </a:r>
            <a:r>
              <a:rPr lang="en-US" i="1" dirty="0" err="1"/>
              <a:t>var</a:t>
            </a:r>
            <a:r>
              <a:rPr lang="en-US" i="1" dirty="0"/>
              <a:t>/spool/mail:/</a:t>
            </a:r>
            <a:r>
              <a:rPr lang="en-US" i="1" dirty="0" err="1"/>
              <a:t>sbin</a:t>
            </a:r>
            <a:r>
              <a:rPr lang="en-US" i="1" dirty="0"/>
              <a:t>/</a:t>
            </a:r>
            <a:r>
              <a:rPr lang="en-US" i="1" dirty="0" err="1"/>
              <a:t>nologin</a:t>
            </a:r>
            <a:endParaRPr lang="en-US" i="1" dirty="0"/>
          </a:p>
          <a:p>
            <a:pPr lvl="1"/>
            <a:r>
              <a:rPr lang="en-US" i="1" dirty="0"/>
              <a:t>operator:x:11:0:operator:/root:/</a:t>
            </a:r>
            <a:r>
              <a:rPr lang="en-US" i="1" dirty="0" err="1"/>
              <a:t>sbin</a:t>
            </a:r>
            <a:r>
              <a:rPr lang="en-US" i="1" dirty="0"/>
              <a:t>/</a:t>
            </a:r>
            <a:r>
              <a:rPr lang="en-US" i="1" dirty="0" err="1"/>
              <a:t>nologin</a:t>
            </a:r>
            <a:endParaRPr lang="en-US" i="1" dirty="0"/>
          </a:p>
          <a:p>
            <a:pPr lvl="1"/>
            <a:r>
              <a:rPr lang="en-US" i="1" dirty="0"/>
              <a:t>[root@192 ~]#</a:t>
            </a:r>
            <a:endParaRPr lang="pt-BR" i="1" dirty="0"/>
          </a:p>
        </p:txBody>
      </p:sp>
    </p:spTree>
    <p:extLst>
      <p:ext uri="{BB962C8B-B14F-4D97-AF65-F5344CB8AC3E}">
        <p14:creationId xmlns:p14="http://schemas.microsoft.com/office/powerpoint/2010/main" val="38491892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739211"/>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head</a:t>
            </a:r>
          </a:p>
          <a:p>
            <a:pPr lvl="1"/>
            <a:r>
              <a:rPr lang="en-US" sz="2000" i="1" dirty="0"/>
              <a:t>The  head  command can also display the first  </a:t>
            </a:r>
            <a:r>
              <a:rPr lang="en-US" sz="2000" b="1" i="1" dirty="0"/>
              <a:t>n</a:t>
            </a:r>
            <a:r>
              <a:rPr lang="en-US" sz="2000" i="1" dirty="0"/>
              <a:t>  lines of a file.</a:t>
            </a:r>
          </a:p>
          <a:p>
            <a:pPr lvl="1"/>
            <a:endParaRPr lang="en-US" sz="2000" i="1" dirty="0"/>
          </a:p>
          <a:p>
            <a:pPr lvl="1"/>
            <a:r>
              <a:rPr lang="en-US" i="1" dirty="0"/>
              <a:t>[root@192 ~]# head -4 /</a:t>
            </a:r>
            <a:r>
              <a:rPr lang="en-US" i="1" dirty="0" err="1"/>
              <a:t>etc</a:t>
            </a:r>
            <a:r>
              <a:rPr lang="en-US" i="1" dirty="0"/>
              <a:t>/</a:t>
            </a:r>
            <a:r>
              <a:rPr lang="en-US" i="1" dirty="0" err="1"/>
              <a:t>passwd</a:t>
            </a:r>
            <a:endParaRPr lang="en-US" i="1" dirty="0"/>
          </a:p>
          <a:p>
            <a:pPr lvl="1"/>
            <a:r>
              <a:rPr lang="en-US" i="1" dirty="0"/>
              <a:t>root:x:0:0:root:/root:/bin/bash</a:t>
            </a:r>
          </a:p>
          <a:p>
            <a:pPr lvl="1"/>
            <a:r>
              <a:rPr lang="en-US" i="1" dirty="0"/>
              <a:t>bin:x:1:1:bin:/bin:/</a:t>
            </a:r>
            <a:r>
              <a:rPr lang="en-US" i="1" dirty="0" err="1"/>
              <a:t>sbin</a:t>
            </a:r>
            <a:r>
              <a:rPr lang="en-US" i="1" dirty="0"/>
              <a:t>/</a:t>
            </a:r>
            <a:r>
              <a:rPr lang="en-US" i="1" dirty="0" err="1"/>
              <a:t>nologin</a:t>
            </a:r>
            <a:endParaRPr lang="en-US" i="1" dirty="0"/>
          </a:p>
          <a:p>
            <a:pPr lvl="1"/>
            <a:r>
              <a:rPr lang="en-US" i="1" dirty="0"/>
              <a:t>daemon:x:2:2:daemon:/</a:t>
            </a:r>
            <a:r>
              <a:rPr lang="en-US" i="1" dirty="0" err="1"/>
              <a:t>sbin</a:t>
            </a:r>
            <a:r>
              <a:rPr lang="en-US" i="1" dirty="0"/>
              <a:t>:/</a:t>
            </a:r>
            <a:r>
              <a:rPr lang="en-US" i="1" dirty="0" err="1"/>
              <a:t>sbin</a:t>
            </a:r>
            <a:r>
              <a:rPr lang="en-US" i="1" dirty="0"/>
              <a:t>/</a:t>
            </a:r>
            <a:r>
              <a:rPr lang="en-US" i="1" dirty="0" err="1"/>
              <a:t>nologin</a:t>
            </a:r>
            <a:endParaRPr lang="en-US" i="1" dirty="0"/>
          </a:p>
          <a:p>
            <a:pPr lvl="1"/>
            <a:r>
              <a:rPr lang="en-US" i="1" dirty="0"/>
              <a:t>adm:x:3:4:adm:/</a:t>
            </a:r>
            <a:r>
              <a:rPr lang="en-US" i="1" dirty="0" err="1"/>
              <a:t>var</a:t>
            </a:r>
            <a:r>
              <a:rPr lang="en-US" i="1" dirty="0"/>
              <a:t>/</a:t>
            </a:r>
            <a:r>
              <a:rPr lang="en-US" i="1" dirty="0" err="1"/>
              <a:t>adm</a:t>
            </a:r>
            <a:r>
              <a:rPr lang="en-US" i="1" dirty="0"/>
              <a:t>:/</a:t>
            </a:r>
            <a:r>
              <a:rPr lang="en-US" i="1" dirty="0" err="1"/>
              <a:t>sbin</a:t>
            </a:r>
            <a:r>
              <a:rPr lang="en-US" i="1" dirty="0"/>
              <a:t>/</a:t>
            </a:r>
            <a:r>
              <a:rPr lang="en-US" i="1" dirty="0" err="1"/>
              <a:t>nologin</a:t>
            </a:r>
            <a:endParaRPr lang="en-US" i="1" dirty="0"/>
          </a:p>
          <a:p>
            <a:pPr lvl="1"/>
            <a:r>
              <a:rPr lang="en-US" i="1" dirty="0"/>
              <a:t>[root@192 ~]#</a:t>
            </a:r>
          </a:p>
        </p:txBody>
      </p:sp>
    </p:spTree>
    <p:extLst>
      <p:ext uri="{BB962C8B-B14F-4D97-AF65-F5344CB8AC3E}">
        <p14:creationId xmlns:p14="http://schemas.microsoft.com/office/powerpoint/2010/main" val="917064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124206"/>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tail</a:t>
            </a:r>
          </a:p>
          <a:p>
            <a:pPr lvl="1"/>
            <a:r>
              <a:rPr lang="en-US" sz="2000" i="1" dirty="0"/>
              <a:t>Similar to  head , the  </a:t>
            </a:r>
            <a:r>
              <a:rPr lang="en-US" sz="2000" b="1" i="1" dirty="0"/>
              <a:t>tail</a:t>
            </a:r>
            <a:r>
              <a:rPr lang="en-US" sz="2000" i="1" dirty="0"/>
              <a:t>  command will display the last ten lines of a file.</a:t>
            </a:r>
          </a:p>
          <a:p>
            <a:pPr lvl="1"/>
            <a:endParaRPr lang="en-US" sz="2000" i="1" dirty="0"/>
          </a:p>
          <a:p>
            <a:pPr lvl="1"/>
            <a:r>
              <a:rPr lang="en-US" i="1" dirty="0"/>
              <a:t>[root@192 ~]# tail /</a:t>
            </a:r>
            <a:r>
              <a:rPr lang="en-US" i="1" dirty="0" err="1"/>
              <a:t>etc</a:t>
            </a:r>
            <a:r>
              <a:rPr lang="en-US" i="1" dirty="0"/>
              <a:t>/services</a:t>
            </a:r>
          </a:p>
          <a:p>
            <a:pPr lvl="1"/>
            <a:r>
              <a:rPr lang="en-US" i="1" dirty="0"/>
              <a:t>3gpp-cbsp       48049/</a:t>
            </a:r>
            <a:r>
              <a:rPr lang="en-US" i="1" dirty="0" err="1"/>
              <a:t>tcp</a:t>
            </a:r>
            <a:r>
              <a:rPr lang="en-US" i="1" dirty="0"/>
              <a:t>               # 3GPP Cell Broadcast Service Protocol</a:t>
            </a:r>
          </a:p>
          <a:p>
            <a:pPr lvl="1"/>
            <a:r>
              <a:rPr lang="en-US" i="1" dirty="0" err="1"/>
              <a:t>isnetserv</a:t>
            </a:r>
            <a:r>
              <a:rPr lang="en-US" i="1" dirty="0"/>
              <a:t>       48128/</a:t>
            </a:r>
            <a:r>
              <a:rPr lang="en-US" i="1" dirty="0" err="1"/>
              <a:t>tcp</a:t>
            </a:r>
            <a:r>
              <a:rPr lang="en-US" i="1" dirty="0"/>
              <a:t>               # Image Systems Network Services</a:t>
            </a:r>
          </a:p>
          <a:p>
            <a:pPr lvl="1"/>
            <a:r>
              <a:rPr lang="en-US" i="1" dirty="0" err="1"/>
              <a:t>isnetserv</a:t>
            </a:r>
            <a:r>
              <a:rPr lang="en-US" i="1" dirty="0"/>
              <a:t>       48128/</a:t>
            </a:r>
            <a:r>
              <a:rPr lang="en-US" i="1" dirty="0" err="1"/>
              <a:t>udp</a:t>
            </a:r>
            <a:r>
              <a:rPr lang="en-US" i="1" dirty="0"/>
              <a:t>               # Image Systems Network Services</a:t>
            </a:r>
          </a:p>
          <a:p>
            <a:pPr lvl="1"/>
            <a:r>
              <a:rPr lang="en-US" i="1" dirty="0"/>
              <a:t>blp5            48129/</a:t>
            </a:r>
            <a:r>
              <a:rPr lang="en-US" i="1" dirty="0" err="1"/>
              <a:t>tcp</a:t>
            </a:r>
            <a:r>
              <a:rPr lang="en-US" i="1" dirty="0"/>
              <a:t>               # Bloomberg locator</a:t>
            </a:r>
          </a:p>
          <a:p>
            <a:pPr lvl="1"/>
            <a:r>
              <a:rPr lang="en-US" i="1" dirty="0"/>
              <a:t>blp5            48129/</a:t>
            </a:r>
            <a:r>
              <a:rPr lang="en-US" i="1" dirty="0" err="1"/>
              <a:t>udp</a:t>
            </a:r>
            <a:r>
              <a:rPr lang="en-US" i="1" dirty="0"/>
              <a:t>               # Bloomberg locator</a:t>
            </a:r>
          </a:p>
          <a:p>
            <a:pPr lvl="1"/>
            <a:r>
              <a:rPr lang="en-US" i="1" dirty="0"/>
              <a:t>com-</a:t>
            </a:r>
            <a:r>
              <a:rPr lang="en-US" i="1" dirty="0" err="1"/>
              <a:t>bardac</a:t>
            </a:r>
            <a:r>
              <a:rPr lang="en-US" i="1" dirty="0"/>
              <a:t>-</a:t>
            </a:r>
            <a:r>
              <a:rPr lang="en-US" i="1" dirty="0" err="1"/>
              <a:t>dw</a:t>
            </a:r>
            <a:r>
              <a:rPr lang="en-US" i="1" dirty="0"/>
              <a:t>   48556/</a:t>
            </a:r>
            <a:r>
              <a:rPr lang="en-US" i="1" dirty="0" err="1"/>
              <a:t>tcp</a:t>
            </a:r>
            <a:r>
              <a:rPr lang="en-US" i="1" dirty="0"/>
              <a:t>               # com-</a:t>
            </a:r>
            <a:r>
              <a:rPr lang="en-US" i="1" dirty="0" err="1"/>
              <a:t>bardac</a:t>
            </a:r>
            <a:r>
              <a:rPr lang="en-US" i="1" dirty="0"/>
              <a:t>-</a:t>
            </a:r>
            <a:r>
              <a:rPr lang="en-US" i="1" dirty="0" err="1"/>
              <a:t>dw</a:t>
            </a:r>
            <a:endParaRPr lang="en-US" i="1" dirty="0"/>
          </a:p>
          <a:p>
            <a:pPr lvl="1"/>
            <a:r>
              <a:rPr lang="en-US" i="1" dirty="0"/>
              <a:t>com-</a:t>
            </a:r>
            <a:r>
              <a:rPr lang="en-US" i="1" dirty="0" err="1"/>
              <a:t>bardac</a:t>
            </a:r>
            <a:r>
              <a:rPr lang="en-US" i="1" dirty="0"/>
              <a:t>-</a:t>
            </a:r>
            <a:r>
              <a:rPr lang="en-US" i="1" dirty="0" err="1"/>
              <a:t>dw</a:t>
            </a:r>
            <a:r>
              <a:rPr lang="en-US" i="1" dirty="0"/>
              <a:t>   48556/</a:t>
            </a:r>
            <a:r>
              <a:rPr lang="en-US" i="1" dirty="0" err="1"/>
              <a:t>udp</a:t>
            </a:r>
            <a:r>
              <a:rPr lang="en-US" i="1" dirty="0"/>
              <a:t>               # com-</a:t>
            </a:r>
            <a:r>
              <a:rPr lang="en-US" i="1" dirty="0" err="1"/>
              <a:t>bardac</a:t>
            </a:r>
            <a:r>
              <a:rPr lang="en-US" i="1" dirty="0"/>
              <a:t>-</a:t>
            </a:r>
            <a:r>
              <a:rPr lang="en-US" i="1" dirty="0" err="1"/>
              <a:t>dw</a:t>
            </a:r>
            <a:endParaRPr lang="en-US" i="1" dirty="0"/>
          </a:p>
          <a:p>
            <a:pPr lvl="1"/>
            <a:r>
              <a:rPr lang="en-US" i="1" dirty="0" err="1"/>
              <a:t>iqobject</a:t>
            </a:r>
            <a:r>
              <a:rPr lang="en-US" i="1" dirty="0"/>
              <a:t>        48619/</a:t>
            </a:r>
            <a:r>
              <a:rPr lang="en-US" i="1" dirty="0" err="1"/>
              <a:t>tcp</a:t>
            </a:r>
            <a:r>
              <a:rPr lang="en-US" i="1" dirty="0"/>
              <a:t>               # </a:t>
            </a:r>
            <a:r>
              <a:rPr lang="en-US" i="1" dirty="0" err="1"/>
              <a:t>iqobject</a:t>
            </a:r>
            <a:endParaRPr lang="en-US" i="1" dirty="0"/>
          </a:p>
          <a:p>
            <a:pPr lvl="1"/>
            <a:r>
              <a:rPr lang="en-US" i="1" dirty="0" err="1"/>
              <a:t>iqobject</a:t>
            </a:r>
            <a:r>
              <a:rPr lang="en-US" i="1" dirty="0"/>
              <a:t>        48619/</a:t>
            </a:r>
            <a:r>
              <a:rPr lang="en-US" i="1" dirty="0" err="1"/>
              <a:t>udp</a:t>
            </a:r>
            <a:r>
              <a:rPr lang="en-US" i="1" dirty="0"/>
              <a:t>               # </a:t>
            </a:r>
            <a:r>
              <a:rPr lang="en-US" i="1" dirty="0" err="1"/>
              <a:t>iqobject</a:t>
            </a:r>
            <a:endParaRPr lang="en-US" i="1" dirty="0"/>
          </a:p>
          <a:p>
            <a:pPr lvl="1"/>
            <a:r>
              <a:rPr lang="en-US" i="1" dirty="0" err="1"/>
              <a:t>matahari</a:t>
            </a:r>
            <a:r>
              <a:rPr lang="en-US" i="1" dirty="0"/>
              <a:t>        49000/</a:t>
            </a:r>
            <a:r>
              <a:rPr lang="en-US" i="1" dirty="0" err="1"/>
              <a:t>tcp</a:t>
            </a:r>
            <a:r>
              <a:rPr lang="en-US" i="1" dirty="0"/>
              <a:t>               # </a:t>
            </a:r>
            <a:r>
              <a:rPr lang="en-US" i="1" dirty="0" err="1"/>
              <a:t>Matahari</a:t>
            </a:r>
            <a:r>
              <a:rPr lang="en-US" i="1" dirty="0"/>
              <a:t> Broker</a:t>
            </a:r>
          </a:p>
        </p:txBody>
      </p:sp>
    </p:spTree>
    <p:extLst>
      <p:ext uri="{BB962C8B-B14F-4D97-AF65-F5344CB8AC3E}">
        <p14:creationId xmlns:p14="http://schemas.microsoft.com/office/powerpoint/2010/main" val="22797416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70646"/>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tail</a:t>
            </a:r>
          </a:p>
          <a:p>
            <a:pPr lvl="1"/>
            <a:r>
              <a:rPr lang="en-US" sz="2000" i="1" dirty="0"/>
              <a:t>You can give  tail  the number of lines you want to see.</a:t>
            </a:r>
          </a:p>
          <a:p>
            <a:pPr lvl="1"/>
            <a:r>
              <a:rPr lang="en-US" sz="800" dirty="0"/>
              <a:t> </a:t>
            </a:r>
          </a:p>
          <a:p>
            <a:pPr lvl="1"/>
            <a:r>
              <a:rPr lang="en-US" i="1" dirty="0"/>
              <a:t>[root@192 ~]# tail -4 /</a:t>
            </a:r>
            <a:r>
              <a:rPr lang="en-US" i="1" dirty="0" err="1"/>
              <a:t>etc</a:t>
            </a:r>
            <a:r>
              <a:rPr lang="en-US" i="1" dirty="0"/>
              <a:t>/services</a:t>
            </a:r>
          </a:p>
          <a:p>
            <a:pPr lvl="1"/>
            <a:r>
              <a:rPr lang="en-US" i="1" dirty="0"/>
              <a:t>com-</a:t>
            </a:r>
            <a:r>
              <a:rPr lang="en-US" i="1" dirty="0" err="1"/>
              <a:t>bardac</a:t>
            </a:r>
            <a:r>
              <a:rPr lang="en-US" i="1" dirty="0"/>
              <a:t>-</a:t>
            </a:r>
            <a:r>
              <a:rPr lang="en-US" i="1" dirty="0" err="1"/>
              <a:t>dw</a:t>
            </a:r>
            <a:r>
              <a:rPr lang="en-US" i="1" dirty="0"/>
              <a:t>   48556/</a:t>
            </a:r>
            <a:r>
              <a:rPr lang="en-US" i="1" dirty="0" err="1"/>
              <a:t>udp</a:t>
            </a:r>
            <a:r>
              <a:rPr lang="en-US" i="1" dirty="0"/>
              <a:t>               # com-</a:t>
            </a:r>
            <a:r>
              <a:rPr lang="en-US" i="1" dirty="0" err="1"/>
              <a:t>bardac</a:t>
            </a:r>
            <a:r>
              <a:rPr lang="en-US" i="1" dirty="0"/>
              <a:t>-</a:t>
            </a:r>
            <a:r>
              <a:rPr lang="en-US" i="1" dirty="0" err="1"/>
              <a:t>dw</a:t>
            </a:r>
            <a:endParaRPr lang="en-US" i="1" dirty="0"/>
          </a:p>
          <a:p>
            <a:pPr lvl="1"/>
            <a:r>
              <a:rPr lang="en-US" i="1" dirty="0" err="1"/>
              <a:t>iqobject</a:t>
            </a:r>
            <a:r>
              <a:rPr lang="en-US" i="1" dirty="0"/>
              <a:t>        48619/</a:t>
            </a:r>
            <a:r>
              <a:rPr lang="en-US" i="1" dirty="0" err="1"/>
              <a:t>tcp</a:t>
            </a:r>
            <a:r>
              <a:rPr lang="en-US" i="1" dirty="0"/>
              <a:t>               # </a:t>
            </a:r>
            <a:r>
              <a:rPr lang="en-US" i="1" dirty="0" err="1"/>
              <a:t>iqobject</a:t>
            </a:r>
            <a:endParaRPr lang="en-US" i="1" dirty="0"/>
          </a:p>
          <a:p>
            <a:pPr lvl="1"/>
            <a:r>
              <a:rPr lang="en-US" i="1" dirty="0" err="1"/>
              <a:t>iqobject</a:t>
            </a:r>
            <a:r>
              <a:rPr lang="en-US" i="1" dirty="0"/>
              <a:t>        48619/</a:t>
            </a:r>
            <a:r>
              <a:rPr lang="en-US" i="1" dirty="0" err="1"/>
              <a:t>udp</a:t>
            </a:r>
            <a:r>
              <a:rPr lang="en-US" i="1" dirty="0"/>
              <a:t>               # </a:t>
            </a:r>
            <a:r>
              <a:rPr lang="en-US" i="1" dirty="0" err="1"/>
              <a:t>iqobject</a:t>
            </a:r>
            <a:endParaRPr lang="en-US" i="1" dirty="0"/>
          </a:p>
          <a:p>
            <a:pPr lvl="1"/>
            <a:r>
              <a:rPr lang="en-US" i="1" dirty="0" err="1"/>
              <a:t>matahari</a:t>
            </a:r>
            <a:r>
              <a:rPr lang="en-US" i="1" dirty="0"/>
              <a:t>        49000/</a:t>
            </a:r>
            <a:r>
              <a:rPr lang="en-US" i="1" dirty="0" err="1"/>
              <a:t>tcp</a:t>
            </a:r>
            <a:r>
              <a:rPr lang="en-US" i="1" dirty="0"/>
              <a:t>               # </a:t>
            </a:r>
            <a:r>
              <a:rPr lang="en-US" i="1" dirty="0" err="1"/>
              <a:t>Matahari</a:t>
            </a:r>
            <a:r>
              <a:rPr lang="en-US" i="1" dirty="0"/>
              <a:t> Broker</a:t>
            </a:r>
          </a:p>
          <a:p>
            <a:pPr lvl="1"/>
            <a:r>
              <a:rPr lang="en-US" sz="900" i="1" dirty="0"/>
              <a:t> </a:t>
            </a:r>
          </a:p>
          <a:p>
            <a:pPr marL="285750" indent="-285750">
              <a:buFont typeface="Wingdings" panose="05000000000000000000" pitchFamily="2" charset="2"/>
              <a:buChar char="v"/>
            </a:pPr>
            <a:r>
              <a:rPr lang="en-US" sz="2400" b="1" dirty="0"/>
              <a:t> tail –f</a:t>
            </a:r>
          </a:p>
          <a:p>
            <a:pPr lvl="1"/>
            <a:r>
              <a:rPr lang="en-US" dirty="0"/>
              <a:t>The </a:t>
            </a:r>
            <a:r>
              <a:rPr lang="en-US" b="1" dirty="0"/>
              <a:t>–f </a:t>
            </a:r>
            <a:r>
              <a:rPr lang="en-US" dirty="0"/>
              <a:t>option</a:t>
            </a:r>
            <a:r>
              <a:rPr lang="en-US" b="1" dirty="0"/>
              <a:t> </a:t>
            </a:r>
            <a:r>
              <a:rPr lang="en-US" dirty="0"/>
              <a:t>(--follow[={</a:t>
            </a:r>
            <a:r>
              <a:rPr lang="en-US" dirty="0" err="1"/>
              <a:t>name|descriptor</a:t>
            </a:r>
            <a:r>
              <a:rPr lang="en-US" dirty="0"/>
              <a:t>}]), output appended data as the file grows. Normally it use for service logs monitoring.</a:t>
            </a:r>
          </a:p>
          <a:p>
            <a:pPr lvl="1"/>
            <a:r>
              <a:rPr lang="en-US" sz="1100" dirty="0"/>
              <a:t> </a:t>
            </a:r>
          </a:p>
          <a:p>
            <a:pPr lvl="1"/>
            <a:r>
              <a:rPr lang="en-US" i="1" dirty="0"/>
              <a:t>[root@192 ~]# tail -f -n 3 /</a:t>
            </a:r>
            <a:r>
              <a:rPr lang="en-US" i="1" dirty="0" err="1"/>
              <a:t>var</a:t>
            </a:r>
            <a:r>
              <a:rPr lang="en-US" i="1" dirty="0"/>
              <a:t>/log/messages</a:t>
            </a:r>
          </a:p>
          <a:p>
            <a:pPr lvl="1"/>
            <a:r>
              <a:rPr lang="en-US" i="1" dirty="0"/>
              <a:t>Oct 27 01:22:23 localhost </a:t>
            </a:r>
            <a:r>
              <a:rPr lang="en-US" i="1" dirty="0" err="1"/>
              <a:t>systemd</a:t>
            </a:r>
            <a:r>
              <a:rPr lang="en-US" i="1" dirty="0"/>
              <a:t>: Started Network Manager Script Dispatcher Service.</a:t>
            </a:r>
          </a:p>
          <a:p>
            <a:pPr lvl="1"/>
            <a:r>
              <a:rPr lang="en-US" i="1" dirty="0"/>
              <a:t>Oct 27 01:22:23 localhost nm-dispatcher: req:1 'hostname': new request (3 scripts)</a:t>
            </a:r>
          </a:p>
          <a:p>
            <a:pPr lvl="1"/>
            <a:r>
              <a:rPr lang="en-US" i="1" dirty="0"/>
              <a:t>Oct 27 01:22:23 localhost nm-dispatcher: req:1 'hostname': start running ordered scripts...</a:t>
            </a:r>
          </a:p>
        </p:txBody>
      </p:sp>
    </p:spTree>
    <p:extLst>
      <p:ext uri="{BB962C8B-B14F-4D97-AF65-F5344CB8AC3E}">
        <p14:creationId xmlns:p14="http://schemas.microsoft.com/office/powerpoint/2010/main" val="18523051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308872"/>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cat</a:t>
            </a:r>
          </a:p>
          <a:p>
            <a:pPr lvl="1"/>
            <a:r>
              <a:rPr lang="en-US" sz="2000" dirty="0"/>
              <a:t>The  </a:t>
            </a:r>
            <a:r>
              <a:rPr lang="en-US" sz="2000" b="1" dirty="0"/>
              <a:t>cat</a:t>
            </a:r>
            <a:r>
              <a:rPr lang="en-US" sz="2000" dirty="0"/>
              <a:t>  command is one of the most universal tools, yet all it does is copy  </a:t>
            </a:r>
            <a:r>
              <a:rPr lang="en-US" sz="2000" b="1" dirty="0"/>
              <a:t>standard input  </a:t>
            </a:r>
            <a:r>
              <a:rPr lang="en-US" sz="2000" dirty="0"/>
              <a:t>to </a:t>
            </a:r>
            <a:r>
              <a:rPr lang="en-US" sz="2000" b="1" dirty="0"/>
              <a:t>standard output</a:t>
            </a:r>
            <a:r>
              <a:rPr lang="en-US" sz="2000" dirty="0"/>
              <a:t>. </a:t>
            </a:r>
          </a:p>
          <a:p>
            <a:pPr lvl="1"/>
            <a:endParaRPr lang="en-US" sz="2000" dirty="0"/>
          </a:p>
          <a:p>
            <a:pPr marL="800100" lvl="1" indent="-342900">
              <a:buFont typeface="Wingdings" panose="05000000000000000000" pitchFamily="2" charset="2"/>
              <a:buChar char="q"/>
            </a:pPr>
            <a:r>
              <a:rPr lang="en-US" sz="2000" b="1" dirty="0"/>
              <a:t>Display a files on the screen</a:t>
            </a:r>
          </a:p>
          <a:p>
            <a:pPr lvl="1"/>
            <a:endParaRPr lang="en-US" sz="2000" i="1" dirty="0"/>
          </a:p>
          <a:p>
            <a:pPr lvl="1"/>
            <a:r>
              <a:rPr lang="en-US" i="1" dirty="0"/>
              <a:t>[root@192 ~]# cat /</a:t>
            </a:r>
            <a:r>
              <a:rPr lang="en-US" i="1" dirty="0" err="1"/>
              <a:t>etc</a:t>
            </a:r>
            <a:r>
              <a:rPr lang="en-US" i="1" dirty="0"/>
              <a:t>/hosts</a:t>
            </a:r>
          </a:p>
          <a:p>
            <a:pPr lvl="1"/>
            <a:r>
              <a:rPr lang="en-US" i="1" dirty="0"/>
              <a:t>127.0.0.1   localhost </a:t>
            </a:r>
            <a:r>
              <a:rPr lang="en-US" i="1" dirty="0" err="1"/>
              <a:t>localhost.localdomain</a:t>
            </a:r>
            <a:r>
              <a:rPr lang="en-US" i="1" dirty="0"/>
              <a:t> localhost4 localhost4.localdomain4</a:t>
            </a:r>
          </a:p>
          <a:p>
            <a:pPr lvl="1"/>
            <a:r>
              <a:rPr lang="en-US" i="1" dirty="0"/>
              <a:t>::1         localhost </a:t>
            </a:r>
            <a:r>
              <a:rPr lang="en-US" i="1" dirty="0" err="1"/>
              <a:t>localhost.localdomain</a:t>
            </a:r>
            <a:r>
              <a:rPr lang="en-US" i="1" dirty="0"/>
              <a:t> localhost6 localhost6.localdomain6</a:t>
            </a:r>
          </a:p>
          <a:p>
            <a:pPr lvl="1"/>
            <a:r>
              <a:rPr lang="en-US" i="1" dirty="0"/>
              <a:t>[root@192 ~]#</a:t>
            </a:r>
            <a:r>
              <a:rPr lang="en-US" sz="900" i="1" dirty="0"/>
              <a:t> </a:t>
            </a:r>
          </a:p>
          <a:p>
            <a:pPr lvl="1"/>
            <a:endParaRPr lang="en-US" i="1" dirty="0"/>
          </a:p>
          <a:p>
            <a:pPr marL="742950" lvl="1" indent="-285750">
              <a:buFont typeface="Wingdings" panose="05000000000000000000" pitchFamily="2" charset="2"/>
              <a:buChar char="q"/>
            </a:pPr>
            <a:r>
              <a:rPr lang="en-US" i="1" dirty="0"/>
              <a:t>  </a:t>
            </a:r>
            <a:r>
              <a:rPr lang="en-US" sz="2000" b="1" dirty="0"/>
              <a:t>concatenate</a:t>
            </a:r>
          </a:p>
          <a:p>
            <a:pPr lvl="1"/>
            <a:r>
              <a:rPr lang="en-US" sz="2000" b="1" dirty="0"/>
              <a:t>cat</a:t>
            </a:r>
            <a:r>
              <a:rPr lang="en-US" sz="2000" dirty="0"/>
              <a:t>  is short for  concatenate . One of the basic uses of  cat  is to concatenate files into a bigger (or complete) file.</a:t>
            </a:r>
          </a:p>
        </p:txBody>
      </p:sp>
    </p:spTree>
    <p:extLst>
      <p:ext uri="{BB962C8B-B14F-4D97-AF65-F5344CB8AC3E}">
        <p14:creationId xmlns:p14="http://schemas.microsoft.com/office/powerpoint/2010/main" val="10767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832092"/>
          </a:xfrm>
          <a:prstGeom prst="rect">
            <a:avLst/>
          </a:prstGeom>
        </p:spPr>
        <p:txBody>
          <a:bodyPr wrap="square">
            <a:spAutoFit/>
          </a:bodyPr>
          <a:lstStyle/>
          <a:p>
            <a:pPr marL="285750" indent="-285750">
              <a:buFont typeface="Wingdings" panose="05000000000000000000" pitchFamily="2" charset="2"/>
              <a:buChar char="v"/>
            </a:pPr>
            <a:r>
              <a:rPr lang="en-US" sz="2800" dirty="0"/>
              <a:t>   In 1990, A </a:t>
            </a:r>
            <a:r>
              <a:rPr lang="en-US" sz="2800" dirty="0" err="1"/>
              <a:t>finnish</a:t>
            </a:r>
            <a:r>
              <a:rPr lang="en-US" sz="2800" dirty="0"/>
              <a:t> student by name </a:t>
            </a:r>
            <a:r>
              <a:rPr lang="en-US" sz="2800" b="1" dirty="0"/>
              <a:t>Linus Torvalds </a:t>
            </a:r>
            <a:r>
              <a:rPr lang="en-US" sz="2800" dirty="0"/>
              <a:t>studying in the University of Helsinki came into contact with Andy Tanenbaum's OS, </a:t>
            </a:r>
            <a:r>
              <a:rPr lang="en-US" sz="2800" dirty="0" err="1"/>
              <a:t>Minix</a:t>
            </a:r>
            <a:r>
              <a:rPr lang="en-US" sz="2800" dirty="0"/>
              <a:t>.  </a:t>
            </a:r>
          </a:p>
          <a:p>
            <a:pPr marL="285750" indent="-285750">
              <a:buFont typeface="Wingdings" panose="05000000000000000000" pitchFamily="2" charset="2"/>
              <a:buChar char="v"/>
            </a:pPr>
            <a:r>
              <a:rPr lang="en-US" sz="2800" dirty="0"/>
              <a:t>  Linus wanted to upgrade </a:t>
            </a:r>
            <a:r>
              <a:rPr lang="en-US" sz="2800" dirty="0" err="1"/>
              <a:t>Minix</a:t>
            </a:r>
            <a:r>
              <a:rPr lang="en-US" sz="2800" dirty="0"/>
              <a:t> by putting in more features and improvements.</a:t>
            </a:r>
          </a:p>
          <a:p>
            <a:pPr marL="285750" indent="-285750">
              <a:buFont typeface="Wingdings" panose="05000000000000000000" pitchFamily="2" charset="2"/>
              <a:buChar char="v"/>
            </a:pPr>
            <a:r>
              <a:rPr lang="en-US" sz="2800" dirty="0"/>
              <a:t> But he was prohibited by Tanenbaum to do so.</a:t>
            </a:r>
          </a:p>
          <a:p>
            <a:pPr marL="285750" indent="-285750">
              <a:buFont typeface="Wingdings" panose="05000000000000000000" pitchFamily="2" charset="2"/>
              <a:buChar char="v"/>
            </a:pPr>
            <a:r>
              <a:rPr lang="en-US" sz="2800" dirty="0"/>
              <a:t> Then Linus decided to write his own kernel and released it under GPL.</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dirty="0"/>
              <a:t> This kernel is now popularly known as </a:t>
            </a:r>
            <a:r>
              <a:rPr lang="en-US" sz="2800" b="1" dirty="0"/>
              <a:t>Linux.</a:t>
            </a:r>
          </a:p>
          <a:p>
            <a:pPr marL="285750" indent="-285750">
              <a:buFont typeface="Wingdings" panose="05000000000000000000" pitchFamily="2" charset="2"/>
              <a:buChar char="v"/>
            </a:pPr>
            <a:endParaRPr lang="en-US" sz="2800" dirty="0"/>
          </a:p>
        </p:txBody>
      </p:sp>
    </p:spTree>
    <p:extLst>
      <p:ext uri="{BB962C8B-B14F-4D97-AF65-F5344CB8AC3E}">
        <p14:creationId xmlns:p14="http://schemas.microsoft.com/office/powerpoint/2010/main" val="9245112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9367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cat</a:t>
            </a:r>
            <a:endParaRPr lang="en-US" i="1" dirty="0"/>
          </a:p>
          <a:p>
            <a:pPr marL="742950" lvl="1" indent="-285750">
              <a:buFont typeface="Wingdings" panose="05000000000000000000" pitchFamily="2" charset="2"/>
              <a:buChar char="q"/>
            </a:pPr>
            <a:r>
              <a:rPr lang="en-US" i="1" dirty="0"/>
              <a:t>  </a:t>
            </a:r>
            <a:r>
              <a:rPr lang="en-US" sz="2000" b="1" dirty="0"/>
              <a:t>concatenate</a:t>
            </a:r>
          </a:p>
          <a:p>
            <a:pPr lvl="1"/>
            <a:r>
              <a:rPr lang="en-US" sz="2000" b="1" dirty="0"/>
              <a:t>cat</a:t>
            </a:r>
            <a:r>
              <a:rPr lang="en-US" sz="2000" dirty="0"/>
              <a:t>  is short for  concatenate . One of the basic uses of  cat  is to concatenate files into a bigger (or complete) file.</a:t>
            </a:r>
          </a:p>
          <a:p>
            <a:pPr lvl="1"/>
            <a:endParaRPr lang="en-US" sz="1050" dirty="0"/>
          </a:p>
          <a:p>
            <a:pPr lvl="1"/>
            <a:r>
              <a:rPr lang="en-US" sz="1600" i="1" dirty="0"/>
              <a:t>[root@192 ~]# echo one &gt; part1</a:t>
            </a:r>
          </a:p>
          <a:p>
            <a:pPr lvl="1"/>
            <a:r>
              <a:rPr lang="en-US" sz="1600" i="1" dirty="0"/>
              <a:t>[root@192 ~]# echo two &gt; part2</a:t>
            </a:r>
          </a:p>
          <a:p>
            <a:pPr lvl="1"/>
            <a:r>
              <a:rPr lang="en-US" sz="1600" i="1" dirty="0"/>
              <a:t>[root@192 ~]# echo three &gt; part3</a:t>
            </a:r>
          </a:p>
          <a:p>
            <a:pPr lvl="1"/>
            <a:r>
              <a:rPr lang="en-US" sz="1600" i="1" dirty="0"/>
              <a:t>[root@192 ~]# cat part1</a:t>
            </a:r>
          </a:p>
          <a:p>
            <a:pPr lvl="1"/>
            <a:r>
              <a:rPr lang="en-US" sz="1600" i="1" dirty="0"/>
              <a:t>one</a:t>
            </a:r>
          </a:p>
          <a:p>
            <a:pPr lvl="1"/>
            <a:r>
              <a:rPr lang="en-US" sz="1600" i="1" dirty="0"/>
              <a:t>[root@192 ~]# cat part2</a:t>
            </a:r>
          </a:p>
          <a:p>
            <a:pPr lvl="1"/>
            <a:r>
              <a:rPr lang="en-US" sz="1600" i="1" dirty="0"/>
              <a:t>two</a:t>
            </a:r>
          </a:p>
          <a:p>
            <a:pPr lvl="1"/>
            <a:r>
              <a:rPr lang="en-US" sz="1600" i="1" dirty="0"/>
              <a:t>[root@192 ~]# cat part3</a:t>
            </a:r>
          </a:p>
          <a:p>
            <a:pPr lvl="1"/>
            <a:r>
              <a:rPr lang="en-US" sz="1600" i="1" dirty="0"/>
              <a:t>three</a:t>
            </a:r>
          </a:p>
          <a:p>
            <a:pPr lvl="1"/>
            <a:r>
              <a:rPr lang="en-US" sz="1600" i="1" dirty="0"/>
              <a:t>[root@192 ~]# cat part1 part2 part3 &gt; all</a:t>
            </a:r>
          </a:p>
          <a:p>
            <a:pPr lvl="1"/>
            <a:r>
              <a:rPr lang="en-US" sz="1600" i="1" dirty="0"/>
              <a:t>[root@192 ~]# cat all</a:t>
            </a:r>
          </a:p>
          <a:p>
            <a:pPr lvl="1"/>
            <a:r>
              <a:rPr lang="en-US" sz="1600" i="1" dirty="0"/>
              <a:t>one</a:t>
            </a:r>
          </a:p>
          <a:p>
            <a:pPr lvl="1"/>
            <a:r>
              <a:rPr lang="en-US" sz="1600" i="1" dirty="0"/>
              <a:t>two</a:t>
            </a:r>
          </a:p>
          <a:p>
            <a:pPr lvl="1"/>
            <a:r>
              <a:rPr lang="en-US" sz="1600" i="1" dirty="0"/>
              <a:t>three</a:t>
            </a:r>
          </a:p>
        </p:txBody>
      </p:sp>
    </p:spTree>
    <p:extLst>
      <p:ext uri="{BB962C8B-B14F-4D97-AF65-F5344CB8AC3E}">
        <p14:creationId xmlns:p14="http://schemas.microsoft.com/office/powerpoint/2010/main" val="11472497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52431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cat</a:t>
            </a:r>
            <a:endParaRPr lang="en-US" i="1" dirty="0"/>
          </a:p>
          <a:p>
            <a:pPr marL="742950" lvl="1" indent="-285750">
              <a:buFont typeface="Wingdings" panose="05000000000000000000" pitchFamily="2" charset="2"/>
              <a:buChar char="q"/>
            </a:pPr>
            <a:r>
              <a:rPr lang="en-US" i="1" dirty="0"/>
              <a:t>  </a:t>
            </a:r>
            <a:r>
              <a:rPr lang="en-US" sz="2000" b="1" dirty="0"/>
              <a:t>create file</a:t>
            </a:r>
          </a:p>
          <a:p>
            <a:pPr lvl="1"/>
            <a:r>
              <a:rPr lang="en-US" sz="2000" dirty="0"/>
              <a:t>You can use  cat  to create flat text files. Type the  </a:t>
            </a:r>
            <a:r>
              <a:rPr lang="en-US" sz="2000" b="1" dirty="0"/>
              <a:t>cat &gt; winter.txt  </a:t>
            </a:r>
            <a:r>
              <a:rPr lang="en-US" sz="2000" dirty="0"/>
              <a:t>command as shown in the screenshot below. Then type one or more lines, finishing each line with the enter key. After the last line, type and hold the Control (</a:t>
            </a:r>
            <a:r>
              <a:rPr lang="en-US" sz="2000" b="1" dirty="0"/>
              <a:t>Ctrl</a:t>
            </a:r>
            <a:r>
              <a:rPr lang="en-US" sz="2000" dirty="0"/>
              <a:t>) key and press </a:t>
            </a:r>
            <a:r>
              <a:rPr lang="en-US" sz="2000" b="1" dirty="0"/>
              <a:t>d</a:t>
            </a:r>
            <a:r>
              <a:rPr lang="en-US" sz="2000" dirty="0"/>
              <a:t>.</a:t>
            </a:r>
            <a:endParaRPr lang="en-US" sz="1050" dirty="0"/>
          </a:p>
          <a:p>
            <a:pPr lvl="1"/>
            <a:endParaRPr lang="en-US" sz="1600" i="1" dirty="0"/>
          </a:p>
          <a:p>
            <a:pPr lvl="1"/>
            <a:r>
              <a:rPr lang="en-US" i="1" dirty="0"/>
              <a:t>[root@192 ~]# cat &gt; writer.txt</a:t>
            </a:r>
          </a:p>
          <a:p>
            <a:pPr lvl="1"/>
            <a:r>
              <a:rPr lang="en-US" i="1" dirty="0"/>
              <a:t>It is very hot today!</a:t>
            </a:r>
          </a:p>
          <a:p>
            <a:pPr lvl="1"/>
            <a:r>
              <a:rPr lang="en-US" i="1" dirty="0"/>
              <a:t>[root@192 ~]# cat writer.txt</a:t>
            </a:r>
          </a:p>
          <a:p>
            <a:pPr lvl="1"/>
            <a:r>
              <a:rPr lang="en-US" i="1" dirty="0"/>
              <a:t>It is very hot today!</a:t>
            </a:r>
          </a:p>
          <a:p>
            <a:pPr lvl="1"/>
            <a:r>
              <a:rPr lang="en-US" i="1" dirty="0"/>
              <a:t>[root@192 ~]#</a:t>
            </a:r>
          </a:p>
          <a:p>
            <a:pPr lvl="1"/>
            <a:endParaRPr lang="en-US" i="1" dirty="0"/>
          </a:p>
          <a:p>
            <a:pPr lvl="1"/>
            <a:r>
              <a:rPr lang="en-US" sz="2000" dirty="0"/>
              <a:t>The  </a:t>
            </a:r>
            <a:r>
              <a:rPr lang="en-US" sz="2000" b="1" dirty="0"/>
              <a:t>Ctrl d  </a:t>
            </a:r>
            <a:r>
              <a:rPr lang="en-US" sz="2000" dirty="0"/>
              <a:t>key combination will send an  </a:t>
            </a:r>
            <a:r>
              <a:rPr lang="en-US" sz="2000" b="1" dirty="0"/>
              <a:t>EOF</a:t>
            </a:r>
            <a:r>
              <a:rPr lang="en-US" sz="2000" dirty="0"/>
              <a:t>  (End of File) to the running process ending the  cat  command.</a:t>
            </a:r>
          </a:p>
        </p:txBody>
      </p:sp>
    </p:spTree>
    <p:extLst>
      <p:ext uri="{BB962C8B-B14F-4D97-AF65-F5344CB8AC3E}">
        <p14:creationId xmlns:p14="http://schemas.microsoft.com/office/powerpoint/2010/main" val="9461691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43143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cat</a:t>
            </a:r>
            <a:endParaRPr lang="en-US" i="1" dirty="0"/>
          </a:p>
          <a:p>
            <a:pPr marL="742950" lvl="1" indent="-285750">
              <a:buFont typeface="Wingdings" panose="05000000000000000000" pitchFamily="2" charset="2"/>
              <a:buChar char="q"/>
            </a:pPr>
            <a:r>
              <a:rPr lang="en-US" i="1" dirty="0"/>
              <a:t>  </a:t>
            </a:r>
            <a:r>
              <a:rPr lang="en-US" sz="2000" b="1" dirty="0"/>
              <a:t>copy file</a:t>
            </a:r>
          </a:p>
          <a:p>
            <a:pPr lvl="1"/>
            <a:r>
              <a:rPr lang="en-US" sz="2000" dirty="0"/>
              <a:t>You will see that cat can be used to copy files.</a:t>
            </a:r>
          </a:p>
          <a:p>
            <a:pPr lvl="1"/>
            <a:endParaRPr lang="en-US" sz="1600" i="1" dirty="0"/>
          </a:p>
          <a:p>
            <a:pPr lvl="1"/>
            <a:r>
              <a:rPr lang="en-US" i="1" dirty="0"/>
              <a:t>[root@192 ~]# cat writer.txt &gt; hot.txt</a:t>
            </a:r>
          </a:p>
          <a:p>
            <a:pPr lvl="1"/>
            <a:r>
              <a:rPr lang="en-US" i="1" dirty="0"/>
              <a:t>[root@192 ~]# cat hot.txt</a:t>
            </a:r>
          </a:p>
          <a:p>
            <a:pPr lvl="1"/>
            <a:r>
              <a:rPr lang="en-US" i="1" dirty="0"/>
              <a:t>It is very hot today!</a:t>
            </a:r>
          </a:p>
          <a:p>
            <a:pPr lvl="1"/>
            <a:r>
              <a:rPr lang="en-US" i="1" dirty="0"/>
              <a:t>[root@192 ~]#</a:t>
            </a:r>
          </a:p>
        </p:txBody>
      </p:sp>
    </p:spTree>
    <p:extLst>
      <p:ext uri="{BB962C8B-B14F-4D97-AF65-F5344CB8AC3E}">
        <p14:creationId xmlns:p14="http://schemas.microsoft.com/office/powerpoint/2010/main" val="13332394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492990"/>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 more and less</a:t>
            </a:r>
            <a:endParaRPr lang="en-US" i="1" dirty="0"/>
          </a:p>
          <a:p>
            <a:pPr lvl="1"/>
            <a:r>
              <a:rPr lang="en-US" sz="2000" dirty="0"/>
              <a:t>The  </a:t>
            </a:r>
            <a:r>
              <a:rPr lang="en-US" sz="2000" b="1" dirty="0"/>
              <a:t>more</a:t>
            </a:r>
            <a:r>
              <a:rPr lang="en-US" sz="2000" dirty="0"/>
              <a:t>  command is useful for displaying files that take up more than one screen. More will allow you to see the contents of the file page by page. Use the space bar to see the next page, or  q  to quit. Some people prefer the  </a:t>
            </a:r>
            <a:r>
              <a:rPr lang="en-US" sz="2000" b="1" dirty="0"/>
              <a:t>less</a:t>
            </a:r>
            <a:r>
              <a:rPr lang="en-US" sz="2000" dirty="0"/>
              <a:t>  command to  </a:t>
            </a:r>
            <a:r>
              <a:rPr lang="en-US" sz="2000" b="1" dirty="0"/>
              <a:t>more</a:t>
            </a:r>
            <a:r>
              <a:rPr lang="en-US" sz="2000" dirty="0"/>
              <a:t>.</a:t>
            </a:r>
          </a:p>
          <a:p>
            <a:pPr lvl="1"/>
            <a:endParaRPr lang="en-US" sz="1600" i="1" dirty="0"/>
          </a:p>
          <a:p>
            <a:pPr lvl="1"/>
            <a:r>
              <a:rPr lang="en-US" i="1" dirty="0"/>
              <a:t>[root@192 ~]# more /</a:t>
            </a:r>
            <a:r>
              <a:rPr lang="en-US" i="1" dirty="0" err="1"/>
              <a:t>etc</a:t>
            </a:r>
            <a:r>
              <a:rPr lang="en-US" i="1" dirty="0"/>
              <a:t>/services</a:t>
            </a:r>
          </a:p>
          <a:p>
            <a:pPr lvl="1"/>
            <a:r>
              <a:rPr lang="en-US" i="1" dirty="0"/>
              <a:t>[root@192 ~]# less /</a:t>
            </a:r>
            <a:r>
              <a:rPr lang="en-US" i="1" dirty="0" err="1"/>
              <a:t>etc</a:t>
            </a:r>
            <a:r>
              <a:rPr lang="en-US" i="1" dirty="0"/>
              <a:t>/services</a:t>
            </a:r>
          </a:p>
        </p:txBody>
      </p:sp>
    </p:spTree>
    <p:extLst>
      <p:ext uri="{BB962C8B-B14F-4D97-AF65-F5344CB8AC3E}">
        <p14:creationId xmlns:p14="http://schemas.microsoft.com/office/powerpoint/2010/main" val="7636942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 contents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55203"/>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strings</a:t>
            </a:r>
            <a:endParaRPr lang="en-US" i="1" dirty="0"/>
          </a:p>
          <a:p>
            <a:pPr lvl="1"/>
            <a:r>
              <a:rPr lang="en-US" sz="2000" dirty="0"/>
              <a:t>With  the   </a:t>
            </a:r>
            <a:r>
              <a:rPr lang="en-US" sz="2000" b="1" dirty="0"/>
              <a:t>strings</a:t>
            </a:r>
            <a:r>
              <a:rPr lang="en-US" sz="2000" dirty="0"/>
              <a:t>   command  you  can  display  readable  ascii  strings  found  in  (binary)  files. This example locates the  </a:t>
            </a:r>
            <a:r>
              <a:rPr lang="en-US" sz="2000" b="1" dirty="0"/>
              <a:t>ls</a:t>
            </a:r>
            <a:r>
              <a:rPr lang="en-US" sz="2000" dirty="0"/>
              <a:t>  binary then displays readable strings in the binary file (output is truncated).</a:t>
            </a:r>
          </a:p>
          <a:p>
            <a:pPr lvl="1"/>
            <a:endParaRPr lang="en-US" sz="1600" i="1" dirty="0"/>
          </a:p>
          <a:p>
            <a:pPr lvl="1"/>
            <a:r>
              <a:rPr lang="en-US" i="1" dirty="0"/>
              <a:t>[root@192 ~]# which ls</a:t>
            </a:r>
          </a:p>
          <a:p>
            <a:pPr lvl="1"/>
            <a:r>
              <a:rPr lang="en-US" i="1" dirty="0"/>
              <a:t>alias ls='ls --color=auto'</a:t>
            </a:r>
          </a:p>
          <a:p>
            <a:pPr lvl="1"/>
            <a:r>
              <a:rPr lang="en-US" i="1" dirty="0"/>
              <a:t>        /</a:t>
            </a:r>
            <a:r>
              <a:rPr lang="en-US" i="1" dirty="0" err="1"/>
              <a:t>usr</a:t>
            </a:r>
            <a:r>
              <a:rPr lang="en-US" i="1" dirty="0"/>
              <a:t>/bin/ls</a:t>
            </a:r>
          </a:p>
          <a:p>
            <a:pPr lvl="1"/>
            <a:r>
              <a:rPr lang="en-US" i="1" dirty="0"/>
              <a:t>[root@192 ~]# strings /</a:t>
            </a:r>
            <a:r>
              <a:rPr lang="en-US" i="1" dirty="0" err="1"/>
              <a:t>usr</a:t>
            </a:r>
            <a:r>
              <a:rPr lang="en-US" i="1" dirty="0"/>
              <a:t>/bin/ls | more</a:t>
            </a:r>
          </a:p>
          <a:p>
            <a:pPr lvl="1"/>
            <a:r>
              <a:rPr lang="en-US" i="1" dirty="0"/>
              <a:t>/lib64/ld-linux-x86-64.so.2</a:t>
            </a:r>
          </a:p>
          <a:p>
            <a:pPr lvl="1"/>
            <a:r>
              <a:rPr lang="en-US" i="1" dirty="0"/>
              <a:t>=</a:t>
            </a:r>
            <a:r>
              <a:rPr lang="en-US" i="1" dirty="0" err="1"/>
              <a:t>pYq</a:t>
            </a:r>
            <a:endParaRPr lang="en-US" i="1" dirty="0"/>
          </a:p>
          <a:p>
            <a:pPr lvl="1"/>
            <a:r>
              <a:rPr lang="en-US" i="1" dirty="0"/>
              <a:t>libselinux.so.1</a:t>
            </a:r>
          </a:p>
          <a:p>
            <a:pPr lvl="1"/>
            <a:r>
              <a:rPr lang="en-US" i="1" dirty="0"/>
              <a:t>_</a:t>
            </a:r>
            <a:r>
              <a:rPr lang="en-US" i="1" dirty="0" err="1"/>
              <a:t>ITM_deregisterTMCloneTable</a:t>
            </a:r>
            <a:endParaRPr lang="en-US" i="1" dirty="0"/>
          </a:p>
          <a:p>
            <a:pPr lvl="1"/>
            <a:r>
              <a:rPr lang="en-US" i="1" dirty="0"/>
              <a:t>__</a:t>
            </a:r>
            <a:r>
              <a:rPr lang="en-US" i="1" dirty="0" err="1"/>
              <a:t>gmon_start</a:t>
            </a:r>
            <a:r>
              <a:rPr lang="en-US" i="1" dirty="0"/>
              <a:t>__</a:t>
            </a:r>
          </a:p>
          <a:p>
            <a:pPr lvl="1"/>
            <a:r>
              <a:rPr lang="en-US" i="1" dirty="0"/>
              <a:t>_</a:t>
            </a:r>
            <a:r>
              <a:rPr lang="en-US" i="1" dirty="0" err="1"/>
              <a:t>Jv_RegisterClasses</a:t>
            </a:r>
            <a:endParaRPr lang="en-US" i="1" dirty="0"/>
          </a:p>
          <a:p>
            <a:pPr lvl="1"/>
            <a:r>
              <a:rPr lang="en-US" i="1" dirty="0"/>
              <a:t>_</a:t>
            </a:r>
            <a:r>
              <a:rPr lang="en-US" i="1" dirty="0" err="1"/>
              <a:t>ITM_registerTMCloneTable</a:t>
            </a:r>
            <a:endParaRPr lang="en-US" i="1" dirty="0"/>
          </a:p>
          <a:p>
            <a:pPr lvl="1"/>
            <a:r>
              <a:rPr lang="en-US" i="1" dirty="0"/>
              <a:t>…</a:t>
            </a:r>
          </a:p>
        </p:txBody>
      </p:sp>
    </p:spTree>
    <p:extLst>
      <p:ext uri="{BB962C8B-B14F-4D97-AF65-F5344CB8AC3E}">
        <p14:creationId xmlns:p14="http://schemas.microsoft.com/office/powerpoint/2010/main" val="12318428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3"/>
            <a:ext cx="9144000" cy="2530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2722778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commands and arguments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85980"/>
          </a:xfrm>
          <a:prstGeom prst="rect">
            <a:avLst/>
          </a:prstGeom>
        </p:spPr>
        <p:txBody>
          <a:bodyPr wrap="square">
            <a:spAutoFit/>
          </a:bodyPr>
          <a:lstStyle/>
          <a:p>
            <a:r>
              <a:rPr lang="en-US" sz="2000" dirty="0"/>
              <a:t>The  </a:t>
            </a:r>
            <a:r>
              <a:rPr lang="en-US" sz="2000" b="1" dirty="0"/>
              <a:t>command  line  interface  </a:t>
            </a:r>
            <a:r>
              <a:rPr lang="en-US" sz="2000" dirty="0"/>
              <a:t>or   </a:t>
            </a:r>
            <a:r>
              <a:rPr lang="en-US" sz="2000" b="1" dirty="0"/>
              <a:t>shell</a:t>
            </a:r>
            <a:r>
              <a:rPr lang="en-US" sz="2000" dirty="0"/>
              <a:t>   used  on  most  Linux  systems  is  called   </a:t>
            </a:r>
            <a:r>
              <a:rPr lang="en-US" sz="2000" b="1" dirty="0"/>
              <a:t>bash</a:t>
            </a:r>
            <a:r>
              <a:rPr lang="en-US" sz="2000" dirty="0"/>
              <a:t> ,  which stands for  </a:t>
            </a:r>
            <a:r>
              <a:rPr lang="en-US" sz="2000" b="1" dirty="0"/>
              <a:t>Bourne again shell</a:t>
            </a:r>
            <a:r>
              <a:rPr lang="en-US" sz="2000" dirty="0"/>
              <a:t>.</a:t>
            </a:r>
          </a:p>
          <a:p>
            <a:r>
              <a:rPr lang="en-US" sz="1000" i="1" dirty="0"/>
              <a:t> </a:t>
            </a:r>
          </a:p>
          <a:p>
            <a:pPr marL="285750" indent="-285750">
              <a:buFont typeface="Wingdings" panose="05000000000000000000" pitchFamily="2" charset="2"/>
              <a:buChar char="v"/>
            </a:pPr>
            <a:r>
              <a:rPr lang="en-US" sz="2000" b="1" dirty="0"/>
              <a:t>  white space removal</a:t>
            </a:r>
          </a:p>
          <a:p>
            <a:pPr lvl="1"/>
            <a:r>
              <a:rPr lang="en-US" dirty="0"/>
              <a:t>Parts that are separated by one or more consecutive  white spaces  (or tabs) are considered separate  arguments , any white space is removed. The first  argument  is the </a:t>
            </a:r>
            <a:r>
              <a:rPr lang="en-US" b="1" dirty="0"/>
              <a:t>command</a:t>
            </a:r>
            <a:r>
              <a:rPr lang="en-US" dirty="0"/>
              <a:t> to be executed, the other  </a:t>
            </a:r>
            <a:r>
              <a:rPr lang="en-US" b="1" dirty="0"/>
              <a:t>arguments</a:t>
            </a:r>
            <a:r>
              <a:rPr lang="en-US" dirty="0"/>
              <a:t>  are given to the command. The shell effectively cuts your command into one or more arguments.</a:t>
            </a:r>
          </a:p>
          <a:p>
            <a:pPr lvl="1"/>
            <a:r>
              <a:rPr lang="en-US" dirty="0"/>
              <a:t>This  explains  why  the  following  four  different  command  lines  are  the  same  after   </a:t>
            </a:r>
            <a:r>
              <a:rPr lang="en-US" b="1" dirty="0"/>
              <a:t>shell expansion</a:t>
            </a:r>
            <a:r>
              <a:rPr lang="en-US" dirty="0"/>
              <a:t>.</a:t>
            </a:r>
          </a:p>
          <a:p>
            <a:pPr lvl="1"/>
            <a:r>
              <a:rPr lang="en-US" sz="1200" dirty="0"/>
              <a:t> </a:t>
            </a:r>
          </a:p>
          <a:p>
            <a:pPr lvl="1"/>
            <a:r>
              <a:rPr lang="en-US" sz="1600" i="1" dirty="0"/>
              <a:t>[</a:t>
            </a:r>
            <a:r>
              <a:rPr lang="en-US" sz="1600" i="1" dirty="0" err="1"/>
              <a:t>root@server</a:t>
            </a:r>
            <a:r>
              <a:rPr lang="en-US" sz="1600" i="1" dirty="0"/>
              <a:t> configure]# cd</a:t>
            </a:r>
          </a:p>
          <a:p>
            <a:pPr lvl="1"/>
            <a:r>
              <a:rPr lang="en-US" sz="1600" i="1" dirty="0"/>
              <a:t>[</a:t>
            </a:r>
            <a:r>
              <a:rPr lang="en-US" sz="1600" i="1" dirty="0" err="1"/>
              <a:t>root@server</a:t>
            </a:r>
            <a:r>
              <a:rPr lang="en-US" sz="1600" i="1" dirty="0"/>
              <a:t> ~]# echo Hello World</a:t>
            </a:r>
          </a:p>
          <a:p>
            <a:pPr lvl="1"/>
            <a:r>
              <a:rPr lang="en-US" sz="1600" i="1" dirty="0"/>
              <a:t>Hello World</a:t>
            </a:r>
          </a:p>
          <a:p>
            <a:pPr lvl="1"/>
            <a:r>
              <a:rPr lang="en-US" sz="1600" i="1" dirty="0"/>
              <a:t>[</a:t>
            </a:r>
            <a:r>
              <a:rPr lang="en-US" sz="1600" i="1" dirty="0" err="1"/>
              <a:t>root@server</a:t>
            </a:r>
            <a:r>
              <a:rPr lang="en-US" sz="1600" i="1" dirty="0"/>
              <a:t> ~]# echo Hello    World</a:t>
            </a:r>
          </a:p>
          <a:p>
            <a:pPr lvl="1"/>
            <a:r>
              <a:rPr lang="en-US" sz="1600" i="1" dirty="0"/>
              <a:t>Hello World</a:t>
            </a:r>
          </a:p>
          <a:p>
            <a:pPr lvl="1"/>
            <a:r>
              <a:rPr lang="en-US" sz="1600" i="1" dirty="0"/>
              <a:t>[</a:t>
            </a:r>
            <a:r>
              <a:rPr lang="en-US" sz="1600" i="1" dirty="0" err="1"/>
              <a:t>root@server</a:t>
            </a:r>
            <a:r>
              <a:rPr lang="en-US" sz="1600" i="1" dirty="0"/>
              <a:t> ~]#    echo Hello World</a:t>
            </a:r>
          </a:p>
          <a:p>
            <a:pPr lvl="1"/>
            <a:r>
              <a:rPr lang="en-US" sz="1600" i="1" dirty="0"/>
              <a:t>Hello World</a:t>
            </a:r>
          </a:p>
          <a:p>
            <a:pPr lvl="1"/>
            <a:r>
              <a:rPr lang="en-US" sz="1600" i="1" dirty="0"/>
              <a:t>[</a:t>
            </a:r>
            <a:r>
              <a:rPr lang="en-US" sz="1600" i="1" dirty="0" err="1"/>
              <a:t>root@server</a:t>
            </a:r>
            <a:r>
              <a:rPr lang="en-US" sz="1600" i="1" dirty="0"/>
              <a:t> ~]#</a:t>
            </a:r>
          </a:p>
        </p:txBody>
      </p:sp>
    </p:spTree>
    <p:extLst>
      <p:ext uri="{BB962C8B-B14F-4D97-AF65-F5344CB8AC3E}">
        <p14:creationId xmlns:p14="http://schemas.microsoft.com/office/powerpoint/2010/main" val="3637719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commands and arguments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78286"/>
          </a:xfrm>
          <a:prstGeom prst="rect">
            <a:avLst/>
          </a:prstGeom>
        </p:spPr>
        <p:txBody>
          <a:bodyPr wrap="square">
            <a:spAutoFit/>
          </a:bodyPr>
          <a:lstStyle/>
          <a:p>
            <a:pPr marL="285750" indent="-285750">
              <a:buFont typeface="Wingdings" panose="05000000000000000000" pitchFamily="2" charset="2"/>
              <a:buChar char="v"/>
            </a:pPr>
            <a:r>
              <a:rPr lang="en-US" sz="2000" b="1" dirty="0"/>
              <a:t> single quotes</a:t>
            </a:r>
          </a:p>
          <a:p>
            <a:pPr lvl="1"/>
            <a:r>
              <a:rPr lang="en-US" dirty="0"/>
              <a:t>You  can  prevent  the  removal  of  white  spaces  by  quoting  the  spaces.  The  contents  of  the quoted  string  are  considered  as  one  argument, </a:t>
            </a:r>
            <a:r>
              <a:rPr lang="en-US" b="1" dirty="0"/>
              <a:t>echo</a:t>
            </a:r>
            <a:r>
              <a:rPr lang="en-US" dirty="0"/>
              <a:t>   receives only one  </a:t>
            </a:r>
            <a:r>
              <a:rPr lang="en-US" b="1" dirty="0"/>
              <a:t>argument</a:t>
            </a:r>
            <a:r>
              <a:rPr lang="en-US" dirty="0"/>
              <a:t> .</a:t>
            </a:r>
          </a:p>
          <a:p>
            <a:pPr lvl="1"/>
            <a:r>
              <a:rPr lang="en-US" sz="1050" dirty="0"/>
              <a:t> </a:t>
            </a:r>
          </a:p>
          <a:p>
            <a:pPr lvl="1"/>
            <a:r>
              <a:rPr lang="en-US" i="1" dirty="0"/>
              <a:t>[</a:t>
            </a:r>
            <a:r>
              <a:rPr lang="en-US" i="1" dirty="0" err="1"/>
              <a:t>root@server</a:t>
            </a:r>
            <a:r>
              <a:rPr lang="en-US" i="1" dirty="0"/>
              <a:t> ~]# echo 'A line with   single       quote'</a:t>
            </a:r>
          </a:p>
          <a:p>
            <a:pPr lvl="1"/>
            <a:r>
              <a:rPr lang="en-US" i="1" dirty="0"/>
              <a:t>A line with   single       quote</a:t>
            </a:r>
          </a:p>
          <a:p>
            <a:pPr lvl="1"/>
            <a:r>
              <a:rPr lang="en-US" i="1" dirty="0"/>
              <a:t>[</a:t>
            </a:r>
            <a:r>
              <a:rPr lang="en-US" i="1" dirty="0" err="1"/>
              <a:t>root@server</a:t>
            </a:r>
            <a:r>
              <a:rPr lang="en-US" i="1" dirty="0"/>
              <a:t> ~]#</a:t>
            </a:r>
          </a:p>
          <a:p>
            <a:pPr lvl="1"/>
            <a:r>
              <a:rPr lang="en-US" sz="1050" i="1" dirty="0"/>
              <a:t> </a:t>
            </a:r>
          </a:p>
          <a:p>
            <a:pPr marL="285750" indent="-285750">
              <a:buFont typeface="Wingdings" panose="05000000000000000000" pitchFamily="2" charset="2"/>
              <a:buChar char="v"/>
            </a:pPr>
            <a:r>
              <a:rPr lang="en-US" sz="2000" b="1" dirty="0"/>
              <a:t>double quotes</a:t>
            </a:r>
          </a:p>
          <a:p>
            <a:pPr lvl="1"/>
            <a:r>
              <a:rPr lang="en-US" dirty="0"/>
              <a:t>You can also prevent the removal of white spaces by double quoting   the spaces. Same as above,  </a:t>
            </a:r>
            <a:r>
              <a:rPr lang="en-US" b="1" dirty="0"/>
              <a:t>echo</a:t>
            </a:r>
            <a:r>
              <a:rPr lang="en-US" dirty="0"/>
              <a:t>  only receives one  </a:t>
            </a:r>
            <a:r>
              <a:rPr lang="en-US" b="1" dirty="0"/>
              <a:t>argument</a:t>
            </a:r>
            <a:r>
              <a:rPr lang="en-US" dirty="0"/>
              <a:t>.</a:t>
            </a:r>
          </a:p>
          <a:p>
            <a:pPr lvl="1"/>
            <a:r>
              <a:rPr lang="en-US" sz="1050" dirty="0"/>
              <a:t> </a:t>
            </a:r>
          </a:p>
          <a:p>
            <a:pPr lvl="1"/>
            <a:r>
              <a:rPr lang="en-US" i="1" dirty="0"/>
              <a:t>[</a:t>
            </a:r>
            <a:r>
              <a:rPr lang="en-US" i="1" dirty="0" err="1"/>
              <a:t>root@server</a:t>
            </a:r>
            <a:r>
              <a:rPr lang="en-US" i="1" dirty="0"/>
              <a:t> ~]# echo “A line with   double       quote”</a:t>
            </a:r>
          </a:p>
          <a:p>
            <a:pPr lvl="1"/>
            <a:r>
              <a:rPr lang="en-US" i="1" dirty="0"/>
              <a:t>A line with   double       quote</a:t>
            </a:r>
          </a:p>
          <a:p>
            <a:pPr lvl="1"/>
            <a:r>
              <a:rPr lang="en-US" i="1" dirty="0"/>
              <a:t>[</a:t>
            </a:r>
            <a:r>
              <a:rPr lang="en-US" i="1" dirty="0" err="1"/>
              <a:t>root@server</a:t>
            </a:r>
            <a:r>
              <a:rPr lang="en-US" i="1" dirty="0"/>
              <a:t> ~]#</a:t>
            </a:r>
          </a:p>
          <a:p>
            <a:pPr lvl="1"/>
            <a:r>
              <a:rPr lang="en-US" sz="1000" i="1" dirty="0"/>
              <a:t> </a:t>
            </a:r>
          </a:p>
          <a:p>
            <a:pPr lvl="1"/>
            <a:r>
              <a:rPr lang="en-US" sz="2000" dirty="0"/>
              <a:t>wh</a:t>
            </a:r>
            <a:r>
              <a:rPr lang="en-US" dirty="0"/>
              <a:t>en discussing  </a:t>
            </a:r>
            <a:r>
              <a:rPr lang="en-US" b="1" dirty="0"/>
              <a:t>variables </a:t>
            </a:r>
            <a:r>
              <a:rPr lang="en-US" dirty="0"/>
              <a:t> we will see important differences between single and double quotes.</a:t>
            </a:r>
          </a:p>
        </p:txBody>
      </p:sp>
    </p:spTree>
    <p:extLst>
      <p:ext uri="{BB962C8B-B14F-4D97-AF65-F5344CB8AC3E}">
        <p14:creationId xmlns:p14="http://schemas.microsoft.com/office/powerpoint/2010/main" val="16893335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commands and arguments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324261"/>
          </a:xfrm>
          <a:prstGeom prst="rect">
            <a:avLst/>
          </a:prstGeom>
        </p:spPr>
        <p:txBody>
          <a:bodyPr wrap="square">
            <a:spAutoFit/>
          </a:bodyPr>
          <a:lstStyle/>
          <a:p>
            <a:pPr marL="285750" indent="-285750">
              <a:buFont typeface="Wingdings" panose="05000000000000000000" pitchFamily="2" charset="2"/>
              <a:buChar char="v"/>
            </a:pPr>
            <a:r>
              <a:rPr lang="en-US" sz="2000" b="1" dirty="0"/>
              <a:t>  echo and quotes</a:t>
            </a:r>
          </a:p>
          <a:p>
            <a:pPr lvl="1"/>
            <a:r>
              <a:rPr lang="en-US" dirty="0"/>
              <a:t>Quoted lines can include </a:t>
            </a:r>
            <a:r>
              <a:rPr lang="en-US" b="1" dirty="0"/>
              <a:t>special</a:t>
            </a:r>
            <a:r>
              <a:rPr lang="en-US" dirty="0"/>
              <a:t> </a:t>
            </a:r>
            <a:r>
              <a:rPr lang="en-US" b="1" dirty="0"/>
              <a:t>escaped characters </a:t>
            </a:r>
            <a:r>
              <a:rPr lang="en-US" dirty="0" err="1"/>
              <a:t>recognised</a:t>
            </a:r>
            <a:r>
              <a:rPr lang="en-US" dirty="0"/>
              <a:t> by the  </a:t>
            </a:r>
            <a:r>
              <a:rPr lang="en-US" b="1" dirty="0"/>
              <a:t>echo</a:t>
            </a:r>
            <a:r>
              <a:rPr lang="en-US" dirty="0"/>
              <a:t>  command (when using  </a:t>
            </a:r>
            <a:r>
              <a:rPr lang="en-US" b="1" dirty="0"/>
              <a:t>echo -e</a:t>
            </a:r>
            <a:r>
              <a:rPr lang="en-US" dirty="0"/>
              <a:t> ). The screenshot below shows how to use  </a:t>
            </a:r>
            <a:r>
              <a:rPr lang="en-US" b="1" dirty="0"/>
              <a:t>\n  </a:t>
            </a:r>
            <a:r>
              <a:rPr lang="en-US" dirty="0"/>
              <a:t>for a newline and  </a:t>
            </a:r>
            <a:r>
              <a:rPr lang="en-US" b="1" dirty="0"/>
              <a:t>\t  </a:t>
            </a:r>
            <a:r>
              <a:rPr lang="en-US" dirty="0"/>
              <a:t>for a tab.</a:t>
            </a:r>
          </a:p>
          <a:p>
            <a:pPr lvl="1"/>
            <a:r>
              <a:rPr lang="en-US" sz="1050" dirty="0"/>
              <a:t> </a:t>
            </a:r>
          </a:p>
          <a:p>
            <a:pPr lvl="1"/>
            <a:r>
              <a:rPr lang="en-US" i="1" dirty="0"/>
              <a:t>[</a:t>
            </a:r>
            <a:r>
              <a:rPr lang="en-US" i="1" dirty="0" err="1"/>
              <a:t>root@server</a:t>
            </a:r>
            <a:r>
              <a:rPr lang="en-US" i="1" dirty="0"/>
              <a:t> ~]# echo -e "A line with \</a:t>
            </a:r>
            <a:r>
              <a:rPr lang="en-US" i="1" dirty="0" err="1"/>
              <a:t>na</a:t>
            </a:r>
            <a:r>
              <a:rPr lang="en-US" i="1" dirty="0"/>
              <a:t> newline"</a:t>
            </a:r>
          </a:p>
          <a:p>
            <a:pPr lvl="1"/>
            <a:r>
              <a:rPr lang="en-US" i="1" dirty="0"/>
              <a:t>A line with</a:t>
            </a:r>
          </a:p>
          <a:p>
            <a:pPr lvl="1"/>
            <a:r>
              <a:rPr lang="en-US" i="1" dirty="0"/>
              <a:t>a newline</a:t>
            </a:r>
          </a:p>
          <a:p>
            <a:pPr lvl="1"/>
            <a:r>
              <a:rPr lang="en-US" i="1" dirty="0"/>
              <a:t>[</a:t>
            </a:r>
            <a:r>
              <a:rPr lang="en-US" i="1" dirty="0" err="1"/>
              <a:t>root@server</a:t>
            </a:r>
            <a:r>
              <a:rPr lang="en-US" i="1" dirty="0"/>
              <a:t> ~]#  echo -e 'A line with \</a:t>
            </a:r>
            <a:r>
              <a:rPr lang="en-US" i="1" dirty="0" err="1"/>
              <a:t>na</a:t>
            </a:r>
            <a:r>
              <a:rPr lang="en-US" i="1" dirty="0"/>
              <a:t> newline'</a:t>
            </a:r>
          </a:p>
          <a:p>
            <a:pPr lvl="1"/>
            <a:r>
              <a:rPr lang="en-US" i="1" dirty="0"/>
              <a:t>A line with</a:t>
            </a:r>
          </a:p>
          <a:p>
            <a:pPr lvl="1"/>
            <a:r>
              <a:rPr lang="en-US" i="1" dirty="0"/>
              <a:t>a newline</a:t>
            </a:r>
          </a:p>
          <a:p>
            <a:pPr lvl="1"/>
            <a:r>
              <a:rPr lang="en-US" i="1" dirty="0"/>
              <a:t>[</a:t>
            </a:r>
            <a:r>
              <a:rPr lang="en-US" i="1" dirty="0" err="1"/>
              <a:t>root@server</a:t>
            </a:r>
            <a:r>
              <a:rPr lang="en-US" i="1" dirty="0"/>
              <a:t> ~]# echo -e "A line with \ta tab"</a:t>
            </a:r>
          </a:p>
          <a:p>
            <a:pPr lvl="1"/>
            <a:r>
              <a:rPr lang="en-US" i="1" dirty="0"/>
              <a:t>A line with     a tab</a:t>
            </a:r>
          </a:p>
          <a:p>
            <a:pPr lvl="1"/>
            <a:r>
              <a:rPr lang="en-US" i="1" dirty="0"/>
              <a:t>[</a:t>
            </a:r>
            <a:r>
              <a:rPr lang="en-US" i="1" dirty="0" err="1"/>
              <a:t>root@server</a:t>
            </a:r>
            <a:r>
              <a:rPr lang="en-US" i="1" dirty="0"/>
              <a:t> ~]# echo -e 'A line with \ta tab'</a:t>
            </a:r>
          </a:p>
          <a:p>
            <a:pPr lvl="1"/>
            <a:r>
              <a:rPr lang="en-US" i="1" dirty="0"/>
              <a:t>A line with     a tab</a:t>
            </a:r>
          </a:p>
          <a:p>
            <a:pPr lvl="1"/>
            <a:endParaRPr lang="en-US" sz="1050" i="1" dirty="0"/>
          </a:p>
        </p:txBody>
      </p:sp>
    </p:spTree>
    <p:extLst>
      <p:ext uri="{BB962C8B-B14F-4D97-AF65-F5344CB8AC3E}">
        <p14:creationId xmlns:p14="http://schemas.microsoft.com/office/powerpoint/2010/main" val="25050941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control operators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054682"/>
          </a:xfrm>
          <a:prstGeom prst="rect">
            <a:avLst/>
          </a:prstGeom>
        </p:spPr>
        <p:txBody>
          <a:bodyPr wrap="square">
            <a:spAutoFit/>
          </a:bodyPr>
          <a:lstStyle/>
          <a:p>
            <a:pPr marL="285750" indent="-285750">
              <a:buFont typeface="Wingdings" panose="05000000000000000000" pitchFamily="2" charset="2"/>
              <a:buChar char="v"/>
            </a:pPr>
            <a:r>
              <a:rPr lang="en-US" sz="2000" b="1" dirty="0"/>
              <a:t> ; semicolon</a:t>
            </a:r>
          </a:p>
          <a:p>
            <a:pPr lvl="1"/>
            <a:r>
              <a:rPr lang="en-US" dirty="0"/>
              <a:t>You can put two or more commands on the same line separated by a semicolon  </a:t>
            </a:r>
            <a:r>
              <a:rPr lang="en-US" b="1" dirty="0"/>
              <a:t>; </a:t>
            </a:r>
            <a:r>
              <a:rPr lang="en-US" dirty="0"/>
              <a:t>. All  the  arguments  before  this  semicolon will be considered a separate command from all the arguments after the semicolon. Both series will be executed sequentially with the shell waiting for each command to finish before starting the next one.</a:t>
            </a:r>
          </a:p>
          <a:p>
            <a:pPr lvl="1"/>
            <a:endParaRPr lang="en-US" dirty="0"/>
          </a:p>
          <a:p>
            <a:pPr lvl="1"/>
            <a:r>
              <a:rPr lang="en-US" i="1" dirty="0"/>
              <a:t>[</a:t>
            </a:r>
            <a:r>
              <a:rPr lang="en-US" i="1" dirty="0" err="1"/>
              <a:t>root@server</a:t>
            </a:r>
            <a:r>
              <a:rPr lang="en-US" i="1" dirty="0"/>
              <a:t> ~]# echo Hello ; echo World</a:t>
            </a:r>
          </a:p>
          <a:p>
            <a:pPr lvl="1"/>
            <a:r>
              <a:rPr lang="en-US" i="1" dirty="0"/>
              <a:t>Hello</a:t>
            </a:r>
          </a:p>
          <a:p>
            <a:pPr lvl="1"/>
            <a:r>
              <a:rPr lang="en-US" i="1" dirty="0"/>
              <a:t>World</a:t>
            </a:r>
          </a:p>
          <a:p>
            <a:pPr lvl="1"/>
            <a:endParaRPr lang="en-US" dirty="0"/>
          </a:p>
          <a:p>
            <a:pPr lvl="1"/>
            <a:endParaRPr lang="en-US" sz="1050" i="1" dirty="0"/>
          </a:p>
        </p:txBody>
      </p:sp>
    </p:spTree>
    <p:extLst>
      <p:ext uri="{BB962C8B-B14F-4D97-AF65-F5344CB8AC3E}">
        <p14:creationId xmlns:p14="http://schemas.microsoft.com/office/powerpoint/2010/main" val="360916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41577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32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Linus Torvalds</a:t>
            </a:r>
            <a:endParaRPr lang="th-TH" sz="32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pic>
        <p:nvPicPr>
          <p:cNvPr id="8" name="รูปภาพ 7">
            <a:extLst>
              <a:ext uri="{FF2B5EF4-FFF2-40B4-BE49-F238E27FC236}">
                <a16:creationId xmlns:a16="http://schemas.microsoft.com/office/drawing/2014/main" id="{BFFE0465-41AD-498B-9C75-09FC73845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534" y="1936997"/>
            <a:ext cx="5959321" cy="4184204"/>
          </a:xfrm>
          <a:prstGeom prst="rect">
            <a:avLst/>
          </a:prstGeom>
        </p:spPr>
      </p:pic>
    </p:spTree>
    <p:extLst>
      <p:ext uri="{BB962C8B-B14F-4D97-AF65-F5344CB8AC3E}">
        <p14:creationId xmlns:p14="http://schemas.microsoft.com/office/powerpoint/2010/main" val="30714182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control operators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331681"/>
          </a:xfrm>
          <a:prstGeom prst="rect">
            <a:avLst/>
          </a:prstGeom>
        </p:spPr>
        <p:txBody>
          <a:bodyPr wrap="square">
            <a:spAutoFit/>
          </a:bodyPr>
          <a:lstStyle/>
          <a:p>
            <a:pPr marL="342900" indent="-342900">
              <a:buFont typeface="Wingdings" panose="05000000000000000000" pitchFamily="2" charset="2"/>
              <a:buChar char="v"/>
            </a:pPr>
            <a:r>
              <a:rPr lang="en-US" sz="2000" b="1" dirty="0"/>
              <a:t> &amp; ampersand</a:t>
            </a:r>
          </a:p>
          <a:p>
            <a:pPr lvl="1"/>
            <a:r>
              <a:rPr lang="en-US" dirty="0"/>
              <a:t>When a line ends with an ampersand  </a:t>
            </a:r>
            <a:r>
              <a:rPr lang="en-US" b="1" dirty="0"/>
              <a:t>&amp;</a:t>
            </a:r>
            <a:r>
              <a:rPr lang="en-US" dirty="0"/>
              <a:t> , the shell will not wait for the command to finish. You will get your shell prompt back, and the command is executed in background. You will get a message when this command has finished executing in background.</a:t>
            </a:r>
          </a:p>
          <a:p>
            <a:pPr lvl="1"/>
            <a:endParaRPr lang="en-US" dirty="0"/>
          </a:p>
          <a:p>
            <a:pPr lvl="1"/>
            <a:r>
              <a:rPr lang="nl-NL" i="1" dirty="0"/>
              <a:t>[root@server ~]# sleep 20 &amp;</a:t>
            </a:r>
          </a:p>
          <a:p>
            <a:pPr lvl="1"/>
            <a:r>
              <a:rPr lang="nl-NL" i="1" dirty="0"/>
              <a:t>[1] 1178</a:t>
            </a:r>
          </a:p>
          <a:p>
            <a:pPr lvl="1"/>
            <a:r>
              <a:rPr lang="nl-NL" i="1" dirty="0"/>
              <a:t>[root@server ~]#</a:t>
            </a:r>
            <a:endParaRPr lang="en-US" i="1" dirty="0"/>
          </a:p>
          <a:p>
            <a:pPr lvl="1"/>
            <a:r>
              <a:rPr lang="en-US" i="1" dirty="0"/>
              <a:t>[1]+  Done                    sleep 20</a:t>
            </a:r>
          </a:p>
          <a:p>
            <a:pPr lvl="1"/>
            <a:endParaRPr lang="en-US" dirty="0"/>
          </a:p>
          <a:p>
            <a:pPr lvl="1"/>
            <a:endParaRPr lang="en-US" sz="1050" i="1" dirty="0"/>
          </a:p>
        </p:txBody>
      </p:sp>
    </p:spTree>
    <p:extLst>
      <p:ext uri="{BB962C8B-B14F-4D97-AF65-F5344CB8AC3E}">
        <p14:creationId xmlns:p14="http://schemas.microsoft.com/office/powerpoint/2010/main" val="41527457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control operators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162678"/>
          </a:xfrm>
          <a:prstGeom prst="rect">
            <a:avLst/>
          </a:prstGeom>
        </p:spPr>
        <p:txBody>
          <a:bodyPr wrap="square">
            <a:spAutoFit/>
          </a:bodyPr>
          <a:lstStyle/>
          <a:p>
            <a:pPr marL="342900" indent="-342900">
              <a:buFont typeface="Wingdings" panose="05000000000000000000" pitchFamily="2" charset="2"/>
              <a:buChar char="v"/>
            </a:pPr>
            <a:r>
              <a:rPr lang="en-US" sz="2000" b="1" dirty="0"/>
              <a:t>  $? dollar question mark</a:t>
            </a:r>
          </a:p>
          <a:p>
            <a:pPr lvl="1"/>
            <a:r>
              <a:rPr lang="en-US" dirty="0"/>
              <a:t>The exit code of the previous command is stored in the shell variable  $? . Actually  $?  is a shell parameter and not a variable, since you cannot assign a value to  $? .</a:t>
            </a:r>
          </a:p>
          <a:p>
            <a:pPr lvl="1"/>
            <a:endParaRPr lang="en-US" dirty="0"/>
          </a:p>
          <a:p>
            <a:pPr lvl="1"/>
            <a:r>
              <a:rPr lang="nl-NL" i="1" dirty="0"/>
              <a:t>[root@server ~]# touch file1</a:t>
            </a:r>
          </a:p>
          <a:p>
            <a:pPr lvl="1"/>
            <a:r>
              <a:rPr lang="nl-NL" i="1" dirty="0"/>
              <a:t>[root@server ~]# rm file1</a:t>
            </a:r>
          </a:p>
          <a:p>
            <a:pPr lvl="1"/>
            <a:r>
              <a:rPr lang="nl-NL" i="1" dirty="0"/>
              <a:t>rm: remove regular empty file ‘file1’? y</a:t>
            </a:r>
          </a:p>
          <a:p>
            <a:pPr lvl="1"/>
            <a:r>
              <a:rPr lang="nl-NL" i="1" dirty="0"/>
              <a:t>[root@server ~]# echo $?</a:t>
            </a:r>
          </a:p>
          <a:p>
            <a:pPr lvl="1"/>
            <a:r>
              <a:rPr lang="nl-NL" i="1" dirty="0"/>
              <a:t>0</a:t>
            </a:r>
          </a:p>
          <a:p>
            <a:pPr lvl="1"/>
            <a:r>
              <a:rPr lang="nl-NL" i="1" dirty="0"/>
              <a:t>[root@server ~]# rm file1</a:t>
            </a:r>
          </a:p>
          <a:p>
            <a:pPr lvl="1"/>
            <a:r>
              <a:rPr lang="nl-NL" i="1" dirty="0"/>
              <a:t>rm: cannot remove ‘file1’: No such file or directory</a:t>
            </a:r>
          </a:p>
          <a:p>
            <a:pPr lvl="1"/>
            <a:r>
              <a:rPr lang="nl-NL" i="1" dirty="0"/>
              <a:t>[root@server ~]# echo $?</a:t>
            </a:r>
          </a:p>
          <a:p>
            <a:pPr lvl="1"/>
            <a:r>
              <a:rPr lang="nl-NL" i="1" dirty="0"/>
              <a:t>1</a:t>
            </a:r>
          </a:p>
          <a:p>
            <a:pPr lvl="1"/>
            <a:r>
              <a:rPr lang="nl-NL" i="1" dirty="0"/>
              <a:t>[root@server ~]#</a:t>
            </a:r>
            <a:endParaRPr lang="en-US" dirty="0"/>
          </a:p>
          <a:p>
            <a:pPr lvl="1"/>
            <a:endParaRPr lang="en-US" sz="1050" i="1" dirty="0"/>
          </a:p>
        </p:txBody>
      </p:sp>
    </p:spTree>
    <p:extLst>
      <p:ext uri="{BB962C8B-B14F-4D97-AF65-F5344CB8AC3E}">
        <p14:creationId xmlns:p14="http://schemas.microsoft.com/office/powerpoint/2010/main" val="22515278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control operators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893100"/>
          </a:xfrm>
          <a:prstGeom prst="rect">
            <a:avLst/>
          </a:prstGeom>
        </p:spPr>
        <p:txBody>
          <a:bodyPr wrap="square">
            <a:spAutoFit/>
          </a:bodyPr>
          <a:lstStyle/>
          <a:p>
            <a:pPr marL="342900" indent="-342900">
              <a:buFont typeface="Wingdings" panose="05000000000000000000" pitchFamily="2" charset="2"/>
              <a:buChar char="v"/>
            </a:pPr>
            <a:r>
              <a:rPr lang="en-US" sz="2000" b="1" dirty="0"/>
              <a:t>   &amp;&amp; double ampersand</a:t>
            </a:r>
          </a:p>
          <a:p>
            <a:pPr lvl="1"/>
            <a:r>
              <a:rPr lang="en-US" dirty="0"/>
              <a:t>The  shell  will  interpret   &amp;&amp;   as  a   logical  AND .  When  using   &amp;&amp;   the  second  command  is executed only if the first one succeeds (returns a zero exit status).</a:t>
            </a:r>
          </a:p>
          <a:p>
            <a:pPr lvl="1"/>
            <a:endParaRPr lang="en-US" dirty="0"/>
          </a:p>
          <a:p>
            <a:pPr lvl="1"/>
            <a:r>
              <a:rPr lang="nl-NL" i="1" dirty="0"/>
              <a:t>[root@server ~]# echo first &amp;&amp; echo second</a:t>
            </a:r>
          </a:p>
          <a:p>
            <a:pPr lvl="1"/>
            <a:r>
              <a:rPr lang="nl-NL" i="1" dirty="0"/>
              <a:t>first</a:t>
            </a:r>
          </a:p>
          <a:p>
            <a:pPr lvl="1"/>
            <a:r>
              <a:rPr lang="nl-NL" i="1" dirty="0"/>
              <a:t>second</a:t>
            </a:r>
          </a:p>
          <a:p>
            <a:pPr lvl="1"/>
            <a:r>
              <a:rPr lang="nl-NL" i="1" dirty="0"/>
              <a:t>[root@server ~]# zecho first &amp;&amp; echo second</a:t>
            </a:r>
          </a:p>
          <a:p>
            <a:pPr lvl="1"/>
            <a:r>
              <a:rPr lang="nl-NL" i="1" dirty="0"/>
              <a:t>-bash: zecho: command not found</a:t>
            </a:r>
          </a:p>
          <a:p>
            <a:pPr lvl="1"/>
            <a:r>
              <a:rPr lang="nl-NL" i="1" dirty="0"/>
              <a:t>[root@server ~]#</a:t>
            </a:r>
            <a:endParaRPr lang="en-US" sz="1050" i="1" dirty="0"/>
          </a:p>
        </p:txBody>
      </p:sp>
    </p:spTree>
    <p:extLst>
      <p:ext uri="{BB962C8B-B14F-4D97-AF65-F5344CB8AC3E}">
        <p14:creationId xmlns:p14="http://schemas.microsoft.com/office/powerpoint/2010/main" val="6004406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control operators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447098"/>
          </a:xfrm>
          <a:prstGeom prst="rect">
            <a:avLst/>
          </a:prstGeom>
        </p:spPr>
        <p:txBody>
          <a:bodyPr wrap="square">
            <a:spAutoFit/>
          </a:bodyPr>
          <a:lstStyle/>
          <a:p>
            <a:pPr marL="342900" indent="-342900">
              <a:buFont typeface="Wingdings" panose="05000000000000000000" pitchFamily="2" charset="2"/>
              <a:buChar char="v"/>
            </a:pPr>
            <a:r>
              <a:rPr lang="en-US" sz="2000" b="1" dirty="0"/>
              <a:t>  || double vertical bar</a:t>
            </a:r>
          </a:p>
          <a:p>
            <a:pPr lvl="1"/>
            <a:r>
              <a:rPr lang="en-US" dirty="0"/>
              <a:t>The   </a:t>
            </a:r>
            <a:r>
              <a:rPr lang="en-US" b="1" dirty="0"/>
              <a:t>||</a:t>
            </a:r>
            <a:r>
              <a:rPr lang="en-US" dirty="0"/>
              <a:t>   represents  a   logical  </a:t>
            </a:r>
            <a:r>
              <a:rPr lang="en-US" b="1" dirty="0"/>
              <a:t>OR</a:t>
            </a:r>
            <a:r>
              <a:rPr lang="en-US" dirty="0"/>
              <a:t> .  The  second  command  is  executed  only  when  the  first command fails (returns a non-zero exit status).</a:t>
            </a:r>
          </a:p>
          <a:p>
            <a:pPr lvl="1"/>
            <a:endParaRPr lang="en-US" dirty="0"/>
          </a:p>
          <a:p>
            <a:pPr lvl="1"/>
            <a:r>
              <a:rPr lang="nl-NL" i="1" dirty="0"/>
              <a:t>[root@server ~]# echo first || echo second ; echo third</a:t>
            </a:r>
          </a:p>
          <a:p>
            <a:pPr lvl="1"/>
            <a:r>
              <a:rPr lang="nl-NL" i="1" dirty="0"/>
              <a:t>first</a:t>
            </a:r>
          </a:p>
          <a:p>
            <a:pPr lvl="1"/>
            <a:r>
              <a:rPr lang="nl-NL" i="1" dirty="0"/>
              <a:t>third</a:t>
            </a:r>
          </a:p>
          <a:p>
            <a:pPr lvl="1"/>
            <a:r>
              <a:rPr lang="nl-NL" i="1" dirty="0"/>
              <a:t>[root@server ~]# zecho first || echo second ; echo third</a:t>
            </a:r>
          </a:p>
          <a:p>
            <a:pPr lvl="1"/>
            <a:r>
              <a:rPr lang="nl-NL" i="1" dirty="0"/>
              <a:t>-bash: zecho: command not found</a:t>
            </a:r>
          </a:p>
          <a:p>
            <a:pPr lvl="1"/>
            <a:r>
              <a:rPr lang="nl-NL" i="1" dirty="0"/>
              <a:t>second</a:t>
            </a:r>
          </a:p>
          <a:p>
            <a:pPr lvl="1"/>
            <a:r>
              <a:rPr lang="nl-NL" i="1" dirty="0"/>
              <a:t>third</a:t>
            </a:r>
          </a:p>
          <a:p>
            <a:pPr lvl="1"/>
            <a:r>
              <a:rPr lang="nl-NL" i="1" dirty="0"/>
              <a:t>[root@server ~]#</a:t>
            </a:r>
            <a:endParaRPr lang="en-US" sz="1050" i="1" dirty="0"/>
          </a:p>
        </p:txBody>
      </p:sp>
    </p:spTree>
    <p:extLst>
      <p:ext uri="{BB962C8B-B14F-4D97-AF65-F5344CB8AC3E}">
        <p14:creationId xmlns:p14="http://schemas.microsoft.com/office/powerpoint/2010/main" val="24039081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control operators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616101"/>
          </a:xfrm>
          <a:prstGeom prst="rect">
            <a:avLst/>
          </a:prstGeom>
        </p:spPr>
        <p:txBody>
          <a:bodyPr wrap="square">
            <a:spAutoFit/>
          </a:bodyPr>
          <a:lstStyle/>
          <a:p>
            <a:pPr marL="342900" indent="-342900">
              <a:buFont typeface="Wingdings" panose="05000000000000000000" pitchFamily="2" charset="2"/>
              <a:buChar char="v"/>
            </a:pPr>
            <a:r>
              <a:rPr lang="en-US" sz="2000" b="1" dirty="0"/>
              <a:t>  # pound sign</a:t>
            </a:r>
          </a:p>
          <a:p>
            <a:pPr lvl="1"/>
            <a:r>
              <a:rPr lang="en-US" dirty="0"/>
              <a:t>Everything written after a  </a:t>
            </a:r>
            <a:r>
              <a:rPr lang="en-US" b="1" dirty="0"/>
              <a:t>pound sign  (#) </a:t>
            </a:r>
            <a:r>
              <a:rPr lang="en-US" dirty="0"/>
              <a:t>is ignored by the shell. This is useful to write a </a:t>
            </a:r>
            <a:r>
              <a:rPr lang="en-US" b="1" dirty="0"/>
              <a:t>shell comment</a:t>
            </a:r>
            <a:r>
              <a:rPr lang="en-US" dirty="0"/>
              <a:t> , but has no influence on the command execution or shell expansion.</a:t>
            </a:r>
          </a:p>
          <a:p>
            <a:pPr lvl="1"/>
            <a:endParaRPr lang="en-US" dirty="0"/>
          </a:p>
          <a:p>
            <a:pPr lvl="1"/>
            <a:r>
              <a:rPr lang="en-US" i="1" dirty="0"/>
              <a:t>[</a:t>
            </a:r>
            <a:r>
              <a:rPr lang="en-US" i="1" dirty="0" err="1"/>
              <a:t>root@server</a:t>
            </a:r>
            <a:r>
              <a:rPr lang="en-US" i="1" dirty="0"/>
              <a:t> ~]# </a:t>
            </a:r>
            <a:r>
              <a:rPr lang="en-US" i="1" dirty="0" err="1"/>
              <a:t>mkdir</a:t>
            </a:r>
            <a:r>
              <a:rPr lang="en-US" i="1" dirty="0"/>
              <a:t> test       # we create a directory</a:t>
            </a:r>
          </a:p>
          <a:p>
            <a:pPr lvl="1"/>
            <a:r>
              <a:rPr lang="en-US" i="1" dirty="0"/>
              <a:t>[</a:t>
            </a:r>
            <a:r>
              <a:rPr lang="en-US" i="1" dirty="0" err="1"/>
              <a:t>root@server</a:t>
            </a:r>
            <a:r>
              <a:rPr lang="en-US" i="1" dirty="0"/>
              <a:t> ~]# cd test             ##### we enter the directory</a:t>
            </a:r>
          </a:p>
          <a:p>
            <a:pPr lvl="1"/>
            <a:r>
              <a:rPr lang="en-US" i="1" dirty="0"/>
              <a:t>[</a:t>
            </a:r>
            <a:r>
              <a:rPr lang="en-US" i="1" dirty="0" err="1"/>
              <a:t>root@server</a:t>
            </a:r>
            <a:r>
              <a:rPr lang="en-US" i="1" dirty="0"/>
              <a:t> test]# ls                  # is it empty?</a:t>
            </a:r>
          </a:p>
          <a:p>
            <a:pPr lvl="1"/>
            <a:r>
              <a:rPr lang="en-US" i="1" dirty="0"/>
              <a:t>[</a:t>
            </a:r>
            <a:r>
              <a:rPr lang="en-US" i="1" dirty="0" err="1"/>
              <a:t>root@server</a:t>
            </a:r>
            <a:r>
              <a:rPr lang="en-US" i="1" dirty="0"/>
              <a:t> test]#</a:t>
            </a:r>
          </a:p>
        </p:txBody>
      </p:sp>
    </p:spTree>
    <p:extLst>
      <p:ext uri="{BB962C8B-B14F-4D97-AF65-F5344CB8AC3E}">
        <p14:creationId xmlns:p14="http://schemas.microsoft.com/office/powerpoint/2010/main" val="32574165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control operators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724096"/>
          </a:xfrm>
          <a:prstGeom prst="rect">
            <a:avLst/>
          </a:prstGeom>
        </p:spPr>
        <p:txBody>
          <a:bodyPr wrap="square">
            <a:spAutoFit/>
          </a:bodyPr>
          <a:lstStyle/>
          <a:p>
            <a:pPr marL="342900" indent="-342900">
              <a:buFont typeface="Wingdings" panose="05000000000000000000" pitchFamily="2" charset="2"/>
              <a:buChar char="v"/>
            </a:pPr>
            <a:r>
              <a:rPr lang="en-US" sz="2000" b="1" dirty="0"/>
              <a:t>  \ escaping special characters</a:t>
            </a:r>
          </a:p>
          <a:p>
            <a:pPr lvl="1"/>
            <a:r>
              <a:rPr lang="en-US" dirty="0"/>
              <a:t>The  backslash   </a:t>
            </a:r>
            <a:r>
              <a:rPr lang="en-US" b="1" dirty="0"/>
              <a:t>\</a:t>
            </a:r>
            <a:r>
              <a:rPr lang="en-US" dirty="0"/>
              <a:t>   character  enables  the  use  of  control  characters,  but  without  the  shell interpreting it, this is called  </a:t>
            </a:r>
            <a:r>
              <a:rPr lang="en-US" b="1" dirty="0"/>
              <a:t>escaping</a:t>
            </a:r>
            <a:r>
              <a:rPr lang="en-US" dirty="0"/>
              <a:t>  characters.</a:t>
            </a:r>
          </a:p>
          <a:p>
            <a:pPr lvl="1"/>
            <a:endParaRPr lang="en-US" dirty="0"/>
          </a:p>
          <a:p>
            <a:pPr lvl="1"/>
            <a:r>
              <a:rPr lang="en-US" i="1" dirty="0"/>
              <a:t>[</a:t>
            </a:r>
            <a:r>
              <a:rPr lang="en-US" i="1" dirty="0" err="1"/>
              <a:t>root@server</a:t>
            </a:r>
            <a:r>
              <a:rPr lang="en-US" i="1" dirty="0"/>
              <a:t> test]# echo hello \; world</a:t>
            </a:r>
          </a:p>
          <a:p>
            <a:pPr lvl="1"/>
            <a:r>
              <a:rPr lang="en-US" i="1" dirty="0"/>
              <a:t>hello ; world</a:t>
            </a:r>
          </a:p>
          <a:p>
            <a:pPr lvl="1"/>
            <a:r>
              <a:rPr lang="en-US" i="1" dirty="0"/>
              <a:t>[</a:t>
            </a:r>
            <a:r>
              <a:rPr lang="en-US" i="1" dirty="0" err="1"/>
              <a:t>root@server</a:t>
            </a:r>
            <a:r>
              <a:rPr lang="en-US" i="1" dirty="0"/>
              <a:t> test]# echo hello \ \ \ world</a:t>
            </a:r>
          </a:p>
          <a:p>
            <a:pPr lvl="1"/>
            <a:r>
              <a:rPr lang="en-US" i="1" dirty="0"/>
              <a:t>hello    world</a:t>
            </a:r>
          </a:p>
          <a:p>
            <a:pPr lvl="1"/>
            <a:r>
              <a:rPr lang="en-US" i="1" dirty="0"/>
              <a:t>[</a:t>
            </a:r>
            <a:r>
              <a:rPr lang="en-US" i="1" dirty="0" err="1"/>
              <a:t>root@server</a:t>
            </a:r>
            <a:r>
              <a:rPr lang="en-US" i="1" dirty="0"/>
              <a:t> test]# echo escaping \\\ \#\ \&amp;\ \"\ \'</a:t>
            </a:r>
          </a:p>
          <a:p>
            <a:pPr lvl="1"/>
            <a:r>
              <a:rPr lang="en-US" i="1" dirty="0"/>
              <a:t>escaping \ # &amp; " '</a:t>
            </a:r>
          </a:p>
          <a:p>
            <a:pPr lvl="1"/>
            <a:r>
              <a:rPr lang="en-US" i="1" dirty="0"/>
              <a:t>[</a:t>
            </a:r>
            <a:r>
              <a:rPr lang="en-US" i="1" dirty="0" err="1"/>
              <a:t>root@server</a:t>
            </a:r>
            <a:r>
              <a:rPr lang="en-US" i="1" dirty="0"/>
              <a:t> test]# echo escaping \\\?\*\"\'</a:t>
            </a:r>
          </a:p>
          <a:p>
            <a:pPr lvl="1"/>
            <a:r>
              <a:rPr lang="en-US" i="1" dirty="0"/>
              <a:t>escaping \?*"'</a:t>
            </a:r>
          </a:p>
          <a:p>
            <a:pPr lvl="1"/>
            <a:r>
              <a:rPr lang="en-US" i="1" dirty="0"/>
              <a:t>[</a:t>
            </a:r>
            <a:r>
              <a:rPr lang="en-US" i="1" dirty="0" err="1"/>
              <a:t>root@server</a:t>
            </a:r>
            <a:r>
              <a:rPr lang="en-US" i="1" dirty="0"/>
              <a:t> test]#</a:t>
            </a:r>
          </a:p>
        </p:txBody>
      </p:sp>
    </p:spTree>
    <p:extLst>
      <p:ext uri="{BB962C8B-B14F-4D97-AF65-F5344CB8AC3E}">
        <p14:creationId xmlns:p14="http://schemas.microsoft.com/office/powerpoint/2010/main" val="30204667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control operators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893100"/>
          </a:xfrm>
          <a:prstGeom prst="rect">
            <a:avLst/>
          </a:prstGeom>
        </p:spPr>
        <p:txBody>
          <a:bodyPr wrap="square">
            <a:spAutoFit/>
          </a:bodyPr>
          <a:lstStyle/>
          <a:p>
            <a:pPr marL="342900" indent="-342900">
              <a:buFont typeface="Wingdings" panose="05000000000000000000" pitchFamily="2" charset="2"/>
              <a:buChar char="v"/>
            </a:pPr>
            <a:r>
              <a:rPr lang="en-US" sz="2000" b="1" dirty="0"/>
              <a:t>   end of line backslash</a:t>
            </a:r>
          </a:p>
          <a:p>
            <a:pPr lvl="1"/>
            <a:r>
              <a:rPr lang="en-US" dirty="0"/>
              <a:t>Lines ending in a </a:t>
            </a:r>
            <a:r>
              <a:rPr lang="en-US" b="1" dirty="0"/>
              <a:t>backslash</a:t>
            </a:r>
            <a:r>
              <a:rPr lang="en-US" dirty="0"/>
              <a:t> are continued on the next line. The shell does not interpret the newline character and will wait on shell expansion and execution of the command line until a newline without backslash is encountered.</a:t>
            </a:r>
          </a:p>
          <a:p>
            <a:pPr lvl="1"/>
            <a:endParaRPr lang="en-US" dirty="0"/>
          </a:p>
          <a:p>
            <a:pPr lvl="1"/>
            <a:r>
              <a:rPr lang="en-US" i="1" dirty="0"/>
              <a:t>[</a:t>
            </a:r>
            <a:r>
              <a:rPr lang="en-US" i="1" dirty="0" err="1"/>
              <a:t>root@server</a:t>
            </a:r>
            <a:r>
              <a:rPr lang="en-US" i="1" dirty="0"/>
              <a:t> test]# echo This command line \</a:t>
            </a:r>
          </a:p>
          <a:p>
            <a:pPr lvl="1"/>
            <a:r>
              <a:rPr lang="en-US" i="1" dirty="0"/>
              <a:t>&gt; is split in three \</a:t>
            </a:r>
          </a:p>
          <a:p>
            <a:pPr lvl="1"/>
            <a:r>
              <a:rPr lang="en-US" i="1" dirty="0"/>
              <a:t>&gt; parts</a:t>
            </a:r>
          </a:p>
          <a:p>
            <a:pPr lvl="1"/>
            <a:r>
              <a:rPr lang="en-US" i="1" dirty="0"/>
              <a:t>This command line is split in three parts</a:t>
            </a:r>
          </a:p>
          <a:p>
            <a:pPr lvl="1"/>
            <a:r>
              <a:rPr lang="en-US" i="1" dirty="0"/>
              <a:t>[</a:t>
            </a:r>
            <a:r>
              <a:rPr lang="en-US" i="1" dirty="0" err="1"/>
              <a:t>root@server</a:t>
            </a:r>
            <a:r>
              <a:rPr lang="en-US" i="1" dirty="0"/>
              <a:t> test]#</a:t>
            </a:r>
          </a:p>
        </p:txBody>
      </p:sp>
    </p:spTree>
    <p:extLst>
      <p:ext uri="{BB962C8B-B14F-4D97-AF65-F5344CB8AC3E}">
        <p14:creationId xmlns:p14="http://schemas.microsoft.com/office/powerpoint/2010/main" val="37681455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variables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555093"/>
          </a:xfrm>
          <a:prstGeom prst="rect">
            <a:avLst/>
          </a:prstGeom>
        </p:spPr>
        <p:txBody>
          <a:bodyPr wrap="square">
            <a:spAutoFit/>
          </a:bodyPr>
          <a:lstStyle/>
          <a:p>
            <a:pPr marL="342900" indent="-342900">
              <a:buFont typeface="Wingdings" panose="05000000000000000000" pitchFamily="2" charset="2"/>
              <a:buChar char="v"/>
            </a:pPr>
            <a:r>
              <a:rPr lang="en-US" sz="2000" b="1" dirty="0"/>
              <a:t>   $ dollar sign</a:t>
            </a:r>
          </a:p>
          <a:p>
            <a:pPr lvl="1"/>
            <a:r>
              <a:rPr lang="en-US" dirty="0"/>
              <a:t>Another important character interpreted by the shell is the dollar sign  </a:t>
            </a:r>
            <a:r>
              <a:rPr lang="en-US" b="1" dirty="0"/>
              <a:t>$ </a:t>
            </a:r>
            <a:r>
              <a:rPr lang="en-US" dirty="0"/>
              <a:t>. The shell will look for an  </a:t>
            </a:r>
            <a:r>
              <a:rPr lang="en-US" b="1" dirty="0"/>
              <a:t>environment variable  </a:t>
            </a:r>
            <a:r>
              <a:rPr lang="en-US" dirty="0"/>
              <a:t>named like the string following the  </a:t>
            </a:r>
            <a:r>
              <a:rPr lang="en-US" b="1" dirty="0"/>
              <a:t>dollar sign  </a:t>
            </a:r>
            <a:r>
              <a:rPr lang="en-US" dirty="0"/>
              <a:t>and replace it with the value of the variable.</a:t>
            </a:r>
          </a:p>
          <a:p>
            <a:pPr lvl="1"/>
            <a:endParaRPr lang="en-US" dirty="0"/>
          </a:p>
          <a:p>
            <a:pPr lvl="1"/>
            <a:r>
              <a:rPr lang="en-US" dirty="0"/>
              <a:t>These are some examples using $HOSTNAME, $USER, $UID, $SHELL, and $HOME.</a:t>
            </a:r>
          </a:p>
          <a:p>
            <a:pPr lvl="1"/>
            <a:endParaRPr lang="en-US" dirty="0"/>
          </a:p>
          <a:p>
            <a:pPr lvl="1"/>
            <a:r>
              <a:rPr lang="en-US" i="1" dirty="0"/>
              <a:t>[</a:t>
            </a:r>
            <a:r>
              <a:rPr lang="en-US" i="1" dirty="0" err="1"/>
              <a:t>root@server</a:t>
            </a:r>
            <a:r>
              <a:rPr lang="en-US" i="1" dirty="0"/>
              <a:t> test]# echo This is the $SHELL </a:t>
            </a:r>
            <a:r>
              <a:rPr lang="en-US" i="1" dirty="0" err="1"/>
              <a:t>shell</a:t>
            </a:r>
            <a:endParaRPr lang="en-US" i="1" dirty="0"/>
          </a:p>
          <a:p>
            <a:pPr lvl="1"/>
            <a:r>
              <a:rPr lang="en-US" i="1" dirty="0"/>
              <a:t>This is the /bin/bash shell</a:t>
            </a:r>
          </a:p>
          <a:p>
            <a:pPr lvl="1"/>
            <a:r>
              <a:rPr lang="en-US" i="1" dirty="0"/>
              <a:t>[</a:t>
            </a:r>
            <a:r>
              <a:rPr lang="en-US" i="1" dirty="0" err="1"/>
              <a:t>root@server</a:t>
            </a:r>
            <a:r>
              <a:rPr lang="en-US" i="1" dirty="0"/>
              <a:t> test]# echo This is $SHELL on computer $HOSTNAME</a:t>
            </a:r>
          </a:p>
          <a:p>
            <a:pPr lvl="1"/>
            <a:r>
              <a:rPr lang="en-US" i="1" dirty="0"/>
              <a:t>This is /bin/bash on computer </a:t>
            </a:r>
            <a:r>
              <a:rPr lang="en-US" i="1" dirty="0" err="1"/>
              <a:t>server.bbu.local</a:t>
            </a:r>
            <a:endParaRPr lang="en-US" i="1" dirty="0"/>
          </a:p>
          <a:p>
            <a:pPr lvl="1"/>
            <a:r>
              <a:rPr lang="en-US" i="1" dirty="0"/>
              <a:t>[</a:t>
            </a:r>
            <a:r>
              <a:rPr lang="en-US" i="1" dirty="0" err="1"/>
              <a:t>root@server</a:t>
            </a:r>
            <a:r>
              <a:rPr lang="en-US" i="1" dirty="0"/>
              <a:t> test]# echo My </a:t>
            </a:r>
            <a:r>
              <a:rPr lang="en-US" i="1" dirty="0" err="1"/>
              <a:t>homedir</a:t>
            </a:r>
            <a:r>
              <a:rPr lang="en-US" i="1" dirty="0"/>
              <a:t> is $HOME</a:t>
            </a:r>
          </a:p>
          <a:p>
            <a:pPr lvl="1"/>
            <a:r>
              <a:rPr lang="en-US" i="1" dirty="0"/>
              <a:t>My </a:t>
            </a:r>
            <a:r>
              <a:rPr lang="en-US" i="1" dirty="0" err="1"/>
              <a:t>homedir</a:t>
            </a:r>
            <a:r>
              <a:rPr lang="en-US" i="1" dirty="0"/>
              <a:t> is /root</a:t>
            </a:r>
          </a:p>
          <a:p>
            <a:pPr lvl="1"/>
            <a:r>
              <a:rPr lang="en-US" i="1" dirty="0"/>
              <a:t>[</a:t>
            </a:r>
            <a:r>
              <a:rPr lang="en-US" i="1" dirty="0" err="1"/>
              <a:t>root@server</a:t>
            </a:r>
            <a:r>
              <a:rPr lang="en-US" i="1" dirty="0"/>
              <a:t> test]# echo The </a:t>
            </a:r>
            <a:r>
              <a:rPr lang="en-US" i="1" dirty="0" err="1"/>
              <a:t>userid</a:t>
            </a:r>
            <a:r>
              <a:rPr lang="en-US" i="1" dirty="0"/>
              <a:t> of $USER is $UID</a:t>
            </a:r>
          </a:p>
          <a:p>
            <a:pPr lvl="1"/>
            <a:r>
              <a:rPr lang="en-US" i="1" dirty="0"/>
              <a:t>The </a:t>
            </a:r>
            <a:r>
              <a:rPr lang="en-US" i="1" dirty="0" err="1"/>
              <a:t>userid</a:t>
            </a:r>
            <a:r>
              <a:rPr lang="en-US" i="1" dirty="0"/>
              <a:t> of root is 0</a:t>
            </a:r>
          </a:p>
          <a:p>
            <a:pPr lvl="1"/>
            <a:r>
              <a:rPr lang="en-US" i="1" dirty="0"/>
              <a:t>[</a:t>
            </a:r>
            <a:r>
              <a:rPr lang="en-US" i="1" dirty="0" err="1"/>
              <a:t>root@server</a:t>
            </a:r>
            <a:r>
              <a:rPr lang="en-US" i="1" dirty="0"/>
              <a:t> test]#</a:t>
            </a:r>
          </a:p>
        </p:txBody>
      </p:sp>
    </p:spTree>
    <p:extLst>
      <p:ext uri="{BB962C8B-B14F-4D97-AF65-F5344CB8AC3E}">
        <p14:creationId xmlns:p14="http://schemas.microsoft.com/office/powerpoint/2010/main" val="31706236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variables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24425"/>
          </a:xfrm>
          <a:prstGeom prst="rect">
            <a:avLst/>
          </a:prstGeom>
        </p:spPr>
        <p:txBody>
          <a:bodyPr wrap="square">
            <a:spAutoFit/>
          </a:bodyPr>
          <a:lstStyle/>
          <a:p>
            <a:pPr marL="342900" indent="-342900">
              <a:buFont typeface="Wingdings" panose="05000000000000000000" pitchFamily="2" charset="2"/>
              <a:buChar char="v"/>
            </a:pPr>
            <a:r>
              <a:rPr lang="en-US" sz="2000" b="1" dirty="0"/>
              <a:t> Creating variables</a:t>
            </a:r>
          </a:p>
          <a:p>
            <a:pPr lvl="1"/>
            <a:r>
              <a:rPr lang="en-US" dirty="0"/>
              <a:t>This  example  creates  the  variable   $</a:t>
            </a:r>
            <a:r>
              <a:rPr lang="en-US" dirty="0" err="1"/>
              <a:t>MyVar</a:t>
            </a:r>
            <a:r>
              <a:rPr lang="en-US" dirty="0"/>
              <a:t>   and  sets  its  value.  It  then  uses   echo   to  verify the value.</a:t>
            </a:r>
          </a:p>
          <a:p>
            <a:pPr lvl="1"/>
            <a:r>
              <a:rPr lang="en-US" sz="1200" dirty="0"/>
              <a:t> </a:t>
            </a:r>
          </a:p>
          <a:p>
            <a:pPr lvl="1"/>
            <a:r>
              <a:rPr lang="es-ES" i="1" dirty="0"/>
              <a:t>[root@server ~]# MyVar=555</a:t>
            </a:r>
          </a:p>
          <a:p>
            <a:pPr lvl="1"/>
            <a:r>
              <a:rPr lang="es-ES" i="1" dirty="0"/>
              <a:t>[root@server ~]# echo $MyVar</a:t>
            </a:r>
          </a:p>
          <a:p>
            <a:pPr lvl="1"/>
            <a:r>
              <a:rPr lang="es-ES" i="1" dirty="0"/>
              <a:t>555</a:t>
            </a:r>
          </a:p>
          <a:p>
            <a:pPr lvl="1"/>
            <a:r>
              <a:rPr lang="es-ES" sz="1200" i="1" dirty="0"/>
              <a:t> </a:t>
            </a:r>
          </a:p>
          <a:p>
            <a:pPr marL="342900" indent="-342900">
              <a:buFont typeface="Wingdings" panose="05000000000000000000" pitchFamily="2" charset="2"/>
              <a:buChar char="v"/>
            </a:pPr>
            <a:r>
              <a:rPr lang="es-ES" sz="2000" b="1" i="1" dirty="0"/>
              <a:t>Quotes</a:t>
            </a:r>
          </a:p>
          <a:p>
            <a:pPr lvl="1"/>
            <a:r>
              <a:rPr lang="en-US" dirty="0"/>
              <a:t>Notice that double quotes still allow the parsing of variables, whereas single quotes prevent this.</a:t>
            </a:r>
          </a:p>
          <a:p>
            <a:pPr lvl="1"/>
            <a:r>
              <a:rPr lang="en-US" sz="1200" dirty="0"/>
              <a:t> </a:t>
            </a:r>
          </a:p>
          <a:p>
            <a:pPr lvl="1"/>
            <a:r>
              <a:rPr lang="en-US" i="1" dirty="0"/>
              <a:t>[</a:t>
            </a:r>
            <a:r>
              <a:rPr lang="en-US" i="1" dirty="0" err="1"/>
              <a:t>root@server</a:t>
            </a:r>
            <a:r>
              <a:rPr lang="en-US" i="1" dirty="0"/>
              <a:t> ~]# city=Bangkok</a:t>
            </a:r>
          </a:p>
          <a:p>
            <a:pPr lvl="1"/>
            <a:r>
              <a:rPr lang="en-US" i="1" dirty="0"/>
              <a:t>[</a:t>
            </a:r>
            <a:r>
              <a:rPr lang="en-US" i="1" dirty="0" err="1"/>
              <a:t>root@server</a:t>
            </a:r>
            <a:r>
              <a:rPr lang="en-US" i="1" dirty="0"/>
              <a:t> ~]# echo "We are in $city today."</a:t>
            </a:r>
          </a:p>
          <a:p>
            <a:pPr lvl="1"/>
            <a:r>
              <a:rPr lang="en-US" i="1" dirty="0"/>
              <a:t>We are in Bangkok today.</a:t>
            </a:r>
          </a:p>
          <a:p>
            <a:pPr lvl="1"/>
            <a:r>
              <a:rPr lang="en-US" i="1" dirty="0"/>
              <a:t>[</a:t>
            </a:r>
            <a:r>
              <a:rPr lang="en-US" i="1" dirty="0" err="1"/>
              <a:t>root@server</a:t>
            </a:r>
            <a:r>
              <a:rPr lang="en-US" i="1" dirty="0"/>
              <a:t> ~]# echo 'We are in $city today.'</a:t>
            </a:r>
          </a:p>
          <a:p>
            <a:pPr lvl="1"/>
            <a:r>
              <a:rPr lang="en-US" i="1" dirty="0"/>
              <a:t>We are in $city today.</a:t>
            </a:r>
          </a:p>
          <a:p>
            <a:pPr lvl="1"/>
            <a:r>
              <a:rPr lang="en-US" i="1" dirty="0"/>
              <a:t>[</a:t>
            </a:r>
            <a:r>
              <a:rPr lang="en-US" i="1" dirty="0" err="1"/>
              <a:t>root@server</a:t>
            </a:r>
            <a:r>
              <a:rPr lang="en-US" i="1" dirty="0"/>
              <a:t> ~]#</a:t>
            </a:r>
            <a:endParaRPr lang="es-ES" b="1" dirty="0"/>
          </a:p>
        </p:txBody>
      </p:sp>
    </p:spTree>
    <p:extLst>
      <p:ext uri="{BB962C8B-B14F-4D97-AF65-F5344CB8AC3E}">
        <p14:creationId xmlns:p14="http://schemas.microsoft.com/office/powerpoint/2010/main" val="12068005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variables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308872"/>
          </a:xfrm>
          <a:prstGeom prst="rect">
            <a:avLst/>
          </a:prstGeom>
        </p:spPr>
        <p:txBody>
          <a:bodyPr wrap="square">
            <a:spAutoFit/>
          </a:bodyPr>
          <a:lstStyle/>
          <a:p>
            <a:pPr marL="342900" indent="-342900">
              <a:buFont typeface="Wingdings" panose="05000000000000000000" pitchFamily="2" charset="2"/>
              <a:buChar char="v"/>
            </a:pPr>
            <a:r>
              <a:rPr lang="en-US" sz="2000" b="1" dirty="0"/>
              <a:t> set</a:t>
            </a:r>
          </a:p>
          <a:p>
            <a:pPr lvl="1"/>
            <a:r>
              <a:rPr lang="en-US" dirty="0"/>
              <a:t>You can use the  set  command to display a list of environment variables. Use </a:t>
            </a:r>
            <a:r>
              <a:rPr lang="en-US" b="1" dirty="0"/>
              <a:t>set | more  </a:t>
            </a:r>
            <a:r>
              <a:rPr lang="en-US" dirty="0"/>
              <a:t>to see the variables then.</a:t>
            </a:r>
            <a:r>
              <a:rPr lang="en-US" sz="1200" dirty="0"/>
              <a:t> </a:t>
            </a:r>
          </a:p>
          <a:p>
            <a:pPr lvl="1"/>
            <a:endParaRPr lang="en-US" sz="1200" dirty="0"/>
          </a:p>
          <a:p>
            <a:pPr lvl="1"/>
            <a:r>
              <a:rPr lang="es-ES" i="1" dirty="0"/>
              <a:t>[root@server ~]# set | more</a:t>
            </a:r>
          </a:p>
          <a:p>
            <a:pPr lvl="1"/>
            <a:r>
              <a:rPr lang="es-ES" sz="1200" i="1" dirty="0"/>
              <a:t> </a:t>
            </a:r>
          </a:p>
          <a:p>
            <a:pPr marL="342900" indent="-342900">
              <a:buFont typeface="Wingdings" panose="05000000000000000000" pitchFamily="2" charset="2"/>
              <a:buChar char="v"/>
            </a:pPr>
            <a:r>
              <a:rPr lang="es-ES" sz="2000" b="1" i="1" dirty="0"/>
              <a:t>unset</a:t>
            </a:r>
          </a:p>
          <a:p>
            <a:pPr lvl="1"/>
            <a:r>
              <a:rPr lang="en-US" dirty="0"/>
              <a:t>Use the  unset  command to remove a variable from your shell environment.</a:t>
            </a:r>
          </a:p>
          <a:p>
            <a:pPr lvl="1"/>
            <a:r>
              <a:rPr lang="en-US" sz="1200" dirty="0"/>
              <a:t> </a:t>
            </a:r>
          </a:p>
          <a:p>
            <a:pPr lvl="1"/>
            <a:r>
              <a:rPr lang="en-US" i="1" dirty="0"/>
              <a:t>[</a:t>
            </a:r>
            <a:r>
              <a:rPr lang="en-US" i="1" dirty="0" err="1"/>
              <a:t>root@server</a:t>
            </a:r>
            <a:r>
              <a:rPr lang="en-US" i="1" dirty="0"/>
              <a:t> ~]# </a:t>
            </a:r>
            <a:r>
              <a:rPr lang="en-US" i="1" dirty="0" err="1"/>
              <a:t>MyVar</a:t>
            </a:r>
            <a:r>
              <a:rPr lang="en-US" i="1" dirty="0"/>
              <a:t>=8472</a:t>
            </a:r>
          </a:p>
          <a:p>
            <a:pPr lvl="1"/>
            <a:r>
              <a:rPr lang="en-US" i="1" dirty="0"/>
              <a:t>[</a:t>
            </a:r>
            <a:r>
              <a:rPr lang="en-US" i="1" dirty="0" err="1"/>
              <a:t>root@server</a:t>
            </a:r>
            <a:r>
              <a:rPr lang="en-US" i="1" dirty="0"/>
              <a:t> ~]# echo $</a:t>
            </a:r>
            <a:r>
              <a:rPr lang="en-US" i="1" dirty="0" err="1"/>
              <a:t>MyVar</a:t>
            </a:r>
            <a:endParaRPr lang="en-US" i="1" dirty="0"/>
          </a:p>
          <a:p>
            <a:pPr lvl="1"/>
            <a:r>
              <a:rPr lang="en-US" i="1" dirty="0"/>
              <a:t>8472</a:t>
            </a:r>
          </a:p>
          <a:p>
            <a:pPr lvl="1"/>
            <a:r>
              <a:rPr lang="en-US" i="1" dirty="0"/>
              <a:t>[</a:t>
            </a:r>
            <a:r>
              <a:rPr lang="en-US" i="1" dirty="0" err="1"/>
              <a:t>root@server</a:t>
            </a:r>
            <a:r>
              <a:rPr lang="en-US" i="1" dirty="0"/>
              <a:t> ~]# unset </a:t>
            </a:r>
            <a:r>
              <a:rPr lang="en-US" i="1" dirty="0" err="1"/>
              <a:t>MyVar</a:t>
            </a:r>
            <a:endParaRPr lang="en-US" i="1" dirty="0"/>
          </a:p>
          <a:p>
            <a:pPr lvl="1"/>
            <a:r>
              <a:rPr lang="en-US" i="1" dirty="0"/>
              <a:t>[</a:t>
            </a:r>
            <a:r>
              <a:rPr lang="en-US" i="1" dirty="0" err="1"/>
              <a:t>root@server</a:t>
            </a:r>
            <a:r>
              <a:rPr lang="en-US" i="1" dirty="0"/>
              <a:t> ~]# echo $</a:t>
            </a:r>
            <a:r>
              <a:rPr lang="en-US" i="1" dirty="0" err="1"/>
              <a:t>MyVar</a:t>
            </a:r>
            <a:endParaRPr lang="en-US" i="1" dirty="0"/>
          </a:p>
          <a:p>
            <a:pPr lvl="1"/>
            <a:endParaRPr lang="en-US" i="1" dirty="0"/>
          </a:p>
          <a:p>
            <a:pPr lvl="1"/>
            <a:r>
              <a:rPr lang="en-US" i="1" dirty="0"/>
              <a:t>[</a:t>
            </a:r>
            <a:r>
              <a:rPr lang="en-US" i="1" dirty="0" err="1"/>
              <a:t>root@server</a:t>
            </a:r>
            <a:r>
              <a:rPr lang="en-US" i="1" dirty="0"/>
              <a:t> ~]#</a:t>
            </a:r>
            <a:endParaRPr lang="es-ES" b="1" dirty="0"/>
          </a:p>
        </p:txBody>
      </p:sp>
      <mc:AlternateContent xmlns:mc="http://schemas.openxmlformats.org/markup-compatibility/2006">
        <mc:Choice xmlns:pslz="http://schemas.microsoft.com/office/powerpoint/2016/slidezoom" Requires="pslz">
          <p:graphicFrame>
            <p:nvGraphicFramePr>
              <p:cNvPr id="5" name="การซูมสไลด์ 4">
                <a:extLst>
                  <a:ext uri="{FF2B5EF4-FFF2-40B4-BE49-F238E27FC236}">
                    <a16:creationId xmlns:a16="http://schemas.microsoft.com/office/drawing/2014/main" id="{9E97DC1D-7FFA-4E3B-987C-4E299ADCBEAA}"/>
                  </a:ext>
                </a:extLst>
              </p:cNvPr>
              <p:cNvGraphicFramePr>
                <a:graphicFrameLocks noChangeAspect="1"/>
              </p:cNvGraphicFramePr>
              <p:nvPr>
                <p:extLst>
                  <p:ext uri="{D42A27DB-BD31-4B8C-83A1-F6EECF244321}">
                    <p14:modId xmlns:p14="http://schemas.microsoft.com/office/powerpoint/2010/main" val="1177852107"/>
                  </p:ext>
                </p:extLst>
              </p:nvPr>
            </p:nvGraphicFramePr>
            <p:xfrm>
              <a:off x="-3610992" y="4519138"/>
              <a:ext cx="2286000" cy="1714500"/>
            </p:xfrm>
            <a:graphic>
              <a:graphicData uri="http://schemas.microsoft.com/office/powerpoint/2016/slidezoom">
                <pslz:sldZm>
                  <pslz:sldZmObj sldId="442" cId="958875772">
                    <pslz:zmPr id="{8635458E-5375-4CF8-9008-A323C54902CC}"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5" name="การซูมสไลด์ 4">
                <a:hlinkClick r:id="rId3" action="ppaction://hlinksldjump"/>
                <a:extLst>
                  <a:ext uri="{FF2B5EF4-FFF2-40B4-BE49-F238E27FC236}">
                    <a16:creationId xmlns:a16="http://schemas.microsoft.com/office/drawing/2014/main" id="{9E97DC1D-7FFA-4E3B-987C-4E299ADCBEAA}"/>
                  </a:ext>
                </a:extLst>
              </p:cNvPr>
              <p:cNvPicPr>
                <a:picLocks noGrp="1" noRot="1" noChangeAspect="1" noMove="1" noResize="1" noEditPoints="1" noAdjustHandles="1" noChangeArrowheads="1" noChangeShapeType="1"/>
              </p:cNvPicPr>
              <p:nvPr/>
            </p:nvPicPr>
            <p:blipFill>
              <a:blip r:embed="rId2"/>
              <a:stretch>
                <a:fillRect/>
              </a:stretch>
            </p:blipFill>
            <p:spPr>
              <a:xfrm>
                <a:off x="-3610992" y="451913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5887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41577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32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Tux the penguin: Linux’s Dear Logo</a:t>
            </a:r>
            <a:endParaRPr lang="th-TH" sz="32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pic>
        <p:nvPicPr>
          <p:cNvPr id="5" name="รูปภาพ 4">
            <a:extLst>
              <a:ext uri="{FF2B5EF4-FFF2-40B4-BE49-F238E27FC236}">
                <a16:creationId xmlns:a16="http://schemas.microsoft.com/office/drawing/2014/main" id="{E1CC8350-6CD3-4408-A1D7-4A0D11FCF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850" y="2404091"/>
            <a:ext cx="3046476" cy="3609787"/>
          </a:xfrm>
          <a:prstGeom prst="rect">
            <a:avLst/>
          </a:prstGeom>
        </p:spPr>
      </p:pic>
    </p:spTree>
    <p:extLst>
      <p:ext uri="{BB962C8B-B14F-4D97-AF65-F5344CB8AC3E}">
        <p14:creationId xmlns:p14="http://schemas.microsoft.com/office/powerpoint/2010/main" val="36131213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variables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39869"/>
          </a:xfrm>
          <a:prstGeom prst="rect">
            <a:avLst/>
          </a:prstGeom>
        </p:spPr>
        <p:txBody>
          <a:bodyPr wrap="square">
            <a:spAutoFit/>
          </a:bodyPr>
          <a:lstStyle/>
          <a:p>
            <a:pPr marL="342900" indent="-342900">
              <a:buFont typeface="Wingdings" panose="05000000000000000000" pitchFamily="2" charset="2"/>
              <a:buChar char="v"/>
            </a:pPr>
            <a:r>
              <a:rPr lang="en-US" sz="2000" b="1" dirty="0"/>
              <a:t> $PATH</a:t>
            </a:r>
          </a:p>
          <a:p>
            <a:pPr lvl="1"/>
            <a:r>
              <a:rPr lang="en-US" dirty="0"/>
              <a:t>The   </a:t>
            </a:r>
            <a:r>
              <a:rPr lang="en-US" b="1" dirty="0"/>
              <a:t>$PATH   </a:t>
            </a:r>
            <a:r>
              <a:rPr lang="en-US" dirty="0"/>
              <a:t>variable  is  determines  where  the  shell  is  looking  for  commands  to  execute (unless  the  command  is  </a:t>
            </a:r>
            <a:r>
              <a:rPr lang="en-US" dirty="0" err="1"/>
              <a:t>builtin</a:t>
            </a:r>
            <a:r>
              <a:rPr lang="en-US" dirty="0"/>
              <a:t>  or  aliased).  This  variable  contains  a  list  of  directories, separated by colons.</a:t>
            </a:r>
          </a:p>
          <a:p>
            <a:pPr lvl="1"/>
            <a:endParaRPr lang="en-US" sz="1200" dirty="0"/>
          </a:p>
          <a:p>
            <a:pPr lvl="1"/>
            <a:r>
              <a:rPr lang="es-ES" i="1" dirty="0"/>
              <a:t>[root@server ~]# echo $PATH</a:t>
            </a:r>
          </a:p>
          <a:p>
            <a:pPr lvl="1"/>
            <a:r>
              <a:rPr lang="es-ES" i="1" dirty="0"/>
              <a:t>/usr/local/sbin:/usr/local/bin:/usr/sbin:/usr/bin:/root/bin</a:t>
            </a:r>
          </a:p>
          <a:p>
            <a:pPr lvl="1"/>
            <a:r>
              <a:rPr lang="es-ES" sz="1200" i="1" dirty="0"/>
              <a:t> </a:t>
            </a:r>
          </a:p>
          <a:p>
            <a:pPr marL="342900" indent="-342900">
              <a:buFont typeface="Wingdings" panose="05000000000000000000" pitchFamily="2" charset="2"/>
              <a:buChar char="v"/>
            </a:pPr>
            <a:r>
              <a:rPr lang="es-ES" sz="2000" b="1" i="1" dirty="0"/>
              <a:t>env</a:t>
            </a:r>
          </a:p>
          <a:p>
            <a:pPr lvl="1"/>
            <a:r>
              <a:rPr lang="en-US" dirty="0"/>
              <a:t>The  </a:t>
            </a:r>
            <a:r>
              <a:rPr lang="en-US" b="1" dirty="0" err="1"/>
              <a:t>env</a:t>
            </a:r>
            <a:r>
              <a:rPr lang="en-US" dirty="0"/>
              <a:t>  command without options will display a list of  exported variables . The difference with  set  with options is that  set  lists all variables, including those not exported to child shells.</a:t>
            </a:r>
          </a:p>
          <a:p>
            <a:pPr lvl="1"/>
            <a:r>
              <a:rPr lang="en-US" dirty="0"/>
              <a:t>The  </a:t>
            </a:r>
            <a:r>
              <a:rPr lang="en-US" b="1" dirty="0" err="1"/>
              <a:t>env</a:t>
            </a:r>
            <a:r>
              <a:rPr lang="en-US" b="1" dirty="0"/>
              <a:t> -</a:t>
            </a:r>
            <a:r>
              <a:rPr lang="en-US" b="1" dirty="0" err="1"/>
              <a:t>i</a:t>
            </a:r>
            <a:r>
              <a:rPr lang="en-US" b="1" dirty="0"/>
              <a:t>  </a:t>
            </a:r>
            <a:r>
              <a:rPr lang="en-US" dirty="0"/>
              <a:t>command clears the environment for the subshell.</a:t>
            </a:r>
          </a:p>
          <a:p>
            <a:pPr lvl="1"/>
            <a:r>
              <a:rPr lang="en-US" sz="1400" dirty="0"/>
              <a:t> </a:t>
            </a:r>
          </a:p>
          <a:p>
            <a:pPr lvl="1"/>
            <a:r>
              <a:rPr lang="en-US" i="1" dirty="0"/>
              <a:t>[</a:t>
            </a:r>
            <a:r>
              <a:rPr lang="en-US" i="1" dirty="0" err="1"/>
              <a:t>root@server</a:t>
            </a:r>
            <a:r>
              <a:rPr lang="en-US" i="1" dirty="0"/>
              <a:t> ~]# bash -c 'echo $SHELL $HOME $USER'</a:t>
            </a:r>
          </a:p>
          <a:p>
            <a:pPr lvl="1"/>
            <a:r>
              <a:rPr lang="en-US" i="1" dirty="0"/>
              <a:t>/bin/bash /root </a:t>
            </a:r>
            <a:r>
              <a:rPr lang="en-US" i="1" dirty="0" err="1"/>
              <a:t>root</a:t>
            </a:r>
            <a:endParaRPr lang="en-US" i="1" dirty="0"/>
          </a:p>
          <a:p>
            <a:pPr lvl="1"/>
            <a:r>
              <a:rPr lang="en-US" i="1" dirty="0"/>
              <a:t>[</a:t>
            </a:r>
            <a:r>
              <a:rPr lang="en-US" i="1" dirty="0" err="1"/>
              <a:t>root@server</a:t>
            </a:r>
            <a:r>
              <a:rPr lang="en-US" i="1" dirty="0"/>
              <a:t> ~]# </a:t>
            </a:r>
            <a:r>
              <a:rPr lang="en-US" i="1" dirty="0" err="1"/>
              <a:t>env</a:t>
            </a:r>
            <a:r>
              <a:rPr lang="en-US" i="1" dirty="0"/>
              <a:t> -</a:t>
            </a:r>
            <a:r>
              <a:rPr lang="en-US" i="1" dirty="0" err="1"/>
              <a:t>i</a:t>
            </a:r>
            <a:r>
              <a:rPr lang="en-US" i="1" dirty="0"/>
              <a:t> bash -c 'echo $SHELL $HOME $USER'</a:t>
            </a:r>
          </a:p>
          <a:p>
            <a:pPr lvl="1"/>
            <a:r>
              <a:rPr lang="en-US" i="1" dirty="0"/>
              <a:t>/bin/bash</a:t>
            </a:r>
          </a:p>
          <a:p>
            <a:pPr lvl="1"/>
            <a:r>
              <a:rPr lang="en-US" sz="1200" dirty="0"/>
              <a:t> </a:t>
            </a:r>
          </a:p>
        </p:txBody>
      </p:sp>
    </p:spTree>
    <p:extLst>
      <p:ext uri="{BB962C8B-B14F-4D97-AF65-F5344CB8AC3E}">
        <p14:creationId xmlns:p14="http://schemas.microsoft.com/office/powerpoint/2010/main" val="14433596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variables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908762"/>
          </a:xfrm>
          <a:prstGeom prst="rect">
            <a:avLst/>
          </a:prstGeom>
        </p:spPr>
        <p:txBody>
          <a:bodyPr wrap="square">
            <a:spAutoFit/>
          </a:bodyPr>
          <a:lstStyle/>
          <a:p>
            <a:pPr marL="342900" indent="-342900">
              <a:buFont typeface="Wingdings" panose="05000000000000000000" pitchFamily="2" charset="2"/>
              <a:buChar char="v"/>
            </a:pPr>
            <a:r>
              <a:rPr lang="en-US" sz="2000" b="1" dirty="0"/>
              <a:t> export</a:t>
            </a:r>
          </a:p>
          <a:p>
            <a:pPr lvl="1"/>
            <a:r>
              <a:rPr lang="en-US" dirty="0"/>
              <a:t>You can export shell variables to other shells with the  </a:t>
            </a:r>
            <a:r>
              <a:rPr lang="en-US" b="1" dirty="0"/>
              <a:t>export</a:t>
            </a:r>
            <a:r>
              <a:rPr lang="en-US" dirty="0"/>
              <a:t>  command. This will export the variable to child shells.</a:t>
            </a:r>
          </a:p>
          <a:p>
            <a:pPr lvl="1"/>
            <a:endParaRPr lang="en-US" sz="1200" dirty="0"/>
          </a:p>
          <a:p>
            <a:pPr lvl="1"/>
            <a:r>
              <a:rPr lang="es-ES" i="1" dirty="0"/>
              <a:t>[root@server ~]# var3=three</a:t>
            </a:r>
          </a:p>
          <a:p>
            <a:pPr lvl="1"/>
            <a:r>
              <a:rPr lang="es-ES" i="1" dirty="0"/>
              <a:t>[root@server ~]# var4=four</a:t>
            </a:r>
          </a:p>
          <a:p>
            <a:pPr lvl="1"/>
            <a:r>
              <a:rPr lang="es-ES" i="1" dirty="0"/>
              <a:t>[root@server ~]# echo $var3 $var4</a:t>
            </a:r>
          </a:p>
          <a:p>
            <a:pPr lvl="1"/>
            <a:r>
              <a:rPr lang="es-ES" i="1" dirty="0"/>
              <a:t>three four</a:t>
            </a:r>
          </a:p>
          <a:p>
            <a:pPr lvl="1"/>
            <a:r>
              <a:rPr lang="es-ES" i="1" dirty="0"/>
              <a:t>[root@server ~]# export var4</a:t>
            </a:r>
          </a:p>
          <a:p>
            <a:pPr lvl="1"/>
            <a:r>
              <a:rPr lang="es-ES" i="1" dirty="0"/>
              <a:t>[root@server ~]# bash -c 'echo $var3 $var4'</a:t>
            </a:r>
          </a:p>
          <a:p>
            <a:pPr lvl="1"/>
            <a:r>
              <a:rPr lang="es-ES" i="1" dirty="0"/>
              <a:t>four</a:t>
            </a:r>
          </a:p>
          <a:p>
            <a:pPr lvl="1"/>
            <a:r>
              <a:rPr lang="es-ES" i="1" dirty="0"/>
              <a:t>[root@server ~]#</a:t>
            </a:r>
            <a:r>
              <a:rPr lang="es-ES" sz="1200" i="1" dirty="0"/>
              <a:t> </a:t>
            </a:r>
          </a:p>
          <a:p>
            <a:pPr lvl="1"/>
            <a:endParaRPr lang="es-ES" i="1" dirty="0"/>
          </a:p>
          <a:p>
            <a:pPr lvl="1"/>
            <a:r>
              <a:rPr lang="en-US" dirty="0"/>
              <a:t>But it will not export to the parent shell (previous screenshot continued).</a:t>
            </a:r>
            <a:endParaRPr lang="es-ES" i="1" dirty="0"/>
          </a:p>
        </p:txBody>
      </p:sp>
    </p:spTree>
    <p:extLst>
      <p:ext uri="{BB962C8B-B14F-4D97-AF65-F5344CB8AC3E}">
        <p14:creationId xmlns:p14="http://schemas.microsoft.com/office/powerpoint/2010/main" val="24754331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variables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354765"/>
          </a:xfrm>
          <a:prstGeom prst="rect">
            <a:avLst/>
          </a:prstGeom>
        </p:spPr>
        <p:txBody>
          <a:bodyPr wrap="square">
            <a:spAutoFit/>
          </a:bodyPr>
          <a:lstStyle/>
          <a:p>
            <a:pPr marL="342900" indent="-342900">
              <a:buFont typeface="Wingdings" panose="05000000000000000000" pitchFamily="2" charset="2"/>
              <a:buChar char="v"/>
            </a:pPr>
            <a:r>
              <a:rPr lang="en-US" sz="2000" b="1" dirty="0"/>
              <a:t>  delineate variables</a:t>
            </a:r>
          </a:p>
          <a:p>
            <a:pPr lvl="1"/>
            <a:r>
              <a:rPr lang="en-US" dirty="0"/>
              <a:t>Until now, we have seen that bash interprets a variable starting from a </a:t>
            </a:r>
            <a:r>
              <a:rPr lang="en-US" b="1" dirty="0"/>
              <a:t>dollar sign</a:t>
            </a:r>
            <a:r>
              <a:rPr lang="en-US" dirty="0"/>
              <a:t>, continuing until the first occurrence of a non-alphanumeric character that is not an underscore. In some situations, this can be a problem. This issue can be resolved with </a:t>
            </a:r>
            <a:r>
              <a:rPr lang="en-US" b="1" dirty="0"/>
              <a:t>curly braces </a:t>
            </a:r>
            <a:r>
              <a:rPr lang="en-US" dirty="0"/>
              <a:t>like in this example.</a:t>
            </a:r>
          </a:p>
          <a:p>
            <a:pPr lvl="1"/>
            <a:endParaRPr lang="en-US" sz="1200" dirty="0"/>
          </a:p>
          <a:p>
            <a:pPr lvl="1"/>
            <a:r>
              <a:rPr lang="es-ES" i="1" dirty="0"/>
              <a:t>[root@server ~]# prefix=Super</a:t>
            </a:r>
          </a:p>
          <a:p>
            <a:pPr lvl="1"/>
            <a:r>
              <a:rPr lang="es-ES" i="1" dirty="0"/>
              <a:t>[root@server ~]# echo Hello $prefixman and $prefixgirl</a:t>
            </a:r>
          </a:p>
          <a:p>
            <a:pPr lvl="1"/>
            <a:r>
              <a:rPr lang="es-ES" i="1" dirty="0"/>
              <a:t>Hello and</a:t>
            </a:r>
          </a:p>
          <a:p>
            <a:pPr lvl="1"/>
            <a:r>
              <a:rPr lang="es-ES" i="1" dirty="0"/>
              <a:t>[root@server ~]# echo Hello ${prefix}man and ${prefix}girl</a:t>
            </a:r>
          </a:p>
          <a:p>
            <a:pPr lvl="1"/>
            <a:r>
              <a:rPr lang="es-ES" i="1" dirty="0"/>
              <a:t>Hello Superman and Supergirl</a:t>
            </a:r>
          </a:p>
          <a:p>
            <a:pPr lvl="1"/>
            <a:r>
              <a:rPr lang="es-ES" i="1" dirty="0"/>
              <a:t>[root@server ~]#</a:t>
            </a:r>
          </a:p>
        </p:txBody>
      </p:sp>
    </p:spTree>
    <p:extLst>
      <p:ext uri="{BB962C8B-B14F-4D97-AF65-F5344CB8AC3E}">
        <p14:creationId xmlns:p14="http://schemas.microsoft.com/office/powerpoint/2010/main" val="27508364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history</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047536"/>
          </a:xfrm>
          <a:prstGeom prst="rect">
            <a:avLst/>
          </a:prstGeom>
        </p:spPr>
        <p:txBody>
          <a:bodyPr wrap="square">
            <a:spAutoFit/>
          </a:bodyPr>
          <a:lstStyle/>
          <a:p>
            <a:pPr marL="342900" indent="-342900">
              <a:buFont typeface="Wingdings" panose="05000000000000000000" pitchFamily="2" charset="2"/>
              <a:buChar char="v"/>
            </a:pPr>
            <a:r>
              <a:rPr lang="en-US" sz="2000" b="1" dirty="0"/>
              <a:t>  repeating the last command</a:t>
            </a:r>
          </a:p>
          <a:p>
            <a:pPr lvl="1"/>
            <a:r>
              <a:rPr lang="en-US" dirty="0"/>
              <a:t>To repeat the last command in bash, type  </a:t>
            </a:r>
            <a:r>
              <a:rPr lang="en-US" b="1" dirty="0"/>
              <a:t>!!</a:t>
            </a:r>
            <a:r>
              <a:rPr lang="en-US" dirty="0"/>
              <a:t> . This is pronounced as  </a:t>
            </a:r>
            <a:r>
              <a:rPr lang="en-US" b="1" dirty="0"/>
              <a:t>bang </a:t>
            </a:r>
            <a:r>
              <a:rPr lang="en-US" b="1" dirty="0" err="1"/>
              <a:t>bang</a:t>
            </a:r>
            <a:r>
              <a:rPr lang="en-US" b="1" dirty="0"/>
              <a:t> </a:t>
            </a:r>
            <a:r>
              <a:rPr lang="en-US" dirty="0"/>
              <a:t>.</a:t>
            </a:r>
          </a:p>
          <a:p>
            <a:pPr lvl="1"/>
            <a:endParaRPr lang="en-US" sz="1200" dirty="0"/>
          </a:p>
          <a:p>
            <a:pPr lvl="1"/>
            <a:r>
              <a:rPr lang="en-US" i="1" dirty="0"/>
              <a:t>[</a:t>
            </a:r>
            <a:r>
              <a:rPr lang="en-US" i="1" dirty="0" err="1"/>
              <a:t>root@server</a:t>
            </a:r>
            <a:r>
              <a:rPr lang="en-US" i="1" dirty="0"/>
              <a:t> ~]# echo this will be repeated &gt; file42.txt</a:t>
            </a:r>
          </a:p>
          <a:p>
            <a:pPr lvl="1"/>
            <a:r>
              <a:rPr lang="en-US" i="1" dirty="0"/>
              <a:t>[</a:t>
            </a:r>
            <a:r>
              <a:rPr lang="en-US" i="1" dirty="0" err="1"/>
              <a:t>root@server</a:t>
            </a:r>
            <a:r>
              <a:rPr lang="en-US" i="1" dirty="0"/>
              <a:t> ~]# !!</a:t>
            </a:r>
          </a:p>
          <a:p>
            <a:pPr lvl="1"/>
            <a:r>
              <a:rPr lang="en-US" i="1" dirty="0"/>
              <a:t>echo this will be repeated &gt; file42.txt</a:t>
            </a:r>
          </a:p>
          <a:p>
            <a:pPr lvl="1"/>
            <a:r>
              <a:rPr lang="en-US" i="1" dirty="0"/>
              <a:t>[</a:t>
            </a:r>
            <a:r>
              <a:rPr lang="en-US" i="1" dirty="0" err="1"/>
              <a:t>root@server</a:t>
            </a:r>
            <a:r>
              <a:rPr lang="en-US" i="1" dirty="0"/>
              <a:t> ~]#</a:t>
            </a:r>
          </a:p>
          <a:p>
            <a:pPr lvl="1"/>
            <a:endParaRPr lang="en-US" i="1" dirty="0"/>
          </a:p>
          <a:p>
            <a:pPr marL="285750" indent="-285750">
              <a:buFont typeface="Wingdings" panose="05000000000000000000" pitchFamily="2" charset="2"/>
              <a:buChar char="v"/>
            </a:pPr>
            <a:r>
              <a:rPr lang="es-ES" sz="2000" b="1" dirty="0"/>
              <a:t>repeating other commands</a:t>
            </a:r>
          </a:p>
          <a:p>
            <a:pPr lvl="1"/>
            <a:r>
              <a:rPr lang="en-US" dirty="0"/>
              <a:t>You can repeat other commands using one  bang  followed by one or more characters. The shell will repeat the last command that started with those characters.</a:t>
            </a:r>
          </a:p>
          <a:p>
            <a:pPr lvl="1"/>
            <a:endParaRPr lang="en-US" dirty="0"/>
          </a:p>
          <a:p>
            <a:pPr lvl="1"/>
            <a:r>
              <a:rPr lang="en-US" i="1" dirty="0"/>
              <a:t>[</a:t>
            </a:r>
            <a:r>
              <a:rPr lang="en-US" i="1" dirty="0" err="1"/>
              <a:t>root@server</a:t>
            </a:r>
            <a:r>
              <a:rPr lang="en-US" i="1" dirty="0"/>
              <a:t> ~]# touch file42</a:t>
            </a:r>
          </a:p>
          <a:p>
            <a:pPr lvl="1"/>
            <a:r>
              <a:rPr lang="en-US" i="1" dirty="0"/>
              <a:t>[</a:t>
            </a:r>
            <a:r>
              <a:rPr lang="en-US" i="1" dirty="0" err="1"/>
              <a:t>root@server</a:t>
            </a:r>
            <a:r>
              <a:rPr lang="en-US" i="1" dirty="0"/>
              <a:t> ~]# cat file42</a:t>
            </a:r>
          </a:p>
          <a:p>
            <a:pPr lvl="1"/>
            <a:r>
              <a:rPr lang="en-US" i="1" dirty="0"/>
              <a:t>[</a:t>
            </a:r>
            <a:r>
              <a:rPr lang="en-US" i="1" dirty="0" err="1"/>
              <a:t>root@server</a:t>
            </a:r>
            <a:r>
              <a:rPr lang="en-US" i="1" dirty="0"/>
              <a:t> ~]# !to</a:t>
            </a:r>
          </a:p>
          <a:p>
            <a:pPr lvl="1"/>
            <a:r>
              <a:rPr lang="en-US" i="1" dirty="0"/>
              <a:t>touch file42</a:t>
            </a:r>
          </a:p>
          <a:p>
            <a:pPr lvl="1"/>
            <a:r>
              <a:rPr lang="en-US" i="1" dirty="0"/>
              <a:t>[</a:t>
            </a:r>
            <a:r>
              <a:rPr lang="en-US" i="1" dirty="0" err="1"/>
              <a:t>root@server</a:t>
            </a:r>
            <a:r>
              <a:rPr lang="en-US" i="1" dirty="0"/>
              <a:t> ~]#</a:t>
            </a:r>
            <a:endParaRPr lang="es-ES" i="1" dirty="0"/>
          </a:p>
        </p:txBody>
      </p:sp>
    </p:spTree>
    <p:extLst>
      <p:ext uri="{BB962C8B-B14F-4D97-AF65-F5344CB8AC3E}">
        <p14:creationId xmlns:p14="http://schemas.microsoft.com/office/powerpoint/2010/main" val="34177867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history</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862870"/>
          </a:xfrm>
          <a:prstGeom prst="rect">
            <a:avLst/>
          </a:prstGeom>
        </p:spPr>
        <p:txBody>
          <a:bodyPr wrap="square">
            <a:spAutoFit/>
          </a:bodyPr>
          <a:lstStyle/>
          <a:p>
            <a:pPr marL="342900" indent="-342900">
              <a:buFont typeface="Wingdings" panose="05000000000000000000" pitchFamily="2" charset="2"/>
              <a:buChar char="v"/>
            </a:pPr>
            <a:r>
              <a:rPr lang="en-US" sz="2000" b="1" dirty="0"/>
              <a:t>  history</a:t>
            </a:r>
          </a:p>
          <a:p>
            <a:pPr lvl="1"/>
            <a:r>
              <a:rPr lang="en-US" dirty="0"/>
              <a:t>To see older commands, use  </a:t>
            </a:r>
            <a:r>
              <a:rPr lang="en-US" b="1" dirty="0"/>
              <a:t>history</a:t>
            </a:r>
            <a:r>
              <a:rPr lang="en-US" dirty="0"/>
              <a:t>  to display the shell command history (or use  </a:t>
            </a:r>
            <a:r>
              <a:rPr lang="en-US" b="1" dirty="0"/>
              <a:t>history n  </a:t>
            </a:r>
            <a:r>
              <a:rPr lang="en-US" dirty="0"/>
              <a:t>to see the last n commands).</a:t>
            </a:r>
          </a:p>
          <a:p>
            <a:pPr lvl="1"/>
            <a:endParaRPr lang="en-US" sz="1200" dirty="0"/>
          </a:p>
          <a:p>
            <a:pPr lvl="1"/>
            <a:r>
              <a:rPr lang="en-US" i="1" dirty="0"/>
              <a:t>[</a:t>
            </a:r>
            <a:r>
              <a:rPr lang="en-US" i="1" dirty="0" err="1"/>
              <a:t>root@server</a:t>
            </a:r>
            <a:r>
              <a:rPr lang="en-US" i="1" dirty="0"/>
              <a:t> ~]# history 5</a:t>
            </a:r>
          </a:p>
          <a:p>
            <a:pPr lvl="1"/>
            <a:r>
              <a:rPr lang="en-US" i="1" dirty="0"/>
              <a:t> 1079  cat file42</a:t>
            </a:r>
          </a:p>
          <a:p>
            <a:pPr lvl="1"/>
            <a:r>
              <a:rPr lang="en-US" i="1" dirty="0"/>
              <a:t> 1080  touch file42</a:t>
            </a:r>
          </a:p>
          <a:p>
            <a:pPr lvl="1"/>
            <a:r>
              <a:rPr lang="en-US" i="1" dirty="0"/>
              <a:t> 1081  history 5</a:t>
            </a:r>
          </a:p>
          <a:p>
            <a:pPr lvl="1"/>
            <a:r>
              <a:rPr lang="en-US" i="1" dirty="0"/>
              <a:t> 1082  history 10</a:t>
            </a:r>
          </a:p>
          <a:p>
            <a:pPr lvl="1"/>
            <a:r>
              <a:rPr lang="en-US" i="1" dirty="0"/>
              <a:t> 1083  history 5</a:t>
            </a:r>
          </a:p>
          <a:p>
            <a:pPr lvl="1"/>
            <a:endParaRPr lang="en-US" i="1" dirty="0"/>
          </a:p>
          <a:p>
            <a:pPr marL="285750" indent="-285750">
              <a:buFont typeface="Wingdings" panose="05000000000000000000" pitchFamily="2" charset="2"/>
              <a:buChar char="v"/>
            </a:pPr>
            <a:r>
              <a:rPr lang="en-US" sz="2000" b="1" dirty="0"/>
              <a:t>!n</a:t>
            </a:r>
          </a:p>
          <a:p>
            <a:pPr lvl="1"/>
            <a:r>
              <a:rPr lang="en-US" dirty="0"/>
              <a:t>When typing  </a:t>
            </a:r>
            <a:r>
              <a:rPr lang="en-US" b="1" dirty="0"/>
              <a:t>!</a:t>
            </a:r>
            <a:r>
              <a:rPr lang="en-US" dirty="0"/>
              <a:t>  followed by the number preceding the command you want repeated, then the shell will echo the command and execute it.</a:t>
            </a:r>
          </a:p>
          <a:p>
            <a:pPr lvl="1"/>
            <a:endParaRPr lang="en-US" sz="1200" dirty="0"/>
          </a:p>
          <a:p>
            <a:pPr lvl="1"/>
            <a:r>
              <a:rPr lang="en-US" i="1" dirty="0"/>
              <a:t>[</a:t>
            </a:r>
            <a:r>
              <a:rPr lang="en-US" i="1" dirty="0" err="1"/>
              <a:t>root@server</a:t>
            </a:r>
            <a:r>
              <a:rPr lang="en-US" i="1" dirty="0"/>
              <a:t> ~]# !1079</a:t>
            </a:r>
          </a:p>
          <a:p>
            <a:pPr lvl="1"/>
            <a:r>
              <a:rPr lang="en-US" i="1" dirty="0"/>
              <a:t>cat file42</a:t>
            </a:r>
          </a:p>
          <a:p>
            <a:pPr lvl="1"/>
            <a:endParaRPr lang="en-US" sz="1200" dirty="0"/>
          </a:p>
        </p:txBody>
      </p:sp>
    </p:spTree>
    <p:extLst>
      <p:ext uri="{BB962C8B-B14F-4D97-AF65-F5344CB8AC3E}">
        <p14:creationId xmlns:p14="http://schemas.microsoft.com/office/powerpoint/2010/main" val="31318756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history</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585871"/>
          </a:xfrm>
          <a:prstGeom prst="rect">
            <a:avLst/>
          </a:prstGeom>
        </p:spPr>
        <p:txBody>
          <a:bodyPr wrap="square">
            <a:spAutoFit/>
          </a:bodyPr>
          <a:lstStyle/>
          <a:p>
            <a:pPr marL="342900" indent="-342900">
              <a:buFont typeface="Wingdings" panose="05000000000000000000" pitchFamily="2" charset="2"/>
              <a:buChar char="v"/>
            </a:pPr>
            <a:r>
              <a:rPr lang="en-US" sz="2000" b="1" dirty="0"/>
              <a:t>  Ctrl-r</a:t>
            </a:r>
          </a:p>
          <a:p>
            <a:pPr lvl="1"/>
            <a:r>
              <a:rPr lang="en-US" dirty="0"/>
              <a:t>Another option is to use  </a:t>
            </a:r>
            <a:r>
              <a:rPr lang="en-US" b="1" dirty="0"/>
              <a:t>ctrl-r </a:t>
            </a:r>
            <a:r>
              <a:rPr lang="en-US" dirty="0"/>
              <a:t> to search in the history. In the screenshot below </a:t>
            </a:r>
            <a:r>
              <a:rPr lang="en-US" dirty="0" err="1"/>
              <a:t>i</a:t>
            </a:r>
            <a:r>
              <a:rPr lang="en-US" dirty="0"/>
              <a:t> only typed </a:t>
            </a:r>
            <a:r>
              <a:rPr lang="en-US" b="1" dirty="0"/>
              <a:t>ctrl-r </a:t>
            </a:r>
            <a:r>
              <a:rPr lang="en-US" dirty="0"/>
              <a:t> followed by four characters  </a:t>
            </a:r>
            <a:r>
              <a:rPr lang="en-US" b="1" dirty="0"/>
              <a:t>echo this</a:t>
            </a:r>
            <a:r>
              <a:rPr lang="en-US" dirty="0"/>
              <a:t>  and it finds the last command containing these four consecutive characters.</a:t>
            </a:r>
          </a:p>
          <a:p>
            <a:pPr lvl="1"/>
            <a:endParaRPr lang="en-US" i="1" dirty="0"/>
          </a:p>
          <a:p>
            <a:pPr lvl="1"/>
            <a:r>
              <a:rPr lang="en-US" i="1" dirty="0"/>
              <a:t>[</a:t>
            </a:r>
            <a:r>
              <a:rPr lang="en-US" i="1" dirty="0" err="1"/>
              <a:t>root@server</a:t>
            </a:r>
            <a:r>
              <a:rPr lang="en-US" i="1" dirty="0"/>
              <a:t> ~]#</a:t>
            </a:r>
          </a:p>
          <a:p>
            <a:pPr lvl="1"/>
            <a:r>
              <a:rPr lang="en-US" i="1" dirty="0"/>
              <a:t>(reverse-</a:t>
            </a:r>
            <a:r>
              <a:rPr lang="en-US" i="1" dirty="0" err="1"/>
              <a:t>i</a:t>
            </a:r>
            <a:r>
              <a:rPr lang="en-US" i="1" dirty="0"/>
              <a:t>-search)`echo this': echo this will be repeated &gt; file42.txt</a:t>
            </a:r>
          </a:p>
          <a:p>
            <a:pPr lvl="1"/>
            <a:endParaRPr lang="en-US" i="1" dirty="0"/>
          </a:p>
          <a:p>
            <a:pPr marL="285750" indent="-285750">
              <a:buFont typeface="Wingdings" panose="05000000000000000000" pitchFamily="2" charset="2"/>
              <a:buChar char="v"/>
            </a:pPr>
            <a:r>
              <a:rPr lang="en-US" sz="2000" b="1" dirty="0"/>
              <a:t>$HISTSIZE</a:t>
            </a:r>
          </a:p>
          <a:p>
            <a:pPr lvl="1"/>
            <a:r>
              <a:rPr lang="en-US" dirty="0"/>
              <a:t>The $HISTSIZE  variable determines the number of commands that will be remembered in your current environment. Most distributions default this variable to 500 or 1000.</a:t>
            </a:r>
          </a:p>
          <a:p>
            <a:pPr lvl="1"/>
            <a:endParaRPr lang="en-US" dirty="0"/>
          </a:p>
          <a:p>
            <a:pPr lvl="1"/>
            <a:r>
              <a:rPr lang="es-ES" i="1" dirty="0"/>
              <a:t>[root@server ~]# echo $HISTSIZE</a:t>
            </a:r>
          </a:p>
          <a:p>
            <a:pPr lvl="1"/>
            <a:r>
              <a:rPr lang="es-ES" i="1" dirty="0"/>
              <a:t>1000</a:t>
            </a:r>
          </a:p>
          <a:p>
            <a:pPr lvl="1"/>
            <a:r>
              <a:rPr lang="es-ES" i="1" dirty="0"/>
              <a:t>[root@server ~]#</a:t>
            </a:r>
            <a:endParaRPr lang="en-US" i="1" dirty="0"/>
          </a:p>
        </p:txBody>
      </p:sp>
    </p:spTree>
    <p:extLst>
      <p:ext uri="{BB962C8B-B14F-4D97-AF65-F5344CB8AC3E}">
        <p14:creationId xmlns:p14="http://schemas.microsoft.com/office/powerpoint/2010/main" val="37322320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Shell</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shell history</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031873"/>
          </a:xfrm>
          <a:prstGeom prst="rect">
            <a:avLst/>
          </a:prstGeom>
        </p:spPr>
        <p:txBody>
          <a:bodyPr wrap="square">
            <a:spAutoFit/>
          </a:bodyPr>
          <a:lstStyle/>
          <a:p>
            <a:pPr marL="342900" indent="-342900">
              <a:buFont typeface="Wingdings" panose="05000000000000000000" pitchFamily="2" charset="2"/>
              <a:buChar char="v"/>
            </a:pPr>
            <a:r>
              <a:rPr lang="en-US" sz="2000" b="1" dirty="0"/>
              <a:t>  $HISTFILE</a:t>
            </a:r>
          </a:p>
          <a:p>
            <a:pPr lvl="1"/>
            <a:r>
              <a:rPr lang="en-US" dirty="0"/>
              <a:t>The $HISTFILE  variable points to the file that contains your history. The  bash  shell defaults this value to  ~/.</a:t>
            </a:r>
            <a:r>
              <a:rPr lang="en-US" dirty="0" err="1"/>
              <a:t>bash_history</a:t>
            </a:r>
            <a:r>
              <a:rPr lang="en-US" dirty="0"/>
              <a:t>.</a:t>
            </a:r>
          </a:p>
          <a:p>
            <a:pPr lvl="1"/>
            <a:endParaRPr lang="en-US" i="1" dirty="0"/>
          </a:p>
          <a:p>
            <a:pPr lvl="1"/>
            <a:r>
              <a:rPr lang="es-ES" i="1" dirty="0"/>
              <a:t>[root@server ~]# echo $HISTFILE</a:t>
            </a:r>
          </a:p>
          <a:p>
            <a:pPr lvl="1"/>
            <a:r>
              <a:rPr lang="es-ES" i="1" dirty="0"/>
              <a:t>/root/.bash_history</a:t>
            </a:r>
          </a:p>
          <a:p>
            <a:pPr lvl="1"/>
            <a:r>
              <a:rPr lang="es-ES" i="1" dirty="0"/>
              <a:t>[root@server ~]#</a:t>
            </a:r>
          </a:p>
          <a:p>
            <a:pPr lvl="1"/>
            <a:endParaRPr lang="en-US" i="1" dirty="0"/>
          </a:p>
          <a:p>
            <a:pPr marL="285750" indent="-285750">
              <a:buFont typeface="Wingdings" panose="05000000000000000000" pitchFamily="2" charset="2"/>
              <a:buChar char="v"/>
            </a:pPr>
            <a:r>
              <a:rPr lang="en-US" sz="2000" b="1" dirty="0"/>
              <a:t> $HISTFILESIZE</a:t>
            </a:r>
          </a:p>
          <a:p>
            <a:pPr lvl="1"/>
            <a:r>
              <a:rPr lang="en-US" dirty="0"/>
              <a:t>The number of commands kept in your history file can be set using $HISTFILESIZE.</a:t>
            </a:r>
          </a:p>
          <a:p>
            <a:pPr lvl="1"/>
            <a:endParaRPr lang="en-US" dirty="0"/>
          </a:p>
          <a:p>
            <a:pPr lvl="1"/>
            <a:r>
              <a:rPr lang="es-ES" i="1" dirty="0"/>
              <a:t>[root@server ~]# echo $HISTFILESIZE</a:t>
            </a:r>
          </a:p>
          <a:p>
            <a:pPr lvl="1"/>
            <a:r>
              <a:rPr lang="es-ES" i="1" dirty="0"/>
              <a:t>1000</a:t>
            </a:r>
          </a:p>
          <a:p>
            <a:pPr lvl="1"/>
            <a:r>
              <a:rPr lang="es-ES" i="1" dirty="0"/>
              <a:t>[root@server ~]#</a:t>
            </a:r>
          </a:p>
        </p:txBody>
      </p:sp>
    </p:spTree>
    <p:extLst>
      <p:ext uri="{BB962C8B-B14F-4D97-AF65-F5344CB8AC3E}">
        <p14:creationId xmlns:p14="http://schemas.microsoft.com/office/powerpoint/2010/main" val="17208528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I/O redirection</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170099"/>
          </a:xfrm>
          <a:prstGeom prst="rect">
            <a:avLst/>
          </a:prstGeom>
        </p:spPr>
        <p:txBody>
          <a:bodyPr wrap="square">
            <a:spAutoFit/>
          </a:bodyPr>
          <a:lstStyle/>
          <a:p>
            <a:pPr marL="342900" indent="-342900">
              <a:buFont typeface="Wingdings" panose="05000000000000000000" pitchFamily="2" charset="2"/>
              <a:buChar char="v"/>
            </a:pPr>
            <a:r>
              <a:rPr lang="en-US" sz="2000" b="1" dirty="0"/>
              <a:t>  stdin, </a:t>
            </a:r>
            <a:r>
              <a:rPr lang="en-US" sz="2000" b="1" dirty="0" err="1"/>
              <a:t>stdout</a:t>
            </a:r>
            <a:r>
              <a:rPr lang="en-US" sz="2000" b="1" dirty="0"/>
              <a:t>, and stderr</a:t>
            </a:r>
          </a:p>
          <a:p>
            <a:pPr lvl="1"/>
            <a:r>
              <a:rPr lang="en-US" dirty="0"/>
              <a:t>The bash shell has three basic streams; it takes input from  </a:t>
            </a:r>
            <a:r>
              <a:rPr lang="en-US" b="1" dirty="0"/>
              <a:t>stdin</a:t>
            </a:r>
            <a:r>
              <a:rPr lang="en-US" dirty="0"/>
              <a:t>  (stream  0 ), it sends output to  </a:t>
            </a:r>
            <a:r>
              <a:rPr lang="en-US" b="1" dirty="0" err="1"/>
              <a:t>stdout</a:t>
            </a:r>
            <a:r>
              <a:rPr lang="en-US" dirty="0"/>
              <a:t>  (stream  1 )  and it sends error messages to  </a:t>
            </a:r>
            <a:r>
              <a:rPr lang="en-US" b="1" dirty="0"/>
              <a:t>stderr</a:t>
            </a:r>
            <a:r>
              <a:rPr lang="en-US" dirty="0"/>
              <a:t>  (stream  2 ) .</a:t>
            </a:r>
          </a:p>
          <a:p>
            <a:pPr lvl="1"/>
            <a:endParaRPr lang="en-US" i="1" dirty="0"/>
          </a:p>
          <a:p>
            <a:pPr lvl="1"/>
            <a:r>
              <a:rPr lang="en-US" dirty="0"/>
              <a:t>The drawing below has a graphical interpretation of these three streams.</a:t>
            </a:r>
          </a:p>
          <a:p>
            <a:pPr lvl="1"/>
            <a:endParaRPr lang="en-US" dirty="0"/>
          </a:p>
          <a:p>
            <a:pPr lvl="1"/>
            <a:endParaRPr lang="en-US" dirty="0"/>
          </a:p>
          <a:p>
            <a:pPr lvl="1"/>
            <a:endParaRPr lang="en-US" dirty="0"/>
          </a:p>
          <a:p>
            <a:pPr lvl="1"/>
            <a:endParaRPr lang="en-US" dirty="0"/>
          </a:p>
          <a:p>
            <a:pPr lvl="1"/>
            <a:endParaRPr lang="en-US" dirty="0"/>
          </a:p>
        </p:txBody>
      </p:sp>
      <p:pic>
        <p:nvPicPr>
          <p:cNvPr id="5" name="รูปภาพ 4">
            <a:extLst>
              <a:ext uri="{FF2B5EF4-FFF2-40B4-BE49-F238E27FC236}">
                <a16:creationId xmlns:a16="http://schemas.microsoft.com/office/drawing/2014/main" id="{007C59E6-9F57-42FE-A73E-8DDA8EE10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422" y="3551588"/>
            <a:ext cx="6037934" cy="1171332"/>
          </a:xfrm>
          <a:prstGeom prst="rect">
            <a:avLst/>
          </a:prstGeom>
        </p:spPr>
      </p:pic>
    </p:spTree>
    <p:extLst>
      <p:ext uri="{BB962C8B-B14F-4D97-AF65-F5344CB8AC3E}">
        <p14:creationId xmlns:p14="http://schemas.microsoft.com/office/powerpoint/2010/main" val="28532905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output redirection</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09091"/>
          </a:xfrm>
          <a:prstGeom prst="rect">
            <a:avLst/>
          </a:prstGeom>
        </p:spPr>
        <p:txBody>
          <a:bodyPr wrap="square">
            <a:spAutoFit/>
          </a:bodyPr>
          <a:lstStyle/>
          <a:p>
            <a:pPr marL="342900" indent="-342900">
              <a:buFont typeface="Wingdings" panose="05000000000000000000" pitchFamily="2" charset="2"/>
              <a:buChar char="v"/>
            </a:pPr>
            <a:r>
              <a:rPr lang="en-US" sz="2000" b="1" dirty="0"/>
              <a:t>  &gt; </a:t>
            </a:r>
            <a:r>
              <a:rPr lang="en-US" sz="2000" b="1" dirty="0" err="1"/>
              <a:t>stdout</a:t>
            </a:r>
            <a:endParaRPr lang="en-US" sz="2000" b="1" dirty="0"/>
          </a:p>
          <a:p>
            <a:pPr lvl="1"/>
            <a:r>
              <a:rPr lang="en-US" b="1" dirty="0" err="1"/>
              <a:t>stdout</a:t>
            </a:r>
            <a:r>
              <a:rPr lang="en-US" dirty="0"/>
              <a:t>  can be redirected with a  </a:t>
            </a:r>
            <a:r>
              <a:rPr lang="en-US" b="1" dirty="0"/>
              <a:t>greater than  </a:t>
            </a:r>
            <a:r>
              <a:rPr lang="en-US" dirty="0"/>
              <a:t>sign. While scanning the line, the shell will see the  &gt;  sign and will clear the file.</a:t>
            </a:r>
          </a:p>
          <a:p>
            <a:pPr lvl="1"/>
            <a:endParaRPr lang="en-US" i="1" dirty="0"/>
          </a:p>
          <a:p>
            <a:pPr lvl="1"/>
            <a:endParaRPr lang="en-US" i="1" dirty="0"/>
          </a:p>
          <a:p>
            <a:pPr lvl="1"/>
            <a:endParaRPr lang="en-US" i="1" dirty="0"/>
          </a:p>
          <a:p>
            <a:pPr lvl="1"/>
            <a:endParaRPr lang="en-US" i="1" dirty="0"/>
          </a:p>
          <a:p>
            <a:pPr lvl="1"/>
            <a:endParaRPr lang="en-US" dirty="0"/>
          </a:p>
          <a:p>
            <a:pPr lvl="1"/>
            <a:r>
              <a:rPr lang="en-US" dirty="0"/>
              <a:t>The  </a:t>
            </a:r>
            <a:r>
              <a:rPr lang="en-US" b="1" dirty="0"/>
              <a:t>&gt;</a:t>
            </a:r>
            <a:r>
              <a:rPr lang="en-US" dirty="0"/>
              <a:t>  notation is in fact the abbreviation of  </a:t>
            </a:r>
            <a:r>
              <a:rPr lang="en-US" b="1" dirty="0"/>
              <a:t>1&gt;  </a:t>
            </a:r>
            <a:r>
              <a:rPr lang="en-US" dirty="0"/>
              <a:t>( </a:t>
            </a:r>
            <a:r>
              <a:rPr lang="en-US" b="1" dirty="0" err="1"/>
              <a:t>stdout</a:t>
            </a:r>
            <a:r>
              <a:rPr lang="en-US" b="1" dirty="0"/>
              <a:t> </a:t>
            </a:r>
            <a:r>
              <a:rPr lang="en-US" dirty="0"/>
              <a:t> being referred to as stream  1 ).</a:t>
            </a:r>
          </a:p>
          <a:p>
            <a:pPr lvl="1"/>
            <a:endParaRPr lang="en-US" dirty="0"/>
          </a:p>
          <a:p>
            <a:pPr lvl="1"/>
            <a:r>
              <a:rPr lang="en-US" i="1" dirty="0"/>
              <a:t>[</a:t>
            </a:r>
            <a:r>
              <a:rPr lang="en-US" i="1" dirty="0" err="1"/>
              <a:t>root@server</a:t>
            </a:r>
            <a:r>
              <a:rPr lang="en-US" i="1" dirty="0"/>
              <a:t> ~]# echo It is hot today!</a:t>
            </a:r>
          </a:p>
          <a:p>
            <a:pPr lvl="1"/>
            <a:r>
              <a:rPr lang="en-US" i="1" dirty="0"/>
              <a:t>It is hot today!</a:t>
            </a:r>
          </a:p>
          <a:p>
            <a:pPr lvl="1"/>
            <a:r>
              <a:rPr lang="en-US" i="1" dirty="0"/>
              <a:t>[</a:t>
            </a:r>
            <a:r>
              <a:rPr lang="en-US" i="1" dirty="0" err="1"/>
              <a:t>root@server</a:t>
            </a:r>
            <a:r>
              <a:rPr lang="en-US" i="1" dirty="0"/>
              <a:t> ~]# echo It is hot today! &gt; hot.txt</a:t>
            </a:r>
          </a:p>
          <a:p>
            <a:pPr lvl="1"/>
            <a:r>
              <a:rPr lang="en-US" i="1" dirty="0"/>
              <a:t>[</a:t>
            </a:r>
            <a:r>
              <a:rPr lang="en-US" i="1" dirty="0" err="1"/>
              <a:t>root@server</a:t>
            </a:r>
            <a:r>
              <a:rPr lang="en-US" i="1" dirty="0"/>
              <a:t> ~]# cat hot.txt</a:t>
            </a:r>
          </a:p>
          <a:p>
            <a:pPr lvl="1"/>
            <a:r>
              <a:rPr lang="en-US" i="1" dirty="0"/>
              <a:t>It is hot today!</a:t>
            </a:r>
          </a:p>
          <a:p>
            <a:pPr lvl="1"/>
            <a:r>
              <a:rPr lang="en-US" i="1" dirty="0"/>
              <a:t>[</a:t>
            </a:r>
            <a:r>
              <a:rPr lang="en-US" i="1" dirty="0" err="1"/>
              <a:t>root@server</a:t>
            </a:r>
            <a:r>
              <a:rPr lang="en-US" i="1" dirty="0"/>
              <a:t> ~]#</a:t>
            </a:r>
          </a:p>
          <a:p>
            <a:pPr lvl="1"/>
            <a:endParaRPr lang="en-US" dirty="0"/>
          </a:p>
        </p:txBody>
      </p:sp>
      <p:pic>
        <p:nvPicPr>
          <p:cNvPr id="10" name="รูปภาพ 9">
            <a:extLst>
              <a:ext uri="{FF2B5EF4-FFF2-40B4-BE49-F238E27FC236}">
                <a16:creationId xmlns:a16="http://schemas.microsoft.com/office/drawing/2014/main" id="{6EE831EA-7056-4ED8-B5AF-6C091CEC6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569" y="2665874"/>
            <a:ext cx="4963445" cy="980657"/>
          </a:xfrm>
          <a:prstGeom prst="rect">
            <a:avLst/>
          </a:prstGeom>
        </p:spPr>
      </p:pic>
    </p:spTree>
    <p:extLst>
      <p:ext uri="{BB962C8B-B14F-4D97-AF65-F5344CB8AC3E}">
        <p14:creationId xmlns:p14="http://schemas.microsoft.com/office/powerpoint/2010/main" val="19374337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error redirection</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724096"/>
          </a:xfrm>
          <a:prstGeom prst="rect">
            <a:avLst/>
          </a:prstGeom>
        </p:spPr>
        <p:txBody>
          <a:bodyPr wrap="square">
            <a:spAutoFit/>
          </a:bodyPr>
          <a:lstStyle/>
          <a:p>
            <a:pPr marL="342900" indent="-342900">
              <a:buFont typeface="Wingdings" panose="05000000000000000000" pitchFamily="2" charset="2"/>
              <a:buChar char="v"/>
            </a:pPr>
            <a:r>
              <a:rPr lang="en-US" sz="2000" b="1" dirty="0"/>
              <a:t>  2&gt; stderr</a:t>
            </a:r>
          </a:p>
          <a:p>
            <a:pPr lvl="1"/>
            <a:r>
              <a:rPr lang="en-US" dirty="0"/>
              <a:t>Redirecting  </a:t>
            </a:r>
            <a:r>
              <a:rPr lang="en-US" b="1" dirty="0"/>
              <a:t>stderr</a:t>
            </a:r>
            <a:r>
              <a:rPr lang="en-US" dirty="0"/>
              <a:t>  is done with  </a:t>
            </a:r>
            <a:r>
              <a:rPr lang="en-US" b="1" dirty="0"/>
              <a:t>2&gt; </a:t>
            </a:r>
            <a:r>
              <a:rPr lang="en-US" dirty="0"/>
              <a:t>. This can be very useful to prevent error messages from cluttering your screen.</a:t>
            </a:r>
          </a:p>
          <a:p>
            <a:pPr lvl="1"/>
            <a:endParaRPr lang="en-US" i="1" dirty="0"/>
          </a:p>
          <a:p>
            <a:pPr lvl="1"/>
            <a:endParaRPr lang="en-US" i="1" dirty="0"/>
          </a:p>
          <a:p>
            <a:pPr lvl="1"/>
            <a:endParaRPr lang="en-US" i="1" dirty="0"/>
          </a:p>
          <a:p>
            <a:pPr lvl="1"/>
            <a:endParaRPr lang="en-US" i="1" dirty="0"/>
          </a:p>
          <a:p>
            <a:pPr lvl="1"/>
            <a:r>
              <a:rPr lang="en-US" dirty="0"/>
              <a:t>The screenshot below shows redirection of  </a:t>
            </a:r>
            <a:r>
              <a:rPr lang="en-US" b="1" dirty="0" err="1"/>
              <a:t>stdout</a:t>
            </a:r>
            <a:r>
              <a:rPr lang="en-US" dirty="0"/>
              <a:t>  to a file, and  </a:t>
            </a:r>
            <a:r>
              <a:rPr lang="en-US" b="1" dirty="0"/>
              <a:t>stderr</a:t>
            </a:r>
            <a:r>
              <a:rPr lang="en-US" dirty="0"/>
              <a:t>  to  </a:t>
            </a:r>
            <a:r>
              <a:rPr lang="en-US" b="1" dirty="0"/>
              <a:t>/dev/null </a:t>
            </a:r>
            <a:r>
              <a:rPr lang="en-US" dirty="0"/>
              <a:t>. Writing </a:t>
            </a:r>
            <a:r>
              <a:rPr lang="en-US" b="1" dirty="0"/>
              <a:t>1&gt;</a:t>
            </a:r>
            <a:r>
              <a:rPr lang="en-US" dirty="0"/>
              <a:t>  is the same as </a:t>
            </a:r>
            <a:r>
              <a:rPr lang="en-US" b="1" dirty="0"/>
              <a:t>&gt;</a:t>
            </a:r>
            <a:r>
              <a:rPr lang="en-US" dirty="0"/>
              <a:t>.</a:t>
            </a:r>
          </a:p>
          <a:p>
            <a:pPr lvl="1"/>
            <a:endParaRPr lang="en-US" dirty="0"/>
          </a:p>
          <a:p>
            <a:pPr lvl="1"/>
            <a:r>
              <a:rPr lang="en-US" i="1" dirty="0"/>
              <a:t>[</a:t>
            </a:r>
            <a:r>
              <a:rPr lang="en-US" i="1" dirty="0" err="1"/>
              <a:t>root@server</a:t>
            </a:r>
            <a:r>
              <a:rPr lang="en-US" i="1" dirty="0"/>
              <a:t> ~]# find /</a:t>
            </a:r>
            <a:r>
              <a:rPr lang="en-US" i="1" dirty="0" err="1"/>
              <a:t>etc</a:t>
            </a:r>
            <a:r>
              <a:rPr lang="en-US" i="1" dirty="0"/>
              <a:t> &gt; etcfiles.txt 2&gt; /dev/null</a:t>
            </a:r>
          </a:p>
          <a:p>
            <a:pPr lvl="1"/>
            <a:r>
              <a:rPr lang="en-US" i="1" dirty="0"/>
              <a:t>[</a:t>
            </a:r>
            <a:r>
              <a:rPr lang="en-US" i="1" dirty="0" err="1"/>
              <a:t>root@server</a:t>
            </a:r>
            <a:r>
              <a:rPr lang="en-US" i="1" dirty="0"/>
              <a:t> ~]#</a:t>
            </a:r>
          </a:p>
          <a:p>
            <a:pPr lvl="1"/>
            <a:endParaRPr lang="en-US" dirty="0"/>
          </a:p>
        </p:txBody>
      </p:sp>
      <p:pic>
        <p:nvPicPr>
          <p:cNvPr id="5" name="รูปภาพ 4">
            <a:extLst>
              <a:ext uri="{FF2B5EF4-FFF2-40B4-BE49-F238E27FC236}">
                <a16:creationId xmlns:a16="http://schemas.microsoft.com/office/drawing/2014/main" id="{D47A3AC3-8ACE-490C-B176-6D5274BEE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83" y="2503918"/>
            <a:ext cx="4840786" cy="1017867"/>
          </a:xfrm>
          <a:prstGeom prst="rect">
            <a:avLst/>
          </a:prstGeom>
        </p:spPr>
      </p:pic>
    </p:spTree>
    <p:extLst>
      <p:ext uri="{BB962C8B-B14F-4D97-AF65-F5344CB8AC3E}">
        <p14:creationId xmlns:p14="http://schemas.microsoft.com/office/powerpoint/2010/main" val="134868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3539430"/>
          </a:xfrm>
          <a:prstGeom prst="rect">
            <a:avLst/>
          </a:prstGeom>
        </p:spPr>
        <p:txBody>
          <a:bodyPr wrap="square">
            <a:spAutoFit/>
          </a:bodyPr>
          <a:lstStyle/>
          <a:p>
            <a:pPr marL="285750" indent="-285750">
              <a:buFont typeface="Wingdings" panose="05000000000000000000" pitchFamily="2" charset="2"/>
              <a:buChar char="v"/>
            </a:pPr>
            <a:r>
              <a:rPr lang="en-US" sz="2800" dirty="0"/>
              <a:t> The logo of Linux is a penguin.  </a:t>
            </a:r>
          </a:p>
          <a:p>
            <a:pPr marL="285750" indent="-285750">
              <a:buFont typeface="Wingdings" panose="05000000000000000000" pitchFamily="2" charset="2"/>
              <a:buChar char="v"/>
            </a:pPr>
            <a:r>
              <a:rPr lang="en-US" sz="2800" dirty="0"/>
              <a:t> His cute logo has a very interesting history.</a:t>
            </a:r>
          </a:p>
          <a:p>
            <a:pPr marL="285750" indent="-285750">
              <a:buFont typeface="Wingdings" panose="05000000000000000000" pitchFamily="2" charset="2"/>
              <a:buChar char="v"/>
            </a:pPr>
            <a:r>
              <a:rPr lang="en-US" sz="2800" dirty="0"/>
              <a:t> Initially no logo was selected for Linux.</a:t>
            </a:r>
          </a:p>
          <a:p>
            <a:pPr marL="285750" indent="-285750">
              <a:buFont typeface="Wingdings" panose="05000000000000000000" pitchFamily="2" charset="2"/>
              <a:buChar char="v"/>
            </a:pPr>
            <a:r>
              <a:rPr lang="en-US" sz="2800" dirty="0"/>
              <a:t> Once Linus went to the southern hemisphere on a vacation.</a:t>
            </a:r>
          </a:p>
          <a:p>
            <a:pPr marL="285750" indent="-285750">
              <a:buFont typeface="Wingdings" panose="05000000000000000000" pitchFamily="2" charset="2"/>
              <a:buChar char="v"/>
            </a:pPr>
            <a:r>
              <a:rPr lang="en-US" sz="2800" dirty="0"/>
              <a:t> As he tried to pat it, the penguin bit his hand.</a:t>
            </a:r>
          </a:p>
          <a:p>
            <a:pPr marL="285750" indent="-285750">
              <a:buFont typeface="Wingdings" panose="05000000000000000000" pitchFamily="2" charset="2"/>
              <a:buChar char="v"/>
            </a:pPr>
            <a:r>
              <a:rPr lang="en-US" sz="2800" dirty="0"/>
              <a:t> This amusing incident led to the selection of a penguin as the logo of Linux sometime later.</a:t>
            </a:r>
            <a:endParaRPr lang="en-US" sz="2000" dirty="0"/>
          </a:p>
        </p:txBody>
      </p:sp>
    </p:spTree>
    <p:extLst>
      <p:ext uri="{BB962C8B-B14F-4D97-AF65-F5344CB8AC3E}">
        <p14:creationId xmlns:p14="http://schemas.microsoft.com/office/powerpoint/2010/main" val="17533513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error redirection</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585871"/>
          </a:xfrm>
          <a:prstGeom prst="rect">
            <a:avLst/>
          </a:prstGeom>
        </p:spPr>
        <p:txBody>
          <a:bodyPr wrap="square">
            <a:spAutoFit/>
          </a:bodyPr>
          <a:lstStyle/>
          <a:p>
            <a:pPr marL="342900" indent="-342900">
              <a:buFont typeface="Wingdings" panose="05000000000000000000" pitchFamily="2" charset="2"/>
              <a:buChar char="v"/>
            </a:pPr>
            <a:r>
              <a:rPr lang="en-US" sz="2000" b="1" dirty="0"/>
              <a:t>  2&gt;&amp;1</a:t>
            </a:r>
          </a:p>
          <a:p>
            <a:pPr lvl="1"/>
            <a:r>
              <a:rPr lang="en-US" dirty="0"/>
              <a:t>To redirect both  </a:t>
            </a:r>
            <a:r>
              <a:rPr lang="en-US" b="1" dirty="0" err="1"/>
              <a:t>stdout</a:t>
            </a:r>
            <a:r>
              <a:rPr lang="en-US" dirty="0"/>
              <a:t>  and  </a:t>
            </a:r>
            <a:r>
              <a:rPr lang="en-US" b="1" dirty="0"/>
              <a:t>stderr</a:t>
            </a:r>
            <a:r>
              <a:rPr lang="en-US" dirty="0"/>
              <a:t>  to the same file, use  </a:t>
            </a:r>
            <a:r>
              <a:rPr lang="en-US" b="1" dirty="0"/>
              <a:t>2&gt;&amp;1 </a:t>
            </a:r>
            <a:r>
              <a:rPr lang="en-US" dirty="0"/>
              <a:t>.</a:t>
            </a:r>
            <a:endParaRPr lang="en-US" i="1" dirty="0"/>
          </a:p>
          <a:p>
            <a:pPr lvl="1"/>
            <a:endParaRPr lang="en-US" i="1" dirty="0"/>
          </a:p>
          <a:p>
            <a:pPr lvl="1"/>
            <a:r>
              <a:rPr lang="en-US" i="1" dirty="0"/>
              <a:t>[</a:t>
            </a:r>
            <a:r>
              <a:rPr lang="en-US" i="1" dirty="0" err="1"/>
              <a:t>root@server</a:t>
            </a:r>
            <a:r>
              <a:rPr lang="en-US" i="1" dirty="0"/>
              <a:t> ~]# find /</a:t>
            </a:r>
            <a:r>
              <a:rPr lang="en-US" i="1" dirty="0" err="1"/>
              <a:t>etc</a:t>
            </a:r>
            <a:r>
              <a:rPr lang="en-US" i="1" dirty="0"/>
              <a:t> &gt; etcfiles_and_errors.txt 2&gt;&amp;1</a:t>
            </a:r>
          </a:p>
          <a:p>
            <a:pPr lvl="1"/>
            <a:r>
              <a:rPr lang="en-US" i="1" dirty="0"/>
              <a:t>[</a:t>
            </a:r>
            <a:r>
              <a:rPr lang="en-US" i="1" dirty="0" err="1"/>
              <a:t>root@server</a:t>
            </a:r>
            <a:r>
              <a:rPr lang="en-US" i="1" dirty="0"/>
              <a:t> ~]#</a:t>
            </a:r>
          </a:p>
          <a:p>
            <a:pPr lvl="1"/>
            <a:endParaRPr lang="en-US" i="1" dirty="0"/>
          </a:p>
          <a:p>
            <a:pPr marL="285750" indent="-285750">
              <a:buFont typeface="Wingdings" panose="05000000000000000000" pitchFamily="2" charset="2"/>
              <a:buChar char="v"/>
            </a:pPr>
            <a:r>
              <a:rPr lang="en-US" b="1" dirty="0"/>
              <a:t> </a:t>
            </a:r>
            <a:r>
              <a:rPr lang="en-US" sz="2000" b="1" dirty="0"/>
              <a:t>joining </a:t>
            </a:r>
            <a:r>
              <a:rPr lang="en-US" sz="2000" b="1" dirty="0" err="1"/>
              <a:t>stdout</a:t>
            </a:r>
            <a:r>
              <a:rPr lang="en-US" sz="2000" b="1" dirty="0"/>
              <a:t> and stderr</a:t>
            </a:r>
          </a:p>
          <a:p>
            <a:pPr lvl="1"/>
            <a:r>
              <a:rPr lang="en-US" dirty="0"/>
              <a:t>The  &amp;&gt;  construction will put both  </a:t>
            </a:r>
            <a:r>
              <a:rPr lang="en-US" dirty="0" err="1"/>
              <a:t>stdout</a:t>
            </a:r>
            <a:r>
              <a:rPr lang="en-US" dirty="0"/>
              <a:t>  and  stderr  in one stream (to a file).</a:t>
            </a:r>
          </a:p>
          <a:p>
            <a:pPr lvl="1"/>
            <a:endParaRPr lang="en-US" dirty="0"/>
          </a:p>
          <a:p>
            <a:pPr lvl="1"/>
            <a:r>
              <a:rPr lang="en-US" dirty="0"/>
              <a:t>[</a:t>
            </a:r>
            <a:r>
              <a:rPr lang="en-US" dirty="0" err="1"/>
              <a:t>root@server</a:t>
            </a:r>
            <a:r>
              <a:rPr lang="en-US" dirty="0"/>
              <a:t> ~]# </a:t>
            </a:r>
            <a:r>
              <a:rPr lang="en-US" dirty="0" err="1"/>
              <a:t>rm</a:t>
            </a:r>
            <a:r>
              <a:rPr lang="en-US" dirty="0"/>
              <a:t> file42 &amp;&gt; </a:t>
            </a:r>
            <a:r>
              <a:rPr lang="en-US" dirty="0" err="1"/>
              <a:t>out_and_err</a:t>
            </a:r>
            <a:endParaRPr lang="en-US" dirty="0"/>
          </a:p>
          <a:p>
            <a:pPr lvl="1"/>
            <a:r>
              <a:rPr lang="en-US" dirty="0"/>
              <a:t>[</a:t>
            </a:r>
            <a:r>
              <a:rPr lang="en-US" dirty="0" err="1"/>
              <a:t>root@server</a:t>
            </a:r>
            <a:r>
              <a:rPr lang="en-US" dirty="0"/>
              <a:t> ~]# cat </a:t>
            </a:r>
            <a:r>
              <a:rPr lang="en-US" dirty="0" err="1"/>
              <a:t>out_and_err</a:t>
            </a:r>
            <a:endParaRPr lang="en-US" dirty="0"/>
          </a:p>
          <a:p>
            <a:pPr lvl="1"/>
            <a:r>
              <a:rPr lang="en-US" dirty="0" err="1"/>
              <a:t>rm</a:t>
            </a:r>
            <a:r>
              <a:rPr lang="en-US" dirty="0"/>
              <a:t>: cannot remove ‘file42’: No such file or directory</a:t>
            </a:r>
          </a:p>
          <a:p>
            <a:pPr lvl="1"/>
            <a:r>
              <a:rPr lang="en-US" dirty="0"/>
              <a:t>[</a:t>
            </a:r>
            <a:r>
              <a:rPr lang="en-US" dirty="0" err="1"/>
              <a:t>root@server</a:t>
            </a:r>
            <a:r>
              <a:rPr lang="en-US" dirty="0"/>
              <a:t> ~]# echo file42 &amp;&gt; </a:t>
            </a:r>
            <a:r>
              <a:rPr lang="en-US" dirty="0" err="1"/>
              <a:t>out_and_err</a:t>
            </a:r>
            <a:endParaRPr lang="en-US" dirty="0"/>
          </a:p>
          <a:p>
            <a:pPr lvl="1"/>
            <a:r>
              <a:rPr lang="en-US" dirty="0"/>
              <a:t>[</a:t>
            </a:r>
            <a:r>
              <a:rPr lang="en-US" dirty="0" err="1"/>
              <a:t>root@server</a:t>
            </a:r>
            <a:r>
              <a:rPr lang="en-US" dirty="0"/>
              <a:t> ~]# cat </a:t>
            </a:r>
            <a:r>
              <a:rPr lang="en-US" dirty="0" err="1"/>
              <a:t>out_and_err</a:t>
            </a:r>
            <a:endParaRPr lang="en-US" dirty="0"/>
          </a:p>
          <a:p>
            <a:pPr lvl="1"/>
            <a:r>
              <a:rPr lang="en-US" dirty="0"/>
              <a:t>file42</a:t>
            </a:r>
          </a:p>
          <a:p>
            <a:pPr lvl="1"/>
            <a:endParaRPr lang="en-US" dirty="0"/>
          </a:p>
        </p:txBody>
      </p:sp>
    </p:spTree>
    <p:extLst>
      <p:ext uri="{BB962C8B-B14F-4D97-AF65-F5344CB8AC3E}">
        <p14:creationId xmlns:p14="http://schemas.microsoft.com/office/powerpoint/2010/main" val="20147886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input redirection</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616101"/>
          </a:xfrm>
          <a:prstGeom prst="rect">
            <a:avLst/>
          </a:prstGeom>
        </p:spPr>
        <p:txBody>
          <a:bodyPr wrap="square">
            <a:spAutoFit/>
          </a:bodyPr>
          <a:lstStyle/>
          <a:p>
            <a:pPr marL="342900" indent="-342900">
              <a:buFont typeface="Wingdings" panose="05000000000000000000" pitchFamily="2" charset="2"/>
              <a:buChar char="v"/>
            </a:pPr>
            <a:r>
              <a:rPr lang="en-US" sz="2000" b="1" dirty="0"/>
              <a:t>  &lt; stdin</a:t>
            </a:r>
          </a:p>
          <a:p>
            <a:pPr lvl="1"/>
            <a:r>
              <a:rPr lang="en-US" dirty="0"/>
              <a:t>Redirecting  </a:t>
            </a:r>
            <a:r>
              <a:rPr lang="en-US" b="1" dirty="0"/>
              <a:t>stdin</a:t>
            </a:r>
            <a:r>
              <a:rPr lang="en-US" dirty="0"/>
              <a:t>  is done with </a:t>
            </a:r>
            <a:r>
              <a:rPr lang="en-US" b="1" dirty="0"/>
              <a:t>&lt;</a:t>
            </a:r>
            <a:r>
              <a:rPr lang="en-US" dirty="0"/>
              <a:t> (short for 0&lt;).</a:t>
            </a:r>
          </a:p>
          <a:p>
            <a:pPr lvl="1"/>
            <a:endParaRPr lang="en-US" i="1" dirty="0"/>
          </a:p>
          <a:p>
            <a:pPr lvl="1"/>
            <a:r>
              <a:rPr lang="en-US" i="1" dirty="0"/>
              <a:t>[</a:t>
            </a:r>
            <a:r>
              <a:rPr lang="en-US" i="1" dirty="0" err="1"/>
              <a:t>root@server</a:t>
            </a:r>
            <a:r>
              <a:rPr lang="en-US" i="1" dirty="0"/>
              <a:t> ~]# cat &lt; winter.txt</a:t>
            </a:r>
          </a:p>
          <a:p>
            <a:pPr lvl="1"/>
            <a:r>
              <a:rPr lang="en-US" i="1" dirty="0"/>
              <a:t>It is cold today!</a:t>
            </a:r>
          </a:p>
          <a:p>
            <a:pPr lvl="1"/>
            <a:r>
              <a:rPr lang="en-US" i="1" dirty="0"/>
              <a:t>Where is the summer ?</a:t>
            </a:r>
          </a:p>
          <a:p>
            <a:pPr lvl="1"/>
            <a:r>
              <a:rPr lang="en-US" i="1" dirty="0"/>
              <a:t>[</a:t>
            </a:r>
            <a:r>
              <a:rPr lang="en-US" i="1" dirty="0" err="1"/>
              <a:t>root@server</a:t>
            </a:r>
            <a:r>
              <a:rPr lang="en-US" i="1" dirty="0"/>
              <a:t> ~]# grep summer &lt; winter.txt</a:t>
            </a:r>
          </a:p>
          <a:p>
            <a:pPr lvl="1"/>
            <a:r>
              <a:rPr lang="en-US" i="1" dirty="0"/>
              <a:t>Where is the summer ?</a:t>
            </a:r>
          </a:p>
          <a:p>
            <a:pPr lvl="1"/>
            <a:endParaRPr lang="en-US" i="1" dirty="0"/>
          </a:p>
        </p:txBody>
      </p:sp>
    </p:spTree>
    <p:extLst>
      <p:ext uri="{BB962C8B-B14F-4D97-AF65-F5344CB8AC3E}">
        <p14:creationId xmlns:p14="http://schemas.microsoft.com/office/powerpoint/2010/main" val="8855493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input redirection</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09091"/>
          </a:xfrm>
          <a:prstGeom prst="rect">
            <a:avLst/>
          </a:prstGeom>
        </p:spPr>
        <p:txBody>
          <a:bodyPr wrap="square">
            <a:spAutoFit/>
          </a:bodyPr>
          <a:lstStyle/>
          <a:p>
            <a:pPr marL="342900" indent="-342900">
              <a:buFont typeface="Wingdings" panose="05000000000000000000" pitchFamily="2" charset="2"/>
              <a:buChar char="v"/>
            </a:pPr>
            <a:r>
              <a:rPr lang="en-US" sz="2000" b="1" dirty="0"/>
              <a:t>  &lt;&lt; here document</a:t>
            </a:r>
          </a:p>
          <a:p>
            <a:pPr lvl="1"/>
            <a:r>
              <a:rPr lang="en-US" dirty="0"/>
              <a:t>The  </a:t>
            </a:r>
            <a:r>
              <a:rPr lang="en-US" b="1" dirty="0"/>
              <a:t>here document  </a:t>
            </a:r>
            <a:r>
              <a:rPr lang="en-US" dirty="0"/>
              <a:t>(sometimes called here-is-document) is a way to append input until a certain sequence (usually </a:t>
            </a:r>
            <a:r>
              <a:rPr lang="en-US" b="1" dirty="0"/>
              <a:t>EOF</a:t>
            </a:r>
            <a:r>
              <a:rPr lang="en-US" dirty="0"/>
              <a:t>) is encountered. The  </a:t>
            </a:r>
            <a:r>
              <a:rPr lang="en-US" b="1" dirty="0"/>
              <a:t>EOF</a:t>
            </a:r>
            <a:r>
              <a:rPr lang="en-US" dirty="0"/>
              <a:t>  marker can be typed literally or can be called with </a:t>
            </a:r>
            <a:r>
              <a:rPr lang="en-US" b="1" dirty="0"/>
              <a:t>Ctrl-D</a:t>
            </a:r>
            <a:r>
              <a:rPr lang="en-US" dirty="0"/>
              <a:t>.</a:t>
            </a:r>
          </a:p>
          <a:p>
            <a:pPr lvl="1"/>
            <a:r>
              <a:rPr lang="en-US" sz="1200" i="1" dirty="0"/>
              <a:t> </a:t>
            </a:r>
          </a:p>
          <a:p>
            <a:pPr lvl="1"/>
            <a:r>
              <a:rPr lang="en-US" i="1" dirty="0"/>
              <a:t>[</a:t>
            </a:r>
            <a:r>
              <a:rPr lang="en-US" i="1" dirty="0" err="1"/>
              <a:t>root@server</a:t>
            </a:r>
            <a:r>
              <a:rPr lang="en-US" i="1" dirty="0"/>
              <a:t> ~]# cat &lt;&lt;EOF &gt; text.txt</a:t>
            </a:r>
          </a:p>
          <a:p>
            <a:pPr lvl="1"/>
            <a:r>
              <a:rPr lang="en-US" i="1" dirty="0"/>
              <a:t>&gt; one</a:t>
            </a:r>
          </a:p>
          <a:p>
            <a:pPr lvl="1"/>
            <a:r>
              <a:rPr lang="en-US" i="1" dirty="0"/>
              <a:t>&gt; two</a:t>
            </a:r>
          </a:p>
          <a:p>
            <a:pPr lvl="1"/>
            <a:r>
              <a:rPr lang="en-US" i="1" dirty="0"/>
              <a:t>&gt; EOF</a:t>
            </a:r>
          </a:p>
          <a:p>
            <a:pPr lvl="1"/>
            <a:r>
              <a:rPr lang="en-US" i="1" dirty="0"/>
              <a:t>[</a:t>
            </a:r>
            <a:r>
              <a:rPr lang="en-US" i="1" dirty="0" err="1"/>
              <a:t>root@server</a:t>
            </a:r>
            <a:r>
              <a:rPr lang="en-US" i="1" dirty="0"/>
              <a:t> ~]# cat text.txt</a:t>
            </a:r>
          </a:p>
          <a:p>
            <a:pPr lvl="1"/>
            <a:r>
              <a:rPr lang="en-US" i="1" dirty="0"/>
              <a:t>one</a:t>
            </a:r>
          </a:p>
          <a:p>
            <a:pPr lvl="1"/>
            <a:r>
              <a:rPr lang="en-US" i="1" dirty="0"/>
              <a:t>two</a:t>
            </a:r>
          </a:p>
          <a:p>
            <a:pPr lvl="1"/>
            <a:r>
              <a:rPr lang="en-US" i="1" dirty="0"/>
              <a:t>[</a:t>
            </a:r>
            <a:r>
              <a:rPr lang="en-US" i="1" dirty="0" err="1"/>
              <a:t>root@server</a:t>
            </a:r>
            <a:r>
              <a:rPr lang="en-US" i="1" dirty="0"/>
              <a:t> ~]# cat &lt;&lt;</a:t>
            </a:r>
            <a:r>
              <a:rPr lang="en-US" i="1" dirty="0" err="1"/>
              <a:t>brol</a:t>
            </a:r>
            <a:r>
              <a:rPr lang="en-US" i="1" dirty="0"/>
              <a:t> &gt; text.txt</a:t>
            </a:r>
          </a:p>
          <a:p>
            <a:pPr lvl="1"/>
            <a:r>
              <a:rPr lang="en-US" i="1" dirty="0"/>
              <a:t>&gt; </a:t>
            </a:r>
            <a:r>
              <a:rPr lang="en-US" i="1" dirty="0" err="1"/>
              <a:t>brel</a:t>
            </a:r>
            <a:endParaRPr lang="en-US" i="1" dirty="0"/>
          </a:p>
          <a:p>
            <a:pPr lvl="1"/>
            <a:r>
              <a:rPr lang="en-US" i="1" dirty="0"/>
              <a:t>&gt; </a:t>
            </a:r>
            <a:r>
              <a:rPr lang="en-US" i="1" dirty="0" err="1"/>
              <a:t>brol</a:t>
            </a:r>
            <a:endParaRPr lang="en-US" i="1" dirty="0"/>
          </a:p>
          <a:p>
            <a:pPr lvl="1"/>
            <a:r>
              <a:rPr lang="en-US" i="1" dirty="0"/>
              <a:t>[</a:t>
            </a:r>
            <a:r>
              <a:rPr lang="en-US" i="1" dirty="0" err="1"/>
              <a:t>root@server</a:t>
            </a:r>
            <a:r>
              <a:rPr lang="en-US" i="1" dirty="0"/>
              <a:t> ~]# cat text.txt</a:t>
            </a:r>
          </a:p>
          <a:p>
            <a:pPr lvl="1"/>
            <a:r>
              <a:rPr lang="en-US" i="1" dirty="0" err="1"/>
              <a:t>brel</a:t>
            </a:r>
            <a:endParaRPr lang="en-US" i="1" dirty="0"/>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26635337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filters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016758"/>
          </a:xfrm>
          <a:prstGeom prst="rect">
            <a:avLst/>
          </a:prstGeom>
        </p:spPr>
        <p:txBody>
          <a:bodyPr wrap="square">
            <a:spAutoFit/>
          </a:bodyPr>
          <a:lstStyle/>
          <a:p>
            <a:pPr marL="342900" indent="-342900">
              <a:buFont typeface="Wingdings" panose="05000000000000000000" pitchFamily="2" charset="2"/>
              <a:buChar char="v"/>
            </a:pPr>
            <a:r>
              <a:rPr lang="en-US" sz="2000" b="1" dirty="0"/>
              <a:t>  grep</a:t>
            </a:r>
          </a:p>
          <a:p>
            <a:pPr lvl="1"/>
            <a:r>
              <a:rPr lang="en-US" dirty="0"/>
              <a:t>The  grep  filter is famous among Unix users. The most common use of  grep  is to filter lines of text containing (or not containing) a certain string.</a:t>
            </a:r>
          </a:p>
          <a:p>
            <a:pPr lvl="1"/>
            <a:r>
              <a:rPr lang="en-US" sz="1100" i="1" dirty="0"/>
              <a:t>  </a:t>
            </a:r>
          </a:p>
          <a:p>
            <a:pPr lvl="1"/>
            <a:r>
              <a:rPr lang="en-US" i="1" dirty="0"/>
              <a:t>[</a:t>
            </a:r>
            <a:r>
              <a:rPr lang="en-US" i="1" dirty="0" err="1"/>
              <a:t>root@server</a:t>
            </a:r>
            <a:r>
              <a:rPr lang="en-US" i="1" dirty="0"/>
              <a:t> ~]# cat tennis.txt</a:t>
            </a:r>
          </a:p>
          <a:p>
            <a:pPr lvl="1"/>
            <a:r>
              <a:rPr lang="en-US" i="1" dirty="0"/>
              <a:t>Amelie Mauresmo, Fra</a:t>
            </a:r>
          </a:p>
          <a:p>
            <a:pPr lvl="1"/>
            <a:r>
              <a:rPr lang="en-US" i="1" dirty="0"/>
              <a:t>Kim Clijsters, BEL</a:t>
            </a:r>
          </a:p>
          <a:p>
            <a:pPr lvl="1"/>
            <a:r>
              <a:rPr lang="en-US" i="1" dirty="0"/>
              <a:t>Justine </a:t>
            </a:r>
            <a:r>
              <a:rPr lang="en-US" i="1" dirty="0" err="1"/>
              <a:t>Henin</a:t>
            </a:r>
            <a:r>
              <a:rPr lang="en-US" i="1" dirty="0"/>
              <a:t>, Bel</a:t>
            </a:r>
          </a:p>
          <a:p>
            <a:pPr lvl="1"/>
            <a:r>
              <a:rPr lang="en-US" i="1" dirty="0"/>
              <a:t>Serena Williams, </a:t>
            </a:r>
            <a:r>
              <a:rPr lang="en-US" i="1" dirty="0" err="1"/>
              <a:t>usa</a:t>
            </a:r>
            <a:endParaRPr lang="en-US" i="1" dirty="0"/>
          </a:p>
          <a:p>
            <a:pPr lvl="1"/>
            <a:r>
              <a:rPr lang="en-US" i="1" dirty="0"/>
              <a:t>Venus Williams, USA</a:t>
            </a:r>
          </a:p>
          <a:p>
            <a:pPr lvl="1"/>
            <a:r>
              <a:rPr lang="en-US" i="1" dirty="0"/>
              <a:t>[</a:t>
            </a:r>
            <a:r>
              <a:rPr lang="en-US" i="1" dirty="0" err="1"/>
              <a:t>root@server</a:t>
            </a:r>
            <a:r>
              <a:rPr lang="en-US" i="1" dirty="0"/>
              <a:t> ~]# cat tennis.txt | grep  William</a:t>
            </a:r>
          </a:p>
          <a:p>
            <a:pPr lvl="1"/>
            <a:r>
              <a:rPr lang="en-US" i="1" dirty="0"/>
              <a:t>Serena Williams, </a:t>
            </a:r>
            <a:r>
              <a:rPr lang="en-US" i="1" dirty="0" err="1"/>
              <a:t>usa</a:t>
            </a:r>
            <a:endParaRPr lang="en-US" i="1" dirty="0"/>
          </a:p>
          <a:p>
            <a:pPr lvl="1"/>
            <a:r>
              <a:rPr lang="en-US" i="1" dirty="0"/>
              <a:t>Venus Williams, USA</a:t>
            </a:r>
          </a:p>
          <a:p>
            <a:pPr lvl="1"/>
            <a:r>
              <a:rPr lang="en-US" sz="1050" i="1" dirty="0"/>
              <a:t>  </a:t>
            </a:r>
          </a:p>
          <a:p>
            <a:pPr lvl="1"/>
            <a:r>
              <a:rPr lang="en-US" dirty="0"/>
              <a:t>You can write this without the cat.</a:t>
            </a:r>
          </a:p>
          <a:p>
            <a:pPr lvl="1"/>
            <a:r>
              <a:rPr lang="en-US" i="1" dirty="0"/>
              <a:t>[</a:t>
            </a:r>
            <a:r>
              <a:rPr lang="en-US" i="1" dirty="0" err="1"/>
              <a:t>root@server</a:t>
            </a:r>
            <a:r>
              <a:rPr lang="en-US" i="1" dirty="0"/>
              <a:t> ~]# grep William tennis.txt</a:t>
            </a:r>
          </a:p>
          <a:p>
            <a:pPr lvl="1"/>
            <a:r>
              <a:rPr lang="en-US" i="1" dirty="0"/>
              <a:t>Serena Williams, </a:t>
            </a:r>
            <a:r>
              <a:rPr lang="en-US" i="1" dirty="0" err="1"/>
              <a:t>usa</a:t>
            </a:r>
            <a:endParaRPr lang="en-US" i="1" dirty="0"/>
          </a:p>
          <a:p>
            <a:pPr lvl="1"/>
            <a:r>
              <a:rPr lang="en-US" i="1" dirty="0"/>
              <a:t>Venus Williams, USA</a:t>
            </a:r>
          </a:p>
        </p:txBody>
      </p:sp>
    </p:spTree>
    <p:extLst>
      <p:ext uri="{BB962C8B-B14F-4D97-AF65-F5344CB8AC3E}">
        <p14:creationId xmlns:p14="http://schemas.microsoft.com/office/powerpoint/2010/main" val="38707257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filters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785378"/>
          </a:xfrm>
          <a:prstGeom prst="rect">
            <a:avLst/>
          </a:prstGeom>
        </p:spPr>
        <p:txBody>
          <a:bodyPr wrap="square">
            <a:spAutoFit/>
          </a:bodyPr>
          <a:lstStyle/>
          <a:p>
            <a:pPr marL="342900" indent="-342900">
              <a:buFont typeface="Wingdings" panose="05000000000000000000" pitchFamily="2" charset="2"/>
              <a:buChar char="v"/>
            </a:pPr>
            <a:r>
              <a:rPr lang="en-US" sz="2000" b="1" dirty="0"/>
              <a:t>  grep</a:t>
            </a:r>
          </a:p>
          <a:p>
            <a:pPr lvl="1"/>
            <a:r>
              <a:rPr lang="en-US" dirty="0"/>
              <a:t>One of the most useful options of grep is  </a:t>
            </a:r>
            <a:r>
              <a:rPr lang="en-US" b="1" dirty="0"/>
              <a:t>grep -</a:t>
            </a:r>
            <a:r>
              <a:rPr lang="en-US" b="1" dirty="0" err="1"/>
              <a:t>i</a:t>
            </a:r>
            <a:r>
              <a:rPr lang="en-US" b="1" dirty="0"/>
              <a:t>  </a:t>
            </a:r>
            <a:r>
              <a:rPr lang="en-US" dirty="0"/>
              <a:t>which filters in a </a:t>
            </a:r>
            <a:r>
              <a:rPr lang="en-US" b="1" dirty="0"/>
              <a:t>case insensitive </a:t>
            </a:r>
            <a:r>
              <a:rPr lang="en-US" dirty="0"/>
              <a:t>way.</a:t>
            </a:r>
          </a:p>
          <a:p>
            <a:pPr lvl="1"/>
            <a:r>
              <a:rPr lang="en-US" sz="1100" i="1" dirty="0"/>
              <a:t>  </a:t>
            </a:r>
          </a:p>
          <a:p>
            <a:pPr lvl="1"/>
            <a:r>
              <a:rPr lang="en-US" i="1" dirty="0"/>
              <a:t>[</a:t>
            </a:r>
            <a:r>
              <a:rPr lang="en-US" i="1" dirty="0" err="1"/>
              <a:t>root@server</a:t>
            </a:r>
            <a:r>
              <a:rPr lang="en-US" i="1" dirty="0"/>
              <a:t> ~]# grep Bel tennis.txt</a:t>
            </a:r>
          </a:p>
          <a:p>
            <a:pPr lvl="1"/>
            <a:r>
              <a:rPr lang="en-US" i="1" dirty="0"/>
              <a:t>Justine </a:t>
            </a:r>
            <a:r>
              <a:rPr lang="en-US" i="1" dirty="0" err="1"/>
              <a:t>Henin</a:t>
            </a:r>
            <a:r>
              <a:rPr lang="en-US" i="1" dirty="0"/>
              <a:t>, Bel</a:t>
            </a:r>
          </a:p>
          <a:p>
            <a:pPr lvl="1"/>
            <a:r>
              <a:rPr lang="en-US" i="1" dirty="0"/>
              <a:t>[</a:t>
            </a:r>
            <a:r>
              <a:rPr lang="en-US" i="1" dirty="0" err="1"/>
              <a:t>root@server</a:t>
            </a:r>
            <a:r>
              <a:rPr lang="en-US" i="1" dirty="0"/>
              <a:t> ~]# grep -</a:t>
            </a:r>
            <a:r>
              <a:rPr lang="en-US" i="1" dirty="0" err="1"/>
              <a:t>i</a:t>
            </a:r>
            <a:r>
              <a:rPr lang="en-US" i="1" dirty="0"/>
              <a:t> Bel tennis.txt</a:t>
            </a:r>
          </a:p>
          <a:p>
            <a:pPr lvl="1"/>
            <a:r>
              <a:rPr lang="en-US" i="1" dirty="0"/>
              <a:t>Kim Clijsters, BEL</a:t>
            </a:r>
          </a:p>
          <a:p>
            <a:pPr lvl="1"/>
            <a:r>
              <a:rPr lang="en-US" i="1" dirty="0"/>
              <a:t>Justine </a:t>
            </a:r>
            <a:r>
              <a:rPr lang="en-US" i="1" dirty="0" err="1"/>
              <a:t>Henin</a:t>
            </a:r>
            <a:r>
              <a:rPr lang="en-US" i="1" dirty="0"/>
              <a:t>, Bel</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20697528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filters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001369"/>
          </a:xfrm>
          <a:prstGeom prst="rect">
            <a:avLst/>
          </a:prstGeom>
        </p:spPr>
        <p:txBody>
          <a:bodyPr wrap="square">
            <a:spAutoFit/>
          </a:bodyPr>
          <a:lstStyle/>
          <a:p>
            <a:pPr marL="342900" indent="-342900">
              <a:buFont typeface="Wingdings" panose="05000000000000000000" pitchFamily="2" charset="2"/>
              <a:buChar char="v"/>
            </a:pPr>
            <a:r>
              <a:rPr lang="en-US" sz="2000" b="1" dirty="0"/>
              <a:t>  cut</a:t>
            </a:r>
          </a:p>
          <a:p>
            <a:pPr lvl="1"/>
            <a:r>
              <a:rPr lang="en-US" dirty="0"/>
              <a:t>The  </a:t>
            </a:r>
            <a:r>
              <a:rPr lang="en-US" b="1" dirty="0"/>
              <a:t>cut</a:t>
            </a:r>
            <a:r>
              <a:rPr lang="en-US" dirty="0"/>
              <a:t>  filter can select columns from files, depending on a delimiter or a count of bytes. The below uses  cut  to filter for the username and </a:t>
            </a:r>
            <a:r>
              <a:rPr lang="en-US" dirty="0" err="1"/>
              <a:t>userid</a:t>
            </a:r>
            <a:r>
              <a:rPr lang="en-US" dirty="0"/>
              <a:t> in the  /</a:t>
            </a:r>
            <a:r>
              <a:rPr lang="en-US" dirty="0" err="1"/>
              <a:t>etc</a:t>
            </a:r>
            <a:r>
              <a:rPr lang="en-US" dirty="0"/>
              <a:t>/</a:t>
            </a:r>
            <a:r>
              <a:rPr lang="en-US" dirty="0" err="1"/>
              <a:t>passwd</a:t>
            </a:r>
            <a:r>
              <a:rPr lang="en-US" dirty="0"/>
              <a:t>  file. It uses the colon as a delimiter, and selects fields 1 and 3.</a:t>
            </a:r>
          </a:p>
          <a:p>
            <a:pPr lvl="1"/>
            <a:r>
              <a:rPr lang="en-US" sz="1100" i="1" dirty="0"/>
              <a:t>  </a:t>
            </a:r>
          </a:p>
          <a:p>
            <a:pPr lvl="1"/>
            <a:r>
              <a:rPr lang="en-US" i="1" dirty="0"/>
              <a:t>[</a:t>
            </a:r>
            <a:r>
              <a:rPr lang="en-US" i="1" dirty="0" err="1"/>
              <a:t>root@server</a:t>
            </a:r>
            <a:r>
              <a:rPr lang="en-US" i="1" dirty="0"/>
              <a:t> ~]# grep Bel tennis.txt</a:t>
            </a:r>
          </a:p>
          <a:p>
            <a:pPr lvl="1"/>
            <a:r>
              <a:rPr lang="en-US" i="1" dirty="0"/>
              <a:t>Justine </a:t>
            </a:r>
            <a:r>
              <a:rPr lang="en-US" i="1" dirty="0" err="1"/>
              <a:t>Henin</a:t>
            </a:r>
            <a:r>
              <a:rPr lang="en-US" i="1" dirty="0"/>
              <a:t>, Bel</a:t>
            </a:r>
          </a:p>
          <a:p>
            <a:pPr lvl="1"/>
            <a:r>
              <a:rPr lang="en-US" i="1" dirty="0"/>
              <a:t>[</a:t>
            </a:r>
            <a:r>
              <a:rPr lang="en-US" i="1" dirty="0" err="1"/>
              <a:t>root@server</a:t>
            </a:r>
            <a:r>
              <a:rPr lang="en-US" i="1" dirty="0"/>
              <a:t> ~]# grep -</a:t>
            </a:r>
            <a:r>
              <a:rPr lang="en-US" i="1" dirty="0" err="1"/>
              <a:t>i</a:t>
            </a:r>
            <a:r>
              <a:rPr lang="en-US" i="1" dirty="0"/>
              <a:t> Bel tennis.txt</a:t>
            </a:r>
          </a:p>
          <a:p>
            <a:pPr lvl="1"/>
            <a:r>
              <a:rPr lang="en-US" i="1" dirty="0"/>
              <a:t>Kim Clijsters, BEL</a:t>
            </a:r>
          </a:p>
          <a:p>
            <a:pPr lvl="1"/>
            <a:r>
              <a:rPr lang="en-US" i="1" dirty="0"/>
              <a:t>Justine </a:t>
            </a:r>
            <a:r>
              <a:rPr lang="en-US" i="1" dirty="0" err="1"/>
              <a:t>Henin</a:t>
            </a:r>
            <a:r>
              <a:rPr lang="en-US" i="1" dirty="0"/>
              <a:t>, Bel</a:t>
            </a:r>
          </a:p>
          <a:p>
            <a:pPr lvl="1"/>
            <a:r>
              <a:rPr lang="en-US" i="1" dirty="0"/>
              <a:t>[</a:t>
            </a:r>
            <a:r>
              <a:rPr lang="en-US" i="1" dirty="0" err="1"/>
              <a:t>root@server</a:t>
            </a:r>
            <a:r>
              <a:rPr lang="en-US" i="1" dirty="0"/>
              <a:t> ~]#</a:t>
            </a:r>
          </a:p>
          <a:p>
            <a:pPr lvl="1"/>
            <a:endParaRPr lang="en-US" i="1" dirty="0"/>
          </a:p>
          <a:p>
            <a:pPr lvl="1"/>
            <a:r>
              <a:rPr lang="en-US" dirty="0"/>
              <a:t>When using a </a:t>
            </a:r>
            <a:r>
              <a:rPr lang="en-US" b="1" dirty="0"/>
              <a:t>space</a:t>
            </a:r>
            <a:r>
              <a:rPr lang="en-US" dirty="0"/>
              <a:t> as the delimiter for  </a:t>
            </a:r>
            <a:r>
              <a:rPr lang="en-US" b="1" dirty="0"/>
              <a:t>cut</a:t>
            </a:r>
            <a:r>
              <a:rPr lang="en-US" dirty="0"/>
              <a:t> , you have to quote the space.</a:t>
            </a:r>
          </a:p>
          <a:p>
            <a:pPr lvl="1"/>
            <a:r>
              <a:rPr lang="en-US" i="1" dirty="0"/>
              <a:t>[</a:t>
            </a:r>
            <a:r>
              <a:rPr lang="en-US" i="1" dirty="0" err="1"/>
              <a:t>root@server</a:t>
            </a:r>
            <a:r>
              <a:rPr lang="en-US" i="1" dirty="0"/>
              <a:t> ~]# cut -d" " -f1 tennis.txt</a:t>
            </a:r>
          </a:p>
          <a:p>
            <a:pPr lvl="1"/>
            <a:r>
              <a:rPr lang="en-US" i="1" dirty="0"/>
              <a:t>…</a:t>
            </a:r>
          </a:p>
          <a:p>
            <a:pPr lvl="1"/>
            <a:r>
              <a:rPr lang="en-US" i="1" dirty="0"/>
              <a:t>Serena</a:t>
            </a:r>
          </a:p>
          <a:p>
            <a:pPr lvl="1"/>
            <a:r>
              <a:rPr lang="en-US" i="1" dirty="0"/>
              <a:t>Venus</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30443841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filters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339376"/>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wc</a:t>
            </a:r>
            <a:endParaRPr lang="en-US" sz="2000" b="1" dirty="0"/>
          </a:p>
          <a:p>
            <a:pPr lvl="1"/>
            <a:r>
              <a:rPr lang="en-US" dirty="0"/>
              <a:t>Counting words, lines and characters is easy with  </a:t>
            </a:r>
            <a:r>
              <a:rPr lang="en-US" b="1" dirty="0" err="1"/>
              <a:t>wc</a:t>
            </a:r>
            <a:r>
              <a:rPr lang="en-US" dirty="0"/>
              <a:t> .</a:t>
            </a:r>
          </a:p>
          <a:p>
            <a:pPr lvl="1"/>
            <a:r>
              <a:rPr lang="en-US" sz="1100" i="1" dirty="0"/>
              <a:t>  </a:t>
            </a:r>
          </a:p>
          <a:p>
            <a:pPr lvl="1"/>
            <a:r>
              <a:rPr lang="en-US" i="1" dirty="0"/>
              <a:t>[</a:t>
            </a:r>
            <a:r>
              <a:rPr lang="en-US" i="1" dirty="0" err="1"/>
              <a:t>root@server</a:t>
            </a:r>
            <a:r>
              <a:rPr lang="en-US" i="1" dirty="0"/>
              <a:t> ~]# </a:t>
            </a:r>
            <a:r>
              <a:rPr lang="en-US" i="1" dirty="0" err="1"/>
              <a:t>wc</a:t>
            </a:r>
            <a:r>
              <a:rPr lang="en-US" i="1" dirty="0"/>
              <a:t> tennis.txt</a:t>
            </a:r>
          </a:p>
          <a:p>
            <a:pPr lvl="1"/>
            <a:r>
              <a:rPr lang="en-US" i="1" dirty="0"/>
              <a:t>  5  15 100 tennis.txt</a:t>
            </a:r>
          </a:p>
          <a:p>
            <a:pPr lvl="1"/>
            <a:r>
              <a:rPr lang="en-US" i="1" dirty="0"/>
              <a:t>[</a:t>
            </a:r>
            <a:r>
              <a:rPr lang="en-US" i="1" dirty="0" err="1"/>
              <a:t>root@server</a:t>
            </a:r>
            <a:r>
              <a:rPr lang="en-US" i="1" dirty="0"/>
              <a:t> ~]# </a:t>
            </a:r>
            <a:r>
              <a:rPr lang="en-US" i="1" dirty="0" err="1"/>
              <a:t>wc</a:t>
            </a:r>
            <a:r>
              <a:rPr lang="en-US" i="1" dirty="0"/>
              <a:t> -l tennis.txt</a:t>
            </a:r>
          </a:p>
          <a:p>
            <a:pPr lvl="1"/>
            <a:r>
              <a:rPr lang="en-US" i="1" dirty="0"/>
              <a:t>5 tennis.txt</a:t>
            </a:r>
          </a:p>
          <a:p>
            <a:pPr lvl="1"/>
            <a:r>
              <a:rPr lang="en-US" i="1" dirty="0"/>
              <a:t>[</a:t>
            </a:r>
            <a:r>
              <a:rPr lang="en-US" i="1" dirty="0" err="1"/>
              <a:t>root@server</a:t>
            </a:r>
            <a:r>
              <a:rPr lang="en-US" i="1" dirty="0"/>
              <a:t> ~]# </a:t>
            </a:r>
            <a:r>
              <a:rPr lang="en-US" i="1" dirty="0" err="1"/>
              <a:t>wc</a:t>
            </a:r>
            <a:r>
              <a:rPr lang="en-US" i="1" dirty="0"/>
              <a:t> -w tennis.txt</a:t>
            </a:r>
          </a:p>
          <a:p>
            <a:pPr lvl="1"/>
            <a:r>
              <a:rPr lang="en-US" i="1" dirty="0"/>
              <a:t>15 tennis.txt</a:t>
            </a:r>
          </a:p>
          <a:p>
            <a:pPr lvl="1"/>
            <a:r>
              <a:rPr lang="en-US" i="1" dirty="0"/>
              <a:t>[</a:t>
            </a:r>
            <a:r>
              <a:rPr lang="en-US" i="1" dirty="0" err="1"/>
              <a:t>root@server</a:t>
            </a:r>
            <a:r>
              <a:rPr lang="en-US" i="1" dirty="0"/>
              <a:t> ~]# </a:t>
            </a:r>
            <a:r>
              <a:rPr lang="en-US" i="1" dirty="0" err="1"/>
              <a:t>wc</a:t>
            </a:r>
            <a:r>
              <a:rPr lang="en-US" i="1" dirty="0"/>
              <a:t> -c tennis.txt</a:t>
            </a:r>
          </a:p>
          <a:p>
            <a:pPr lvl="1"/>
            <a:r>
              <a:rPr lang="en-US" i="1" dirty="0"/>
              <a:t>100 tennis.txt</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42450394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filters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170372"/>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sed</a:t>
            </a:r>
            <a:endParaRPr lang="en-US" sz="2000" b="1" dirty="0"/>
          </a:p>
          <a:p>
            <a:pPr lvl="1"/>
            <a:r>
              <a:rPr lang="en-US" dirty="0"/>
              <a:t>The   </a:t>
            </a:r>
            <a:r>
              <a:rPr lang="en-US" b="1" dirty="0"/>
              <a:t>s</a:t>
            </a:r>
            <a:r>
              <a:rPr lang="en-US" dirty="0"/>
              <a:t>tream   </a:t>
            </a:r>
            <a:r>
              <a:rPr lang="en-US" b="1" dirty="0" err="1"/>
              <a:t>ed</a:t>
            </a:r>
            <a:r>
              <a:rPr lang="en-US" dirty="0"/>
              <a:t> </a:t>
            </a:r>
            <a:r>
              <a:rPr lang="en-US" dirty="0" err="1"/>
              <a:t>itor</a:t>
            </a:r>
            <a:r>
              <a:rPr lang="en-US" dirty="0"/>
              <a:t>   </a:t>
            </a:r>
            <a:r>
              <a:rPr lang="en-US" b="1" dirty="0" err="1"/>
              <a:t>sed</a:t>
            </a:r>
            <a:r>
              <a:rPr lang="en-US" dirty="0"/>
              <a:t>   can  perform  editing  functions  in  the  stream,  using   regular expressions .</a:t>
            </a:r>
            <a:r>
              <a:rPr lang="en-US" sz="1100" i="1" dirty="0"/>
              <a:t>  </a:t>
            </a:r>
          </a:p>
          <a:p>
            <a:pPr lvl="1"/>
            <a:endParaRPr lang="en-US" sz="1100" i="1" dirty="0"/>
          </a:p>
          <a:p>
            <a:pPr lvl="1"/>
            <a:r>
              <a:rPr lang="en-US" i="1" dirty="0"/>
              <a:t>[</a:t>
            </a:r>
            <a:r>
              <a:rPr lang="en-US" i="1" dirty="0" err="1"/>
              <a:t>root@server</a:t>
            </a:r>
            <a:r>
              <a:rPr lang="en-US" i="1" dirty="0"/>
              <a:t> ~]# echo level5 | </a:t>
            </a:r>
            <a:r>
              <a:rPr lang="en-US" i="1" dirty="0" err="1"/>
              <a:t>sed</a:t>
            </a:r>
            <a:r>
              <a:rPr lang="en-US" i="1" dirty="0"/>
              <a:t> 's/5/42/'</a:t>
            </a:r>
          </a:p>
          <a:p>
            <a:pPr lvl="1"/>
            <a:r>
              <a:rPr lang="en-US" i="1" dirty="0"/>
              <a:t>level42</a:t>
            </a:r>
          </a:p>
          <a:p>
            <a:pPr lvl="1"/>
            <a:r>
              <a:rPr lang="en-US" i="1" dirty="0"/>
              <a:t>[</a:t>
            </a:r>
            <a:r>
              <a:rPr lang="en-US" i="1" dirty="0" err="1"/>
              <a:t>root@server</a:t>
            </a:r>
            <a:r>
              <a:rPr lang="en-US" i="1" dirty="0"/>
              <a:t> ~]#</a:t>
            </a:r>
          </a:p>
          <a:p>
            <a:pPr lvl="1"/>
            <a:endParaRPr lang="en-US" i="1" dirty="0"/>
          </a:p>
          <a:p>
            <a:pPr lvl="1"/>
            <a:r>
              <a:rPr lang="en-US" dirty="0"/>
              <a:t>Add  g  for global replacements (all occurrences of the string per line).</a:t>
            </a:r>
          </a:p>
          <a:p>
            <a:pPr lvl="1"/>
            <a:endParaRPr lang="en-US" dirty="0"/>
          </a:p>
          <a:p>
            <a:pPr lvl="1"/>
            <a:r>
              <a:rPr lang="en-US" i="1" dirty="0"/>
              <a:t>[</a:t>
            </a:r>
            <a:r>
              <a:rPr lang="en-US" i="1" dirty="0" err="1"/>
              <a:t>root@server</a:t>
            </a:r>
            <a:r>
              <a:rPr lang="en-US" i="1" dirty="0"/>
              <a:t> ~]# echo level5 level7 | </a:t>
            </a:r>
            <a:r>
              <a:rPr lang="en-US" i="1" dirty="0" err="1"/>
              <a:t>sed</a:t>
            </a:r>
            <a:r>
              <a:rPr lang="en-US" i="1" dirty="0"/>
              <a:t> 's/level/jump/'</a:t>
            </a:r>
          </a:p>
          <a:p>
            <a:pPr lvl="1"/>
            <a:r>
              <a:rPr lang="en-US" i="1" dirty="0"/>
              <a:t>jump5 level7</a:t>
            </a:r>
          </a:p>
          <a:p>
            <a:pPr lvl="1"/>
            <a:r>
              <a:rPr lang="en-US" i="1" dirty="0"/>
              <a:t>[</a:t>
            </a:r>
            <a:r>
              <a:rPr lang="en-US" i="1" dirty="0" err="1"/>
              <a:t>root@server</a:t>
            </a:r>
            <a:r>
              <a:rPr lang="en-US" i="1" dirty="0"/>
              <a:t> ~]# echo level5 level7 | </a:t>
            </a:r>
            <a:r>
              <a:rPr lang="en-US" i="1" dirty="0" err="1"/>
              <a:t>sed</a:t>
            </a:r>
            <a:r>
              <a:rPr lang="en-US" i="1" dirty="0"/>
              <a:t> 's/level/jump/g'</a:t>
            </a:r>
          </a:p>
          <a:p>
            <a:pPr lvl="1"/>
            <a:r>
              <a:rPr lang="en-US" i="1" dirty="0"/>
              <a:t>jump5 jump7</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25633426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filters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170372"/>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sed</a:t>
            </a:r>
            <a:endParaRPr lang="en-US" sz="2000" b="1" dirty="0"/>
          </a:p>
          <a:p>
            <a:pPr lvl="1"/>
            <a:r>
              <a:rPr lang="en-US" dirty="0"/>
              <a:t>With  d  you can remove lines from a stream containing a character.</a:t>
            </a:r>
          </a:p>
          <a:p>
            <a:pPr lvl="1"/>
            <a:endParaRPr lang="en-US" sz="1100" i="1" dirty="0"/>
          </a:p>
          <a:p>
            <a:pPr lvl="1"/>
            <a:r>
              <a:rPr lang="en-US" i="1" dirty="0"/>
              <a:t>[</a:t>
            </a:r>
            <a:r>
              <a:rPr lang="en-US" i="1" dirty="0" err="1"/>
              <a:t>root@server</a:t>
            </a:r>
            <a:r>
              <a:rPr lang="en-US" i="1" dirty="0"/>
              <a:t> ~]# cat tennis.txt</a:t>
            </a:r>
          </a:p>
          <a:p>
            <a:pPr lvl="1"/>
            <a:r>
              <a:rPr lang="en-US" i="1" dirty="0"/>
              <a:t>Venus Williams, USA</a:t>
            </a:r>
          </a:p>
          <a:p>
            <a:pPr lvl="1"/>
            <a:r>
              <a:rPr lang="en-US" i="1" dirty="0"/>
              <a:t>Martina Hingis, SUI</a:t>
            </a:r>
          </a:p>
          <a:p>
            <a:pPr lvl="1"/>
            <a:r>
              <a:rPr lang="en-US" i="1" dirty="0"/>
              <a:t>Justine </a:t>
            </a:r>
            <a:r>
              <a:rPr lang="en-US" i="1" dirty="0" err="1"/>
              <a:t>Henin</a:t>
            </a:r>
            <a:r>
              <a:rPr lang="en-US" i="1" dirty="0"/>
              <a:t>, BE</a:t>
            </a:r>
          </a:p>
          <a:p>
            <a:pPr lvl="1"/>
            <a:r>
              <a:rPr lang="en-US" i="1" dirty="0"/>
              <a:t>Serena </a:t>
            </a:r>
            <a:r>
              <a:rPr lang="en-US" i="1" dirty="0" err="1"/>
              <a:t>williams</a:t>
            </a:r>
            <a:r>
              <a:rPr lang="en-US" i="1" dirty="0"/>
              <a:t>, USA</a:t>
            </a:r>
          </a:p>
          <a:p>
            <a:pPr lvl="1"/>
            <a:r>
              <a:rPr lang="en-US" i="1" dirty="0"/>
              <a:t>Kim Clijsters, BE</a:t>
            </a:r>
          </a:p>
          <a:p>
            <a:pPr lvl="1"/>
            <a:r>
              <a:rPr lang="en-US" i="1" dirty="0" err="1"/>
              <a:t>Yanina</a:t>
            </a:r>
            <a:r>
              <a:rPr lang="en-US" i="1" dirty="0"/>
              <a:t> Wickmayer, BE</a:t>
            </a:r>
          </a:p>
          <a:p>
            <a:pPr lvl="1"/>
            <a:r>
              <a:rPr lang="en-US" i="1" dirty="0"/>
              <a:t>[</a:t>
            </a:r>
            <a:r>
              <a:rPr lang="en-US" i="1" dirty="0" err="1"/>
              <a:t>root@server</a:t>
            </a:r>
            <a:r>
              <a:rPr lang="en-US" i="1" dirty="0"/>
              <a:t> ~]# cat tennis.txt | </a:t>
            </a:r>
            <a:r>
              <a:rPr lang="en-US" i="1" dirty="0" err="1"/>
              <a:t>sed</a:t>
            </a:r>
            <a:r>
              <a:rPr lang="en-US" i="1" dirty="0"/>
              <a:t> '/BE/d'</a:t>
            </a:r>
          </a:p>
          <a:p>
            <a:pPr lvl="1"/>
            <a:r>
              <a:rPr lang="en-US" i="1" dirty="0"/>
              <a:t>Venus Williams, USA</a:t>
            </a:r>
          </a:p>
          <a:p>
            <a:pPr lvl="1"/>
            <a:r>
              <a:rPr lang="en-US" i="1" dirty="0"/>
              <a:t>Martina Hingis, SUI</a:t>
            </a:r>
          </a:p>
          <a:p>
            <a:pPr lvl="1"/>
            <a:r>
              <a:rPr lang="en-US" i="1" dirty="0"/>
              <a:t>Serena </a:t>
            </a:r>
            <a:r>
              <a:rPr lang="en-US" i="1" dirty="0" err="1"/>
              <a:t>williams</a:t>
            </a:r>
            <a:r>
              <a:rPr lang="en-US" i="1" dirty="0"/>
              <a:t>, USA</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33645701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pipes and commands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filters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832092"/>
          </a:xfrm>
          <a:prstGeom prst="rect">
            <a:avLst/>
          </a:prstGeom>
        </p:spPr>
        <p:txBody>
          <a:bodyPr wrap="square">
            <a:spAutoFit/>
          </a:bodyPr>
          <a:lstStyle/>
          <a:p>
            <a:pPr marL="342900" indent="-342900">
              <a:buFont typeface="Wingdings" panose="05000000000000000000" pitchFamily="2" charset="2"/>
              <a:buChar char="v"/>
            </a:pPr>
            <a:r>
              <a:rPr lang="en-US" sz="2000" b="1" dirty="0"/>
              <a:t>  pipe examples</a:t>
            </a:r>
          </a:p>
          <a:p>
            <a:pPr lvl="1"/>
            <a:r>
              <a:rPr lang="en-US" sz="1200" b="1" dirty="0"/>
              <a:t> </a:t>
            </a:r>
          </a:p>
          <a:p>
            <a:pPr marL="742950" lvl="1" indent="-285750">
              <a:buFont typeface="Wingdings" panose="05000000000000000000" pitchFamily="2" charset="2"/>
              <a:buChar char="q"/>
            </a:pPr>
            <a:r>
              <a:rPr lang="en-US" sz="2000" b="1" dirty="0"/>
              <a:t>who | </a:t>
            </a:r>
            <a:r>
              <a:rPr lang="en-US" sz="2000" b="1" dirty="0" err="1"/>
              <a:t>wc</a:t>
            </a:r>
            <a:endParaRPr lang="en-US" sz="2000" b="1" dirty="0"/>
          </a:p>
          <a:p>
            <a:pPr marL="742950" lvl="1" indent="-285750">
              <a:buFont typeface="Wingdings" panose="05000000000000000000" pitchFamily="2" charset="2"/>
              <a:buChar char="q"/>
            </a:pPr>
            <a:endParaRPr lang="en-US" sz="1100" i="1" dirty="0"/>
          </a:p>
          <a:p>
            <a:pPr lvl="1"/>
            <a:r>
              <a:rPr lang="en-US" i="1" dirty="0"/>
              <a:t>How many users are in this system ?</a:t>
            </a:r>
          </a:p>
          <a:p>
            <a:pPr lvl="1"/>
            <a:r>
              <a:rPr lang="en-US" sz="1100" i="1" dirty="0"/>
              <a:t> </a:t>
            </a:r>
          </a:p>
          <a:p>
            <a:pPr lvl="1"/>
            <a:r>
              <a:rPr lang="fr-FR" i="1" dirty="0"/>
              <a:t>[</a:t>
            </a:r>
            <a:r>
              <a:rPr lang="fr-FR" i="1" dirty="0" err="1"/>
              <a:t>root@server</a:t>
            </a:r>
            <a:r>
              <a:rPr lang="fr-FR" i="1" dirty="0"/>
              <a:t> ~]# cat /</a:t>
            </a:r>
            <a:r>
              <a:rPr lang="fr-FR" i="1" dirty="0" err="1"/>
              <a:t>etc</a:t>
            </a:r>
            <a:r>
              <a:rPr lang="fr-FR" i="1" dirty="0"/>
              <a:t>/</a:t>
            </a:r>
            <a:r>
              <a:rPr lang="fr-FR" i="1" dirty="0" err="1"/>
              <a:t>passwd</a:t>
            </a:r>
            <a:r>
              <a:rPr lang="fr-FR" i="1" dirty="0"/>
              <a:t> | </a:t>
            </a:r>
            <a:r>
              <a:rPr lang="fr-FR" i="1" dirty="0" err="1"/>
              <a:t>wc</a:t>
            </a:r>
            <a:r>
              <a:rPr lang="fr-FR" i="1" dirty="0"/>
              <a:t> -l</a:t>
            </a:r>
          </a:p>
          <a:p>
            <a:pPr lvl="1"/>
            <a:r>
              <a:rPr lang="fr-FR" i="1" dirty="0"/>
              <a:t>21</a:t>
            </a:r>
          </a:p>
          <a:p>
            <a:pPr lvl="1"/>
            <a:r>
              <a:rPr lang="fr-FR" i="1" dirty="0"/>
              <a:t>[</a:t>
            </a:r>
            <a:r>
              <a:rPr lang="fr-FR" i="1" dirty="0" err="1"/>
              <a:t>root@server</a:t>
            </a:r>
            <a:r>
              <a:rPr lang="fr-FR" i="1" dirty="0"/>
              <a:t> ~]#</a:t>
            </a:r>
          </a:p>
          <a:p>
            <a:pPr lvl="1"/>
            <a:r>
              <a:rPr lang="fr-FR" i="1" dirty="0"/>
              <a:t> </a:t>
            </a:r>
          </a:p>
          <a:p>
            <a:pPr marL="742950" lvl="1" indent="-285750">
              <a:buFont typeface="Wingdings" panose="05000000000000000000" pitchFamily="2" charset="2"/>
              <a:buChar char="q"/>
            </a:pPr>
            <a:r>
              <a:rPr lang="fr-FR" b="1" dirty="0" err="1"/>
              <a:t>grep</a:t>
            </a:r>
            <a:r>
              <a:rPr lang="fr-FR" b="1" dirty="0"/>
              <a:t> | </a:t>
            </a:r>
            <a:r>
              <a:rPr lang="fr-FR" b="1" dirty="0" err="1"/>
              <a:t>cut</a:t>
            </a:r>
            <a:endParaRPr lang="fr-FR" b="1" dirty="0"/>
          </a:p>
          <a:p>
            <a:pPr lvl="1"/>
            <a:endParaRPr lang="fr-FR" b="1" dirty="0"/>
          </a:p>
          <a:p>
            <a:pPr lvl="1"/>
            <a:r>
              <a:rPr lang="en-US" dirty="0"/>
              <a:t>Display a list of all bash  </a:t>
            </a:r>
            <a:r>
              <a:rPr lang="en-US" b="1" dirty="0"/>
              <a:t>user accounts  </a:t>
            </a:r>
            <a:r>
              <a:rPr lang="en-US" dirty="0"/>
              <a:t>on this computer.</a:t>
            </a:r>
          </a:p>
          <a:p>
            <a:pPr lvl="1"/>
            <a:r>
              <a:rPr lang="en-US" i="1" dirty="0"/>
              <a:t>[</a:t>
            </a:r>
            <a:r>
              <a:rPr lang="en-US" i="1" dirty="0" err="1"/>
              <a:t>root@server</a:t>
            </a:r>
            <a:r>
              <a:rPr lang="en-US" i="1" dirty="0"/>
              <a:t> ~]# grep bash /</a:t>
            </a:r>
            <a:r>
              <a:rPr lang="en-US" i="1" dirty="0" err="1"/>
              <a:t>etc</a:t>
            </a:r>
            <a:r>
              <a:rPr lang="en-US" i="1" dirty="0"/>
              <a:t>/</a:t>
            </a:r>
            <a:r>
              <a:rPr lang="en-US" i="1" dirty="0" err="1"/>
              <a:t>passwd</a:t>
            </a:r>
            <a:endParaRPr lang="en-US" i="1" dirty="0"/>
          </a:p>
          <a:p>
            <a:pPr lvl="1"/>
            <a:r>
              <a:rPr lang="en-US" i="1" dirty="0"/>
              <a:t>root:x:0:0:root:/root:/bin/bash</a:t>
            </a:r>
          </a:p>
          <a:p>
            <a:pPr lvl="1"/>
            <a:r>
              <a:rPr lang="en-US" i="1" dirty="0"/>
              <a:t>[</a:t>
            </a:r>
            <a:r>
              <a:rPr lang="en-US" i="1" dirty="0" err="1"/>
              <a:t>root@server</a:t>
            </a:r>
            <a:r>
              <a:rPr lang="en-US" i="1" dirty="0"/>
              <a:t> ~]# grep bash /</a:t>
            </a:r>
            <a:r>
              <a:rPr lang="en-US" i="1" dirty="0" err="1"/>
              <a:t>etc</a:t>
            </a:r>
            <a:r>
              <a:rPr lang="en-US" i="1" dirty="0"/>
              <a:t>/</a:t>
            </a:r>
            <a:r>
              <a:rPr lang="en-US" i="1" dirty="0" err="1"/>
              <a:t>passwd</a:t>
            </a:r>
            <a:r>
              <a:rPr lang="en-US" i="1" dirty="0"/>
              <a:t> | cut -d: -f1</a:t>
            </a:r>
          </a:p>
          <a:p>
            <a:pPr lvl="1"/>
            <a:r>
              <a:rPr lang="en-US" i="1" dirty="0"/>
              <a:t>root</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307685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2677656"/>
          </a:xfrm>
          <a:prstGeom prst="rect">
            <a:avLst/>
          </a:prstGeom>
        </p:spPr>
        <p:txBody>
          <a:bodyPr wrap="square">
            <a:spAutoFit/>
          </a:bodyPr>
          <a:lstStyle/>
          <a:p>
            <a:pPr marL="285750" indent="-285750">
              <a:buFont typeface="Wingdings" panose="05000000000000000000" pitchFamily="2" charset="2"/>
              <a:buChar char="v"/>
            </a:pPr>
            <a:r>
              <a:rPr lang="en-US" sz="2800" dirty="0"/>
              <a:t> Once Linus went to the southern hemisphere on a vacation  </a:t>
            </a:r>
          </a:p>
          <a:p>
            <a:r>
              <a:rPr lang="en-US" sz="2800" dirty="0"/>
              <a:t>  </a:t>
            </a:r>
          </a:p>
          <a:p>
            <a:pPr marL="285750" indent="-285750">
              <a:buFont typeface="Wingdings" panose="05000000000000000000" pitchFamily="2" charset="2"/>
              <a:buChar char="v"/>
            </a:pPr>
            <a:r>
              <a:rPr lang="en-US" sz="2800" dirty="0"/>
              <a:t> His cute logo has a very interesting history.</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dirty="0"/>
              <a:t> Initially no logo was selected for Linux.</a:t>
            </a:r>
            <a:endParaRPr lang="en-US" sz="2000" dirty="0"/>
          </a:p>
        </p:txBody>
      </p:sp>
    </p:spTree>
    <p:extLst>
      <p:ext uri="{BB962C8B-B14F-4D97-AF65-F5344CB8AC3E}">
        <p14:creationId xmlns:p14="http://schemas.microsoft.com/office/powerpoint/2010/main" val="8625187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755148"/>
          </a:xfrm>
          <a:prstGeom prst="rect">
            <a:avLst/>
          </a:prstGeom>
        </p:spPr>
        <p:txBody>
          <a:bodyPr wrap="square">
            <a:spAutoFit/>
          </a:bodyPr>
          <a:lstStyle/>
          <a:p>
            <a:pPr marL="342900" indent="-342900">
              <a:buFont typeface="Wingdings" panose="05000000000000000000" pitchFamily="2" charset="2"/>
              <a:buChar char="v"/>
            </a:pPr>
            <a:r>
              <a:rPr lang="en-US" sz="2000" b="1" dirty="0"/>
              <a:t>  find</a:t>
            </a:r>
          </a:p>
          <a:p>
            <a:pPr lvl="1"/>
            <a:r>
              <a:rPr lang="en-US" sz="1200" b="1" dirty="0"/>
              <a:t> </a:t>
            </a:r>
          </a:p>
          <a:p>
            <a:pPr lvl="1"/>
            <a:r>
              <a:rPr lang="en-US" sz="2000" dirty="0"/>
              <a:t>The  </a:t>
            </a:r>
            <a:r>
              <a:rPr lang="en-US" sz="2000" b="1" dirty="0"/>
              <a:t>find</a:t>
            </a:r>
            <a:r>
              <a:rPr lang="en-US" sz="2000" dirty="0"/>
              <a:t>  command can be very useful at the start of a pipe to search for files. Here are some examples</a:t>
            </a:r>
            <a:r>
              <a:rPr lang="en-US" sz="2400" b="1" dirty="0"/>
              <a:t>. </a:t>
            </a:r>
            <a:endParaRPr lang="en-US" sz="1200" i="1" dirty="0"/>
          </a:p>
          <a:p>
            <a:pPr lvl="1"/>
            <a:r>
              <a:rPr lang="en-US" sz="1100" i="1" dirty="0"/>
              <a:t> </a:t>
            </a:r>
          </a:p>
          <a:p>
            <a:pPr lvl="1"/>
            <a:r>
              <a:rPr lang="fr-FR" i="1" dirty="0"/>
              <a:t>[</a:t>
            </a:r>
            <a:r>
              <a:rPr lang="fr-FR" i="1" dirty="0" err="1"/>
              <a:t>root@server</a:t>
            </a:r>
            <a:r>
              <a:rPr lang="fr-FR" i="1" dirty="0"/>
              <a:t> ~]# </a:t>
            </a:r>
            <a:r>
              <a:rPr lang="fr-FR" i="1" dirty="0" err="1"/>
              <a:t>find</a:t>
            </a:r>
            <a:r>
              <a:rPr lang="fr-FR" i="1" dirty="0"/>
              <a:t> /</a:t>
            </a:r>
            <a:r>
              <a:rPr lang="fr-FR" i="1" dirty="0" err="1"/>
              <a:t>etc</a:t>
            </a:r>
            <a:r>
              <a:rPr lang="fr-FR" i="1" dirty="0"/>
              <a:t>/ &gt; etcfiles.txt</a:t>
            </a:r>
          </a:p>
          <a:p>
            <a:pPr lvl="1"/>
            <a:r>
              <a:rPr lang="fr-FR" i="1" dirty="0"/>
              <a:t>[</a:t>
            </a:r>
            <a:r>
              <a:rPr lang="fr-FR" i="1" dirty="0" err="1"/>
              <a:t>root@server</a:t>
            </a:r>
            <a:r>
              <a:rPr lang="fr-FR" i="1" dirty="0"/>
              <a:t> ~]#</a:t>
            </a:r>
          </a:p>
          <a:p>
            <a:pPr lvl="1"/>
            <a:r>
              <a:rPr lang="fr-FR" i="1" dirty="0"/>
              <a:t> </a:t>
            </a:r>
            <a:endParaRPr lang="fr-FR" b="1" dirty="0"/>
          </a:p>
          <a:p>
            <a:pPr lvl="1"/>
            <a:r>
              <a:rPr lang="en-US" dirty="0"/>
              <a:t>Find files that end in </a:t>
            </a:r>
            <a:r>
              <a:rPr lang="en-US" b="1" dirty="0"/>
              <a:t>.</a:t>
            </a:r>
            <a:r>
              <a:rPr lang="en-US" b="1" dirty="0" err="1"/>
              <a:t>conf</a:t>
            </a:r>
            <a:r>
              <a:rPr lang="en-US" b="1" dirty="0"/>
              <a:t> </a:t>
            </a:r>
            <a:r>
              <a:rPr lang="en-US" dirty="0"/>
              <a:t>in the </a:t>
            </a:r>
            <a:r>
              <a:rPr lang="en-US" b="1" dirty="0"/>
              <a:t>/</a:t>
            </a:r>
            <a:r>
              <a:rPr lang="en-US" b="1" dirty="0" err="1"/>
              <a:t>etc</a:t>
            </a:r>
            <a:r>
              <a:rPr lang="en-US" b="1" dirty="0"/>
              <a:t> </a:t>
            </a:r>
            <a:r>
              <a:rPr lang="en-US" dirty="0"/>
              <a:t>(and all subdirs).</a:t>
            </a:r>
          </a:p>
          <a:p>
            <a:pPr lvl="1"/>
            <a:endParaRPr lang="en-US" dirty="0"/>
          </a:p>
          <a:p>
            <a:pPr lvl="1"/>
            <a:r>
              <a:rPr lang="en-US" i="1" dirty="0"/>
              <a:t>[</a:t>
            </a:r>
            <a:r>
              <a:rPr lang="en-US" i="1" dirty="0" err="1"/>
              <a:t>root@server</a:t>
            </a:r>
            <a:r>
              <a:rPr lang="en-US" i="1" dirty="0"/>
              <a:t> ~]# find /</a:t>
            </a:r>
            <a:r>
              <a:rPr lang="en-US" i="1" dirty="0" err="1"/>
              <a:t>etc</a:t>
            </a:r>
            <a:r>
              <a:rPr lang="en-US" i="1" dirty="0"/>
              <a:t> -name "*.</a:t>
            </a:r>
            <a:r>
              <a:rPr lang="en-US" i="1" dirty="0" err="1"/>
              <a:t>conf</a:t>
            </a:r>
            <a:r>
              <a:rPr lang="en-US" i="1" dirty="0"/>
              <a:t>" &gt; fileconfs.txt</a:t>
            </a:r>
          </a:p>
          <a:p>
            <a:pPr lvl="1"/>
            <a:r>
              <a:rPr lang="en-US" i="1" dirty="0"/>
              <a:t>[</a:t>
            </a:r>
            <a:r>
              <a:rPr lang="en-US" i="1" dirty="0" err="1"/>
              <a:t>root@server</a:t>
            </a:r>
            <a:r>
              <a:rPr lang="en-US" i="1" dirty="0"/>
              <a:t> ~]#</a:t>
            </a:r>
          </a:p>
          <a:p>
            <a:pPr lvl="1"/>
            <a:endParaRPr lang="en-US" i="1" dirty="0"/>
          </a:p>
          <a:p>
            <a:pPr lvl="1"/>
            <a:r>
              <a:rPr lang="en-US" dirty="0"/>
              <a:t>Find files of type file (not directory, pipe or etc.) that end in .conf.</a:t>
            </a:r>
          </a:p>
          <a:p>
            <a:pPr lvl="1"/>
            <a:endParaRPr lang="en-US" dirty="0"/>
          </a:p>
          <a:p>
            <a:pPr lvl="1"/>
            <a:r>
              <a:rPr lang="en-US" i="1" dirty="0"/>
              <a:t>[</a:t>
            </a:r>
            <a:r>
              <a:rPr lang="en-US" i="1" dirty="0" err="1"/>
              <a:t>root@server</a:t>
            </a:r>
            <a:r>
              <a:rPr lang="en-US" i="1" dirty="0"/>
              <a:t> ~]# find /</a:t>
            </a:r>
            <a:r>
              <a:rPr lang="en-US" i="1" dirty="0" err="1"/>
              <a:t>etc</a:t>
            </a:r>
            <a:r>
              <a:rPr lang="en-US" i="1" dirty="0"/>
              <a:t> -type f -name "*.</a:t>
            </a:r>
            <a:r>
              <a:rPr lang="en-US" i="1" dirty="0" err="1"/>
              <a:t>conf</a:t>
            </a:r>
            <a:r>
              <a:rPr lang="en-US" i="1" dirty="0"/>
              <a:t>" &gt; fileconfs.txt</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19289691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62815"/>
          </a:xfrm>
          <a:prstGeom prst="rect">
            <a:avLst/>
          </a:prstGeom>
        </p:spPr>
        <p:txBody>
          <a:bodyPr wrap="square">
            <a:spAutoFit/>
          </a:bodyPr>
          <a:lstStyle/>
          <a:p>
            <a:pPr marL="342900" indent="-342900">
              <a:buFont typeface="Wingdings" panose="05000000000000000000" pitchFamily="2" charset="2"/>
              <a:buChar char="v"/>
            </a:pPr>
            <a:r>
              <a:rPr lang="en-US" sz="2000" b="1" dirty="0"/>
              <a:t>  find</a:t>
            </a:r>
          </a:p>
          <a:p>
            <a:pPr lvl="1"/>
            <a:r>
              <a:rPr lang="en-US" sz="1200" b="1" dirty="0"/>
              <a:t> </a:t>
            </a:r>
          </a:p>
          <a:p>
            <a:pPr lvl="1"/>
            <a:r>
              <a:rPr lang="en-US" sz="2000" dirty="0"/>
              <a:t>Find files of type directory that end in .d.</a:t>
            </a:r>
          </a:p>
          <a:p>
            <a:pPr lvl="1"/>
            <a:r>
              <a:rPr lang="en-US" sz="1100" i="1" dirty="0"/>
              <a:t> </a:t>
            </a:r>
          </a:p>
          <a:p>
            <a:pPr lvl="1"/>
            <a:r>
              <a:rPr lang="en-US" i="1" dirty="0"/>
              <a:t>[</a:t>
            </a:r>
            <a:r>
              <a:rPr lang="en-US" i="1" dirty="0" err="1"/>
              <a:t>root@server</a:t>
            </a:r>
            <a:r>
              <a:rPr lang="en-US" i="1" dirty="0"/>
              <a:t> ~]# find /</a:t>
            </a:r>
            <a:r>
              <a:rPr lang="en-US" i="1" dirty="0" err="1"/>
              <a:t>etc</a:t>
            </a:r>
            <a:r>
              <a:rPr lang="en-US" i="1" dirty="0"/>
              <a:t> -type d -name "*.d"</a:t>
            </a:r>
            <a:r>
              <a:rPr lang="fr-FR" i="1" dirty="0"/>
              <a:t> </a:t>
            </a:r>
            <a:endParaRPr lang="fr-FR" b="1" dirty="0"/>
          </a:p>
          <a:p>
            <a:pPr lvl="1"/>
            <a:r>
              <a:rPr lang="en-US" i="1" dirty="0"/>
              <a:t>/</a:t>
            </a:r>
            <a:r>
              <a:rPr lang="en-US" i="1" dirty="0" err="1"/>
              <a:t>etc</a:t>
            </a:r>
            <a:r>
              <a:rPr lang="en-US" i="1" dirty="0"/>
              <a:t>/</a:t>
            </a:r>
            <a:r>
              <a:rPr lang="en-US" i="1" dirty="0" err="1"/>
              <a:t>yum.repos.d</a:t>
            </a:r>
            <a:endParaRPr lang="en-US" i="1" dirty="0"/>
          </a:p>
          <a:p>
            <a:pPr lvl="1"/>
            <a:r>
              <a:rPr lang="en-US" i="1" dirty="0"/>
              <a:t>/</a:t>
            </a:r>
            <a:r>
              <a:rPr lang="en-US" i="1" dirty="0" err="1"/>
              <a:t>etc</a:t>
            </a:r>
            <a:r>
              <a:rPr lang="en-US" i="1" dirty="0"/>
              <a:t>/yum/</a:t>
            </a:r>
            <a:r>
              <a:rPr lang="en-US" i="1" dirty="0" err="1"/>
              <a:t>pluginconf.d</a:t>
            </a:r>
            <a:endParaRPr lang="en-US" i="1" dirty="0"/>
          </a:p>
          <a:p>
            <a:pPr lvl="1"/>
            <a:r>
              <a:rPr lang="en-US" i="1" dirty="0"/>
              <a:t>/</a:t>
            </a:r>
            <a:r>
              <a:rPr lang="en-US" i="1" dirty="0" err="1"/>
              <a:t>etc</a:t>
            </a:r>
            <a:r>
              <a:rPr lang="en-US" i="1" dirty="0"/>
              <a:t>/yum/</a:t>
            </a:r>
            <a:r>
              <a:rPr lang="en-US" i="1" dirty="0" err="1"/>
              <a:t>fssnap.d</a:t>
            </a:r>
            <a:endParaRPr lang="en-US" i="1" dirty="0"/>
          </a:p>
          <a:p>
            <a:pPr lvl="1"/>
            <a:r>
              <a:rPr lang="en-US" i="1" dirty="0"/>
              <a:t>/</a:t>
            </a:r>
            <a:r>
              <a:rPr lang="en-US" i="1" dirty="0" err="1"/>
              <a:t>etc</a:t>
            </a:r>
            <a:r>
              <a:rPr lang="en-US" i="1" dirty="0"/>
              <a:t>/yum/</a:t>
            </a:r>
            <a:r>
              <a:rPr lang="en-US" i="1" dirty="0" err="1"/>
              <a:t>protected.d</a:t>
            </a:r>
            <a:endParaRPr lang="en-US" i="1" dirty="0"/>
          </a:p>
          <a:p>
            <a:pPr lvl="1"/>
            <a:r>
              <a:rPr lang="en-US" i="1" dirty="0"/>
              <a:t>…</a:t>
            </a:r>
          </a:p>
          <a:p>
            <a:pPr lvl="1"/>
            <a:endParaRPr lang="en-US" i="1" dirty="0"/>
          </a:p>
          <a:p>
            <a:pPr lvl="1"/>
            <a:r>
              <a:rPr lang="en-US" dirty="0"/>
              <a:t>Find can also </a:t>
            </a:r>
            <a:r>
              <a:rPr lang="en-US" b="1" dirty="0"/>
              <a:t>execute</a:t>
            </a:r>
            <a:r>
              <a:rPr lang="en-US" dirty="0"/>
              <a:t> another command on every file found.</a:t>
            </a:r>
          </a:p>
          <a:p>
            <a:pPr lvl="1"/>
            <a:endParaRPr lang="en-US" dirty="0"/>
          </a:p>
          <a:p>
            <a:pPr lvl="1"/>
            <a:r>
              <a:rPr lang="en-US" i="1" dirty="0"/>
              <a:t>[</a:t>
            </a:r>
            <a:r>
              <a:rPr lang="en-US" i="1" dirty="0" err="1"/>
              <a:t>root@server</a:t>
            </a:r>
            <a:r>
              <a:rPr lang="en-US" i="1" dirty="0"/>
              <a:t> ~]# find /</a:t>
            </a:r>
            <a:r>
              <a:rPr lang="en-US" i="1" dirty="0" err="1"/>
              <a:t>etc</a:t>
            </a:r>
            <a:r>
              <a:rPr lang="en-US" i="1" dirty="0"/>
              <a:t> -name "*.d" -exec ls -</a:t>
            </a:r>
            <a:r>
              <a:rPr lang="en-US" i="1" dirty="0" err="1"/>
              <a:t>ld</a:t>
            </a:r>
            <a:r>
              <a:rPr lang="en-US" i="1" dirty="0"/>
              <a:t> {} \;</a:t>
            </a:r>
          </a:p>
          <a:p>
            <a:pPr lvl="1"/>
            <a:r>
              <a:rPr lang="en-US" i="1" dirty="0" err="1"/>
              <a:t>drwxr</a:t>
            </a:r>
            <a:r>
              <a:rPr lang="en-US" i="1" dirty="0"/>
              <a:t>-</a:t>
            </a:r>
            <a:r>
              <a:rPr lang="en-US" i="1" dirty="0" err="1"/>
              <a:t>xr</a:t>
            </a:r>
            <a:r>
              <a:rPr lang="en-US" i="1" dirty="0"/>
              <a:t>-x. 2 root </a:t>
            </a:r>
            <a:r>
              <a:rPr lang="en-US" i="1" dirty="0" err="1"/>
              <a:t>root</a:t>
            </a:r>
            <a:r>
              <a:rPr lang="en-US" i="1" dirty="0"/>
              <a:t> 187 Oct 31 00:35 /</a:t>
            </a:r>
            <a:r>
              <a:rPr lang="en-US" i="1" dirty="0" err="1"/>
              <a:t>etc</a:t>
            </a:r>
            <a:r>
              <a:rPr lang="en-US" i="1" dirty="0"/>
              <a:t>/</a:t>
            </a:r>
            <a:r>
              <a:rPr lang="en-US" i="1" dirty="0" err="1"/>
              <a:t>yum.repos.d</a:t>
            </a:r>
            <a:endParaRPr lang="en-US" i="1" dirty="0"/>
          </a:p>
          <a:p>
            <a:pPr lvl="1"/>
            <a:r>
              <a:rPr lang="en-US" i="1" dirty="0" err="1"/>
              <a:t>drwxr</a:t>
            </a:r>
            <a:r>
              <a:rPr lang="en-US" i="1" dirty="0"/>
              <a:t>-</a:t>
            </a:r>
            <a:r>
              <a:rPr lang="en-US" i="1" dirty="0" err="1"/>
              <a:t>xr</a:t>
            </a:r>
            <a:r>
              <a:rPr lang="en-US" i="1" dirty="0"/>
              <a:t>-x. 2 root </a:t>
            </a:r>
            <a:r>
              <a:rPr lang="en-US" i="1" dirty="0" err="1"/>
              <a:t>root</a:t>
            </a:r>
            <a:r>
              <a:rPr lang="en-US" i="1" dirty="0"/>
              <a:t> 54 Oct 26 11:24 /</a:t>
            </a:r>
            <a:r>
              <a:rPr lang="en-US" i="1" dirty="0" err="1"/>
              <a:t>etc</a:t>
            </a:r>
            <a:r>
              <a:rPr lang="en-US" i="1" dirty="0"/>
              <a:t>/yum/</a:t>
            </a:r>
            <a:r>
              <a:rPr lang="en-US" i="1" dirty="0" err="1"/>
              <a:t>pluginconf.d</a:t>
            </a:r>
            <a:endParaRPr lang="en-US" i="1" dirty="0"/>
          </a:p>
          <a:p>
            <a:pPr lvl="1"/>
            <a:r>
              <a:rPr lang="en-US" i="1" dirty="0"/>
              <a:t>…</a:t>
            </a:r>
          </a:p>
        </p:txBody>
      </p:sp>
    </p:spTree>
    <p:extLst>
      <p:ext uri="{BB962C8B-B14F-4D97-AF65-F5344CB8AC3E}">
        <p14:creationId xmlns:p14="http://schemas.microsoft.com/office/powerpoint/2010/main" val="13105038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62815"/>
          </a:xfrm>
          <a:prstGeom prst="rect">
            <a:avLst/>
          </a:prstGeom>
        </p:spPr>
        <p:txBody>
          <a:bodyPr wrap="square">
            <a:spAutoFit/>
          </a:bodyPr>
          <a:lstStyle/>
          <a:p>
            <a:pPr marL="342900" indent="-342900">
              <a:buFont typeface="Wingdings" panose="05000000000000000000" pitchFamily="2" charset="2"/>
              <a:buChar char="v"/>
            </a:pPr>
            <a:r>
              <a:rPr lang="en-US" sz="2000" b="1" dirty="0"/>
              <a:t>  find</a:t>
            </a:r>
          </a:p>
          <a:p>
            <a:pPr lvl="1"/>
            <a:r>
              <a:rPr lang="en-US" sz="1200" b="1" dirty="0"/>
              <a:t> </a:t>
            </a:r>
          </a:p>
          <a:p>
            <a:pPr lvl="1"/>
            <a:r>
              <a:rPr lang="en-US" sz="2000" dirty="0"/>
              <a:t>Find files of type directory that end in .d.</a:t>
            </a:r>
          </a:p>
          <a:p>
            <a:pPr lvl="1"/>
            <a:r>
              <a:rPr lang="en-US" sz="1100" i="1" dirty="0"/>
              <a:t> </a:t>
            </a:r>
          </a:p>
          <a:p>
            <a:pPr lvl="1"/>
            <a:r>
              <a:rPr lang="en-US" i="1" dirty="0"/>
              <a:t>[</a:t>
            </a:r>
            <a:r>
              <a:rPr lang="en-US" i="1" dirty="0" err="1"/>
              <a:t>root@server</a:t>
            </a:r>
            <a:r>
              <a:rPr lang="en-US" i="1" dirty="0"/>
              <a:t> ~]# find /</a:t>
            </a:r>
            <a:r>
              <a:rPr lang="en-US" i="1" dirty="0" err="1"/>
              <a:t>etc</a:t>
            </a:r>
            <a:r>
              <a:rPr lang="en-US" i="1" dirty="0"/>
              <a:t> -type d -name "*.d"</a:t>
            </a:r>
            <a:r>
              <a:rPr lang="fr-FR" i="1" dirty="0"/>
              <a:t> </a:t>
            </a:r>
            <a:endParaRPr lang="fr-FR" b="1" dirty="0"/>
          </a:p>
          <a:p>
            <a:pPr lvl="1"/>
            <a:r>
              <a:rPr lang="en-US" i="1" dirty="0"/>
              <a:t>/</a:t>
            </a:r>
            <a:r>
              <a:rPr lang="en-US" i="1" dirty="0" err="1"/>
              <a:t>etc</a:t>
            </a:r>
            <a:r>
              <a:rPr lang="en-US" i="1" dirty="0"/>
              <a:t>/</a:t>
            </a:r>
            <a:r>
              <a:rPr lang="en-US" i="1" dirty="0" err="1"/>
              <a:t>yum.repos.d</a:t>
            </a:r>
            <a:endParaRPr lang="en-US" i="1" dirty="0"/>
          </a:p>
          <a:p>
            <a:pPr lvl="1"/>
            <a:r>
              <a:rPr lang="en-US" i="1" dirty="0"/>
              <a:t>/</a:t>
            </a:r>
            <a:r>
              <a:rPr lang="en-US" i="1" dirty="0" err="1"/>
              <a:t>etc</a:t>
            </a:r>
            <a:r>
              <a:rPr lang="en-US" i="1" dirty="0"/>
              <a:t>/yum/</a:t>
            </a:r>
            <a:r>
              <a:rPr lang="en-US" i="1" dirty="0" err="1"/>
              <a:t>pluginconf.d</a:t>
            </a:r>
            <a:endParaRPr lang="en-US" i="1" dirty="0"/>
          </a:p>
          <a:p>
            <a:pPr lvl="1"/>
            <a:r>
              <a:rPr lang="en-US" i="1" dirty="0"/>
              <a:t>/</a:t>
            </a:r>
            <a:r>
              <a:rPr lang="en-US" i="1" dirty="0" err="1"/>
              <a:t>etc</a:t>
            </a:r>
            <a:r>
              <a:rPr lang="en-US" i="1" dirty="0"/>
              <a:t>/yum/</a:t>
            </a:r>
            <a:r>
              <a:rPr lang="en-US" i="1" dirty="0" err="1"/>
              <a:t>fssnap.d</a:t>
            </a:r>
            <a:endParaRPr lang="en-US" i="1" dirty="0"/>
          </a:p>
          <a:p>
            <a:pPr lvl="1"/>
            <a:r>
              <a:rPr lang="en-US" i="1" dirty="0"/>
              <a:t>/</a:t>
            </a:r>
            <a:r>
              <a:rPr lang="en-US" i="1" dirty="0" err="1"/>
              <a:t>etc</a:t>
            </a:r>
            <a:r>
              <a:rPr lang="en-US" i="1" dirty="0"/>
              <a:t>/yum/</a:t>
            </a:r>
            <a:r>
              <a:rPr lang="en-US" i="1" dirty="0" err="1"/>
              <a:t>protected.d</a:t>
            </a:r>
            <a:endParaRPr lang="en-US" i="1" dirty="0"/>
          </a:p>
          <a:p>
            <a:pPr lvl="1"/>
            <a:r>
              <a:rPr lang="en-US" i="1" dirty="0"/>
              <a:t>…</a:t>
            </a:r>
          </a:p>
          <a:p>
            <a:pPr lvl="1"/>
            <a:endParaRPr lang="en-US" i="1" dirty="0"/>
          </a:p>
          <a:p>
            <a:pPr lvl="1"/>
            <a:r>
              <a:rPr lang="en-US" dirty="0"/>
              <a:t>Find can also </a:t>
            </a:r>
            <a:r>
              <a:rPr lang="en-US" b="1" dirty="0"/>
              <a:t>execute</a:t>
            </a:r>
            <a:r>
              <a:rPr lang="en-US" dirty="0"/>
              <a:t> another command on every file found.</a:t>
            </a:r>
          </a:p>
          <a:p>
            <a:pPr lvl="1"/>
            <a:endParaRPr lang="en-US" dirty="0"/>
          </a:p>
          <a:p>
            <a:pPr lvl="1"/>
            <a:r>
              <a:rPr lang="en-US" i="1" dirty="0"/>
              <a:t>[</a:t>
            </a:r>
            <a:r>
              <a:rPr lang="en-US" i="1" dirty="0" err="1"/>
              <a:t>root@server</a:t>
            </a:r>
            <a:r>
              <a:rPr lang="en-US" i="1" dirty="0"/>
              <a:t> ~]# find /</a:t>
            </a:r>
            <a:r>
              <a:rPr lang="en-US" i="1" dirty="0" err="1"/>
              <a:t>etc</a:t>
            </a:r>
            <a:r>
              <a:rPr lang="en-US" i="1" dirty="0"/>
              <a:t> -name "*.d" -exec ls -</a:t>
            </a:r>
            <a:r>
              <a:rPr lang="en-US" i="1" dirty="0" err="1"/>
              <a:t>ld</a:t>
            </a:r>
            <a:r>
              <a:rPr lang="en-US" i="1" dirty="0"/>
              <a:t> {} \;</a:t>
            </a:r>
          </a:p>
          <a:p>
            <a:pPr lvl="1"/>
            <a:r>
              <a:rPr lang="en-US" i="1" dirty="0" err="1"/>
              <a:t>drwxr</a:t>
            </a:r>
            <a:r>
              <a:rPr lang="en-US" i="1" dirty="0"/>
              <a:t>-</a:t>
            </a:r>
            <a:r>
              <a:rPr lang="en-US" i="1" dirty="0" err="1"/>
              <a:t>xr</a:t>
            </a:r>
            <a:r>
              <a:rPr lang="en-US" i="1" dirty="0"/>
              <a:t>-x. 2 root </a:t>
            </a:r>
            <a:r>
              <a:rPr lang="en-US" i="1" dirty="0" err="1"/>
              <a:t>root</a:t>
            </a:r>
            <a:r>
              <a:rPr lang="en-US" i="1" dirty="0"/>
              <a:t> 187 Oct 31 00:35 /</a:t>
            </a:r>
            <a:r>
              <a:rPr lang="en-US" i="1" dirty="0" err="1"/>
              <a:t>etc</a:t>
            </a:r>
            <a:r>
              <a:rPr lang="en-US" i="1" dirty="0"/>
              <a:t>/</a:t>
            </a:r>
            <a:r>
              <a:rPr lang="en-US" i="1" dirty="0" err="1"/>
              <a:t>yum.repos.d</a:t>
            </a:r>
            <a:endParaRPr lang="en-US" i="1" dirty="0"/>
          </a:p>
          <a:p>
            <a:pPr lvl="1"/>
            <a:r>
              <a:rPr lang="en-US" i="1" dirty="0" err="1"/>
              <a:t>drwxr</a:t>
            </a:r>
            <a:r>
              <a:rPr lang="en-US" i="1" dirty="0"/>
              <a:t>-</a:t>
            </a:r>
            <a:r>
              <a:rPr lang="en-US" i="1" dirty="0" err="1"/>
              <a:t>xr</a:t>
            </a:r>
            <a:r>
              <a:rPr lang="en-US" i="1" dirty="0"/>
              <a:t>-x. 2 root </a:t>
            </a:r>
            <a:r>
              <a:rPr lang="en-US" i="1" dirty="0" err="1"/>
              <a:t>root</a:t>
            </a:r>
            <a:r>
              <a:rPr lang="en-US" i="1" dirty="0"/>
              <a:t> 54 Oct 26 11:24 /</a:t>
            </a:r>
            <a:r>
              <a:rPr lang="en-US" i="1" dirty="0" err="1"/>
              <a:t>etc</a:t>
            </a:r>
            <a:r>
              <a:rPr lang="en-US" i="1" dirty="0"/>
              <a:t>/yum/</a:t>
            </a:r>
            <a:r>
              <a:rPr lang="en-US" i="1" dirty="0" err="1"/>
              <a:t>pluginconf.d</a:t>
            </a:r>
            <a:endParaRPr lang="en-US" i="1" dirty="0"/>
          </a:p>
          <a:p>
            <a:pPr lvl="1"/>
            <a:r>
              <a:rPr lang="en-US" i="1" dirty="0"/>
              <a:t>…</a:t>
            </a:r>
          </a:p>
        </p:txBody>
      </p:sp>
    </p:spTree>
    <p:extLst>
      <p:ext uri="{BB962C8B-B14F-4D97-AF65-F5344CB8AC3E}">
        <p14:creationId xmlns:p14="http://schemas.microsoft.com/office/powerpoint/2010/main" val="6942642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86035"/>
          </a:xfrm>
          <a:prstGeom prst="rect">
            <a:avLst/>
          </a:prstGeom>
        </p:spPr>
        <p:txBody>
          <a:bodyPr wrap="square">
            <a:spAutoFit/>
          </a:bodyPr>
          <a:lstStyle/>
          <a:p>
            <a:pPr marL="342900" indent="-342900">
              <a:buFont typeface="Wingdings" panose="05000000000000000000" pitchFamily="2" charset="2"/>
              <a:buChar char="v"/>
            </a:pPr>
            <a:r>
              <a:rPr lang="en-US" sz="2000" b="1" dirty="0"/>
              <a:t>  locate</a:t>
            </a:r>
          </a:p>
          <a:p>
            <a:pPr lvl="1"/>
            <a:r>
              <a:rPr lang="en-US" sz="1200" b="1" dirty="0"/>
              <a:t> </a:t>
            </a:r>
          </a:p>
          <a:p>
            <a:pPr lvl="1"/>
            <a:r>
              <a:rPr lang="en-US" sz="2000" dirty="0"/>
              <a:t>The  </a:t>
            </a:r>
            <a:r>
              <a:rPr lang="en-US" sz="2000" b="1" dirty="0"/>
              <a:t>locate</a:t>
            </a:r>
            <a:r>
              <a:rPr lang="en-US" sz="2000" dirty="0"/>
              <a:t>  tool is very different from  find  in that it uses an index to locate files. If the index does not exist yet, then you have to create it (as root on Red Hat Enterprise Linux) with the  </a:t>
            </a:r>
            <a:r>
              <a:rPr lang="en-US" sz="2000" b="1" dirty="0" err="1"/>
              <a:t>updatedb</a:t>
            </a:r>
            <a:r>
              <a:rPr lang="en-US" sz="2000" dirty="0"/>
              <a:t>  command.</a:t>
            </a:r>
          </a:p>
          <a:p>
            <a:pPr lvl="1"/>
            <a:r>
              <a:rPr lang="en-US" sz="1400" dirty="0"/>
              <a:t> </a:t>
            </a:r>
          </a:p>
          <a:p>
            <a:pPr lvl="1"/>
            <a:r>
              <a:rPr lang="en-US" sz="2000" dirty="0"/>
              <a:t>First, install </a:t>
            </a:r>
            <a:r>
              <a:rPr lang="en-US" sz="2000" b="1" dirty="0" err="1"/>
              <a:t>mlocate</a:t>
            </a:r>
            <a:r>
              <a:rPr lang="en-US" sz="2000" dirty="0"/>
              <a:t> package and </a:t>
            </a:r>
            <a:r>
              <a:rPr lang="en-US" sz="2000" b="1" dirty="0" err="1"/>
              <a:t>updatedb</a:t>
            </a:r>
            <a:r>
              <a:rPr lang="en-US" sz="2000" dirty="0"/>
              <a:t>.</a:t>
            </a:r>
          </a:p>
          <a:p>
            <a:pPr lvl="1"/>
            <a:r>
              <a:rPr lang="en-US" sz="1400" dirty="0"/>
              <a:t> </a:t>
            </a:r>
          </a:p>
          <a:p>
            <a:pPr lvl="1"/>
            <a:r>
              <a:rPr lang="en-US" i="1" dirty="0"/>
              <a:t>[</a:t>
            </a:r>
            <a:r>
              <a:rPr lang="en-US" i="1" dirty="0" err="1"/>
              <a:t>root@server</a:t>
            </a:r>
            <a:r>
              <a:rPr lang="en-US" i="1" dirty="0"/>
              <a:t> ~]# yum install </a:t>
            </a:r>
            <a:r>
              <a:rPr lang="en-US" i="1" dirty="0" err="1"/>
              <a:t>mlocate</a:t>
            </a:r>
            <a:endParaRPr lang="en-US" i="1" dirty="0"/>
          </a:p>
          <a:p>
            <a:pPr lvl="1"/>
            <a:r>
              <a:rPr lang="en-US" i="1" dirty="0"/>
              <a:t>[</a:t>
            </a:r>
            <a:r>
              <a:rPr lang="en-US" i="1" dirty="0" err="1"/>
              <a:t>root@server</a:t>
            </a:r>
            <a:r>
              <a:rPr lang="en-US" i="1" dirty="0"/>
              <a:t> ~]# </a:t>
            </a:r>
            <a:r>
              <a:rPr lang="en-US" i="1" dirty="0" err="1"/>
              <a:t>updatedb</a:t>
            </a:r>
            <a:endParaRPr lang="en-US" i="1" dirty="0"/>
          </a:p>
          <a:p>
            <a:pPr lvl="1"/>
            <a:r>
              <a:rPr lang="en-US" i="1" dirty="0"/>
              <a:t>[</a:t>
            </a:r>
            <a:r>
              <a:rPr lang="en-US" i="1" dirty="0" err="1"/>
              <a:t>root@server</a:t>
            </a:r>
            <a:r>
              <a:rPr lang="en-US" i="1" dirty="0"/>
              <a:t> ~]#</a:t>
            </a:r>
          </a:p>
          <a:p>
            <a:pPr lvl="1"/>
            <a:endParaRPr lang="en-US" sz="1100" i="1" dirty="0"/>
          </a:p>
          <a:p>
            <a:pPr lvl="1"/>
            <a:r>
              <a:rPr lang="en-US" sz="2000" dirty="0"/>
              <a:t>For example</a:t>
            </a:r>
            <a:r>
              <a:rPr lang="en-US" sz="2000" i="1" dirty="0"/>
              <a:t>, </a:t>
            </a:r>
            <a:r>
              <a:rPr lang="en-US" sz="2000" b="1" dirty="0"/>
              <a:t>locate</a:t>
            </a:r>
            <a:r>
              <a:rPr lang="en-US" sz="2000" dirty="0"/>
              <a:t> files that end in </a:t>
            </a:r>
            <a:r>
              <a:rPr lang="en-US" sz="2000" b="1" dirty="0"/>
              <a:t>.conf</a:t>
            </a:r>
            <a:r>
              <a:rPr lang="en-US" sz="2000" dirty="0"/>
              <a:t>.</a:t>
            </a:r>
          </a:p>
          <a:p>
            <a:pPr lvl="1"/>
            <a:r>
              <a:rPr lang="en-US" sz="1200" i="1" dirty="0"/>
              <a:t> </a:t>
            </a:r>
          </a:p>
          <a:p>
            <a:pPr lvl="1"/>
            <a:r>
              <a:rPr lang="en-US" i="1" dirty="0"/>
              <a:t>[</a:t>
            </a:r>
            <a:r>
              <a:rPr lang="en-US" i="1" dirty="0" err="1"/>
              <a:t>root@server</a:t>
            </a:r>
            <a:r>
              <a:rPr lang="en-US" i="1" dirty="0"/>
              <a:t> ~]# locate *.</a:t>
            </a:r>
            <a:r>
              <a:rPr lang="en-US" i="1" dirty="0" err="1"/>
              <a:t>conf</a:t>
            </a:r>
            <a:endParaRPr lang="en-US" i="1" dirty="0"/>
          </a:p>
          <a:p>
            <a:pPr lvl="1"/>
            <a:r>
              <a:rPr lang="en-US" i="1" dirty="0"/>
              <a:t>/</a:t>
            </a:r>
            <a:r>
              <a:rPr lang="en-US" i="1" dirty="0" err="1"/>
              <a:t>etc</a:t>
            </a:r>
            <a:r>
              <a:rPr lang="en-US" i="1" dirty="0"/>
              <a:t>/</a:t>
            </a:r>
            <a:r>
              <a:rPr lang="en-US" i="1" dirty="0" err="1"/>
              <a:t>GeoIP.conf</a:t>
            </a:r>
            <a:endParaRPr lang="en-US" i="1" dirty="0"/>
          </a:p>
          <a:p>
            <a:pPr lvl="1"/>
            <a:r>
              <a:rPr lang="en-US" i="1" dirty="0"/>
              <a:t>/</a:t>
            </a:r>
            <a:r>
              <a:rPr lang="en-US" i="1" dirty="0" err="1"/>
              <a:t>etc</a:t>
            </a:r>
            <a:r>
              <a:rPr lang="en-US" i="1" dirty="0"/>
              <a:t>/</a:t>
            </a:r>
            <a:r>
              <a:rPr lang="en-US" i="1" dirty="0" err="1"/>
              <a:t>asound.conf</a:t>
            </a:r>
            <a:endParaRPr lang="en-US" i="1" dirty="0"/>
          </a:p>
          <a:p>
            <a:pPr lvl="1"/>
            <a:r>
              <a:rPr lang="en-US" i="1" dirty="0"/>
              <a:t>/</a:t>
            </a:r>
            <a:r>
              <a:rPr lang="en-US" i="1" dirty="0" err="1"/>
              <a:t>etc</a:t>
            </a:r>
            <a:r>
              <a:rPr lang="en-US" i="1" dirty="0"/>
              <a:t>/</a:t>
            </a:r>
            <a:r>
              <a:rPr lang="en-US" i="1" dirty="0" err="1"/>
              <a:t>chrony.conf</a:t>
            </a:r>
            <a:endParaRPr lang="en-US" i="1" dirty="0"/>
          </a:p>
          <a:p>
            <a:pPr lvl="1"/>
            <a:r>
              <a:rPr lang="en-US" i="1" dirty="0"/>
              <a:t>…</a:t>
            </a:r>
          </a:p>
        </p:txBody>
      </p:sp>
    </p:spTree>
    <p:extLst>
      <p:ext uri="{BB962C8B-B14F-4D97-AF65-F5344CB8AC3E}">
        <p14:creationId xmlns:p14="http://schemas.microsoft.com/office/powerpoint/2010/main" val="25133008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Compression and Archiving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185761"/>
          </a:xfrm>
          <a:prstGeom prst="rect">
            <a:avLst/>
          </a:prstGeom>
        </p:spPr>
        <p:txBody>
          <a:bodyPr wrap="square">
            <a:spAutoFit/>
          </a:bodyPr>
          <a:lstStyle/>
          <a:p>
            <a:pPr marL="342900" indent="-342900">
              <a:buFont typeface="Wingdings" panose="05000000000000000000" pitchFamily="2" charset="2"/>
              <a:buChar char="v"/>
            </a:pPr>
            <a:r>
              <a:rPr lang="en-US" sz="2000" b="1" dirty="0"/>
              <a:t>  Compressing Files at the Shell Prompt</a:t>
            </a:r>
          </a:p>
          <a:p>
            <a:pPr lvl="1"/>
            <a:r>
              <a:rPr lang="en-US" sz="1200" b="1" dirty="0"/>
              <a:t> </a:t>
            </a:r>
          </a:p>
          <a:p>
            <a:pPr lvl="1"/>
            <a:r>
              <a:rPr lang="en-US" sz="2000" dirty="0"/>
              <a:t>Red Hat Enterprise Linux provides the </a:t>
            </a:r>
            <a:r>
              <a:rPr lang="en-US" sz="2000" b="1" dirty="0"/>
              <a:t>bzip2</a:t>
            </a:r>
            <a:r>
              <a:rPr lang="en-US" sz="2000" dirty="0"/>
              <a:t>, </a:t>
            </a:r>
            <a:r>
              <a:rPr lang="en-US" sz="2000" b="1" dirty="0" err="1"/>
              <a:t>gzip</a:t>
            </a:r>
            <a:r>
              <a:rPr lang="en-US" sz="2000" dirty="0"/>
              <a:t>, and </a:t>
            </a:r>
            <a:r>
              <a:rPr lang="en-US" sz="2000" b="1" dirty="0"/>
              <a:t>zip</a:t>
            </a:r>
            <a:r>
              <a:rPr lang="en-US" sz="2000" dirty="0"/>
              <a:t> tools for compression from a shell prompt.</a:t>
            </a:r>
          </a:p>
          <a:p>
            <a:pPr lvl="1"/>
            <a:r>
              <a:rPr lang="en-US" sz="1400" dirty="0"/>
              <a:t> </a:t>
            </a:r>
          </a:p>
          <a:p>
            <a:pPr lvl="1"/>
            <a:r>
              <a:rPr lang="en-US" sz="2000" dirty="0"/>
              <a:t>The </a:t>
            </a:r>
            <a:r>
              <a:rPr lang="en-US" sz="2000" b="1" dirty="0"/>
              <a:t>bzip2</a:t>
            </a:r>
            <a:r>
              <a:rPr lang="en-US" sz="2000" dirty="0"/>
              <a:t> compression tool is recommended because it provides the most compression and is found on most UNIX-like operating systems. </a:t>
            </a:r>
          </a:p>
          <a:p>
            <a:pPr lvl="1"/>
            <a:endParaRPr lang="en-US" sz="2000" dirty="0"/>
          </a:p>
          <a:p>
            <a:pPr lvl="1"/>
            <a:r>
              <a:rPr lang="en-US" sz="2000" dirty="0"/>
              <a:t>The </a:t>
            </a:r>
            <a:r>
              <a:rPr lang="en-US" sz="2000" b="1" dirty="0" err="1"/>
              <a:t>gzip</a:t>
            </a:r>
            <a:r>
              <a:rPr lang="en-US" sz="2000" dirty="0"/>
              <a:t> compression tool can also be found on most UNIX-like operating systems. </a:t>
            </a:r>
          </a:p>
          <a:p>
            <a:pPr lvl="1"/>
            <a:endParaRPr lang="en-US" sz="2000" dirty="0"/>
          </a:p>
          <a:p>
            <a:pPr lvl="1"/>
            <a:r>
              <a:rPr lang="en-US" sz="2000" dirty="0"/>
              <a:t>To transfer files between Linux and other operating system such as MS Windows, use </a:t>
            </a:r>
            <a:r>
              <a:rPr lang="en-US" sz="2000" b="1" dirty="0"/>
              <a:t>zip</a:t>
            </a:r>
            <a:r>
              <a:rPr lang="en-US" sz="2000" dirty="0"/>
              <a:t> because it is more compatible with the compression utilities available for Windows. </a:t>
            </a:r>
            <a:endParaRPr lang="en-US" i="1" dirty="0"/>
          </a:p>
        </p:txBody>
      </p:sp>
    </p:spTree>
    <p:extLst>
      <p:ext uri="{BB962C8B-B14F-4D97-AF65-F5344CB8AC3E}">
        <p14:creationId xmlns:p14="http://schemas.microsoft.com/office/powerpoint/2010/main" val="41348098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Compression and Archiving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16648"/>
          </a:xfrm>
          <a:prstGeom prst="rect">
            <a:avLst/>
          </a:prstGeom>
        </p:spPr>
        <p:txBody>
          <a:bodyPr wrap="square">
            <a:spAutoFit/>
          </a:bodyPr>
          <a:lstStyle/>
          <a:p>
            <a:pPr marL="342900" indent="-342900">
              <a:buFont typeface="Wingdings" panose="05000000000000000000" pitchFamily="2" charset="2"/>
              <a:buChar char="v"/>
            </a:pPr>
            <a:r>
              <a:rPr lang="en-US" sz="2000" b="1" dirty="0"/>
              <a:t>  Bzip2 and Bunzip2</a:t>
            </a:r>
          </a:p>
          <a:p>
            <a:pPr marL="800100" lvl="1" indent="-342900">
              <a:buFont typeface="Courier New" panose="02070309020205020404" pitchFamily="49" charset="0"/>
              <a:buChar char="o"/>
            </a:pPr>
            <a:r>
              <a:rPr lang="en-US" sz="2000" dirty="0"/>
              <a:t>To use </a:t>
            </a:r>
            <a:r>
              <a:rPr lang="en-US" sz="2000" b="1" dirty="0"/>
              <a:t>bzip2</a:t>
            </a:r>
            <a:r>
              <a:rPr lang="en-US" sz="2000" dirty="0"/>
              <a:t> to compress a file, enter the following command at a shell prompt: </a:t>
            </a:r>
          </a:p>
          <a:p>
            <a:pPr lvl="1"/>
            <a:r>
              <a:rPr lang="en-US" sz="1600" i="1" dirty="0"/>
              <a:t>  </a:t>
            </a:r>
          </a:p>
          <a:p>
            <a:pPr lvl="1"/>
            <a:r>
              <a:rPr lang="en-US" sz="2000" b="1" i="1" dirty="0"/>
              <a:t>bzip2 filename</a:t>
            </a:r>
          </a:p>
          <a:p>
            <a:pPr lvl="1"/>
            <a:r>
              <a:rPr lang="en-US" sz="1400" b="1" dirty="0"/>
              <a:t>  </a:t>
            </a:r>
          </a:p>
          <a:p>
            <a:pPr lvl="1"/>
            <a:r>
              <a:rPr lang="en-US" sz="2000" dirty="0"/>
              <a:t>The file is compressed and saved as filename</a:t>
            </a:r>
            <a:r>
              <a:rPr lang="en-US" sz="2000" b="1" dirty="0"/>
              <a:t>.bz2</a:t>
            </a:r>
            <a:r>
              <a:rPr lang="en-US" sz="2000" dirty="0"/>
              <a:t>.</a:t>
            </a:r>
          </a:p>
          <a:p>
            <a:pPr lvl="1"/>
            <a:r>
              <a:rPr lang="en-US" sz="1600" dirty="0"/>
              <a:t>  </a:t>
            </a:r>
          </a:p>
          <a:p>
            <a:pPr marL="800100" lvl="1" indent="-342900">
              <a:buFont typeface="Courier New" panose="02070309020205020404" pitchFamily="49" charset="0"/>
              <a:buChar char="o"/>
            </a:pPr>
            <a:r>
              <a:rPr lang="en-US" sz="2000" dirty="0"/>
              <a:t>To expand the compressed file, enter the following command: </a:t>
            </a:r>
          </a:p>
          <a:p>
            <a:pPr lvl="1"/>
            <a:r>
              <a:rPr lang="en-US" sz="1400" dirty="0"/>
              <a:t>  </a:t>
            </a:r>
            <a:endParaRPr lang="en-US" sz="1400" i="1" dirty="0"/>
          </a:p>
          <a:p>
            <a:pPr lvl="1"/>
            <a:r>
              <a:rPr lang="en-US" sz="2000" b="1" i="1" dirty="0"/>
              <a:t>bunzip2 filename.bz2</a:t>
            </a:r>
          </a:p>
          <a:p>
            <a:pPr lvl="1"/>
            <a:r>
              <a:rPr lang="en-US" sz="1400" b="1" dirty="0"/>
              <a:t>  </a:t>
            </a:r>
          </a:p>
          <a:p>
            <a:pPr lvl="1"/>
            <a:r>
              <a:rPr lang="en-US" sz="2000" dirty="0"/>
              <a:t>You can use </a:t>
            </a:r>
            <a:r>
              <a:rPr lang="en-US" sz="2000" b="1" dirty="0"/>
              <a:t>bzip2</a:t>
            </a:r>
            <a:r>
              <a:rPr lang="en-US" sz="2000" dirty="0"/>
              <a:t> to compress multiple files and directories at the same time by listing them with a space between each one: </a:t>
            </a:r>
          </a:p>
          <a:p>
            <a:pPr lvl="1"/>
            <a:endParaRPr lang="en-US" sz="2000" i="1" dirty="0"/>
          </a:p>
          <a:p>
            <a:pPr lvl="1"/>
            <a:r>
              <a:rPr lang="en-US" sz="2000" b="1" i="1" dirty="0"/>
              <a:t>bzip2 filename.bz2 file1 file2 file3 /</a:t>
            </a:r>
            <a:r>
              <a:rPr lang="en-US" sz="2000" b="1" i="1" dirty="0" err="1"/>
              <a:t>usr</a:t>
            </a:r>
            <a:r>
              <a:rPr lang="en-US" sz="2000" b="1" i="1" dirty="0"/>
              <a:t>/work/school</a:t>
            </a:r>
          </a:p>
        </p:txBody>
      </p:sp>
    </p:spTree>
    <p:extLst>
      <p:ext uri="{BB962C8B-B14F-4D97-AF65-F5344CB8AC3E}">
        <p14:creationId xmlns:p14="http://schemas.microsoft.com/office/powerpoint/2010/main" val="161563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Compression and Archiving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16648"/>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Gzip</a:t>
            </a:r>
            <a:r>
              <a:rPr lang="en-US" sz="2000" b="1" dirty="0"/>
              <a:t> and </a:t>
            </a:r>
            <a:r>
              <a:rPr lang="en-US" sz="2000" b="1" dirty="0" err="1"/>
              <a:t>Gunzip</a:t>
            </a:r>
            <a:endParaRPr lang="en-US" sz="2000" b="1" dirty="0"/>
          </a:p>
          <a:p>
            <a:pPr marL="800100" lvl="1" indent="-342900">
              <a:buFont typeface="Courier New" panose="02070309020205020404" pitchFamily="49" charset="0"/>
              <a:buChar char="o"/>
            </a:pPr>
            <a:r>
              <a:rPr lang="en-US" sz="2000" dirty="0"/>
              <a:t>To use </a:t>
            </a:r>
            <a:r>
              <a:rPr lang="en-US" sz="2000" b="1" dirty="0" err="1"/>
              <a:t>gzip</a:t>
            </a:r>
            <a:r>
              <a:rPr lang="en-US" sz="2000" dirty="0"/>
              <a:t> to compress a file, enter the following command at a shell prompt:  </a:t>
            </a:r>
          </a:p>
          <a:p>
            <a:pPr lvl="1"/>
            <a:r>
              <a:rPr lang="en-US" sz="1600" i="1" dirty="0"/>
              <a:t>  </a:t>
            </a:r>
          </a:p>
          <a:p>
            <a:pPr lvl="1"/>
            <a:r>
              <a:rPr lang="en-US" sz="2000" b="1" i="1" dirty="0" err="1"/>
              <a:t>gzip</a:t>
            </a:r>
            <a:r>
              <a:rPr lang="en-US" sz="2000" b="1" i="1" dirty="0"/>
              <a:t> filename</a:t>
            </a:r>
          </a:p>
          <a:p>
            <a:pPr lvl="1"/>
            <a:r>
              <a:rPr lang="en-US" sz="1400" b="1" dirty="0"/>
              <a:t>  </a:t>
            </a:r>
          </a:p>
          <a:p>
            <a:pPr lvl="1"/>
            <a:r>
              <a:rPr lang="en-US" sz="2000" dirty="0"/>
              <a:t>The file is compressed and saved as filename</a:t>
            </a:r>
            <a:r>
              <a:rPr lang="en-US" sz="2000" b="1" dirty="0"/>
              <a:t>.gz</a:t>
            </a:r>
            <a:r>
              <a:rPr lang="en-US" sz="2000" dirty="0"/>
              <a:t>.</a:t>
            </a:r>
          </a:p>
          <a:p>
            <a:pPr lvl="1"/>
            <a:r>
              <a:rPr lang="en-US" sz="1600" dirty="0"/>
              <a:t>  </a:t>
            </a:r>
          </a:p>
          <a:p>
            <a:pPr marL="800100" lvl="1" indent="-342900">
              <a:buFont typeface="Courier New" panose="02070309020205020404" pitchFamily="49" charset="0"/>
              <a:buChar char="o"/>
            </a:pPr>
            <a:r>
              <a:rPr lang="en-US" sz="2000" dirty="0"/>
              <a:t>To expand the compressed file, enter the following command: </a:t>
            </a:r>
          </a:p>
          <a:p>
            <a:pPr lvl="1"/>
            <a:r>
              <a:rPr lang="en-US" sz="1400" dirty="0"/>
              <a:t>  </a:t>
            </a:r>
          </a:p>
          <a:p>
            <a:pPr lvl="1"/>
            <a:r>
              <a:rPr lang="en-US" sz="2000" b="1" i="1" dirty="0" err="1"/>
              <a:t>gunzip</a:t>
            </a:r>
            <a:r>
              <a:rPr lang="en-US" sz="2000" b="1" i="1" dirty="0"/>
              <a:t> filename.gz</a:t>
            </a:r>
          </a:p>
          <a:p>
            <a:pPr lvl="1"/>
            <a:r>
              <a:rPr lang="en-US" sz="1400" b="1" dirty="0"/>
              <a:t>  </a:t>
            </a:r>
          </a:p>
          <a:p>
            <a:pPr lvl="1"/>
            <a:r>
              <a:rPr lang="en-US" sz="2000" dirty="0"/>
              <a:t>You can use </a:t>
            </a:r>
            <a:r>
              <a:rPr lang="en-US" sz="2000" b="1" dirty="0" err="1"/>
              <a:t>gzip</a:t>
            </a:r>
            <a:r>
              <a:rPr lang="en-US" sz="2000" dirty="0"/>
              <a:t> to compress multiple files and directories at the same time by listing them with a space between each one:  </a:t>
            </a:r>
          </a:p>
          <a:p>
            <a:pPr lvl="1"/>
            <a:endParaRPr lang="en-US" sz="2000" dirty="0"/>
          </a:p>
          <a:p>
            <a:pPr lvl="1"/>
            <a:r>
              <a:rPr lang="en-US" sz="2000" b="1" i="1" dirty="0" err="1"/>
              <a:t>gzip</a:t>
            </a:r>
            <a:r>
              <a:rPr lang="en-US" sz="2000" b="1" i="1" dirty="0"/>
              <a:t> -r filename.gz file1 file2 file3 /</a:t>
            </a:r>
            <a:r>
              <a:rPr lang="en-US" sz="2000" b="1" i="1" dirty="0" err="1"/>
              <a:t>usr</a:t>
            </a:r>
            <a:r>
              <a:rPr lang="en-US" sz="2000" b="1" i="1" dirty="0"/>
              <a:t>/work/school</a:t>
            </a:r>
          </a:p>
        </p:txBody>
      </p:sp>
    </p:spTree>
    <p:extLst>
      <p:ext uri="{BB962C8B-B14F-4D97-AF65-F5344CB8AC3E}">
        <p14:creationId xmlns:p14="http://schemas.microsoft.com/office/powerpoint/2010/main" val="92393082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Compression and Archiving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16648"/>
          </a:xfrm>
          <a:prstGeom prst="rect">
            <a:avLst/>
          </a:prstGeom>
        </p:spPr>
        <p:txBody>
          <a:bodyPr wrap="square">
            <a:spAutoFit/>
          </a:bodyPr>
          <a:lstStyle/>
          <a:p>
            <a:pPr marL="342900" indent="-342900">
              <a:buFont typeface="Wingdings" panose="05000000000000000000" pitchFamily="2" charset="2"/>
              <a:buChar char="v"/>
            </a:pPr>
            <a:r>
              <a:rPr lang="en-US" sz="2000" b="1" dirty="0"/>
              <a:t>  Zip and Unzip</a:t>
            </a:r>
          </a:p>
          <a:p>
            <a:pPr marL="800100" lvl="1" indent="-342900">
              <a:buFont typeface="Courier New" panose="02070309020205020404" pitchFamily="49" charset="0"/>
              <a:buChar char="o"/>
            </a:pPr>
            <a:r>
              <a:rPr lang="en-US" sz="2000" dirty="0"/>
              <a:t>To compress a file with </a:t>
            </a:r>
            <a:r>
              <a:rPr lang="en-US" sz="2000" b="1" dirty="0"/>
              <a:t>zip</a:t>
            </a:r>
            <a:r>
              <a:rPr lang="en-US" sz="2000" dirty="0"/>
              <a:t>, enter the following command:</a:t>
            </a:r>
          </a:p>
          <a:p>
            <a:pPr lvl="1"/>
            <a:r>
              <a:rPr lang="en-US" sz="1600" i="1" dirty="0"/>
              <a:t>  </a:t>
            </a:r>
          </a:p>
          <a:p>
            <a:pPr lvl="1"/>
            <a:r>
              <a:rPr lang="pt-BR" sz="2000" b="1" i="1" dirty="0"/>
              <a:t>zip -r filename.zip filesdir</a:t>
            </a:r>
          </a:p>
          <a:p>
            <a:pPr lvl="1"/>
            <a:r>
              <a:rPr lang="en-US" sz="1400" b="1" dirty="0"/>
              <a:t>  </a:t>
            </a:r>
          </a:p>
          <a:p>
            <a:pPr lvl="1"/>
            <a:r>
              <a:rPr lang="en-US" sz="2000" dirty="0"/>
              <a:t>The </a:t>
            </a:r>
            <a:r>
              <a:rPr lang="en-US" sz="2000" b="1" dirty="0"/>
              <a:t>-r </a:t>
            </a:r>
            <a:r>
              <a:rPr lang="en-US" sz="2000" dirty="0"/>
              <a:t>option specifies that you want to include all files contained in the </a:t>
            </a:r>
            <a:r>
              <a:rPr lang="en-US" sz="2000" dirty="0" err="1"/>
              <a:t>filesdir</a:t>
            </a:r>
            <a:r>
              <a:rPr lang="en-US" sz="2000" dirty="0"/>
              <a:t> directory recursively. </a:t>
            </a:r>
          </a:p>
          <a:p>
            <a:pPr lvl="1"/>
            <a:r>
              <a:rPr lang="en-US" sz="1600" dirty="0"/>
              <a:t>  </a:t>
            </a:r>
          </a:p>
          <a:p>
            <a:pPr marL="800100" lvl="1" indent="-342900">
              <a:buFont typeface="Courier New" panose="02070309020205020404" pitchFamily="49" charset="0"/>
              <a:buChar char="o"/>
            </a:pPr>
            <a:r>
              <a:rPr lang="en-US" sz="2000" dirty="0"/>
              <a:t>To extract the contents of a zip file, enter the following command: </a:t>
            </a:r>
          </a:p>
          <a:p>
            <a:pPr lvl="1"/>
            <a:r>
              <a:rPr lang="en-US" sz="1400" dirty="0"/>
              <a:t>  </a:t>
            </a:r>
          </a:p>
          <a:p>
            <a:pPr lvl="1"/>
            <a:r>
              <a:rPr lang="en-US" sz="2000" b="1" i="1" dirty="0"/>
              <a:t>unzip filename.zip</a:t>
            </a:r>
            <a:r>
              <a:rPr lang="en-US" sz="1400" b="1" i="1" dirty="0"/>
              <a:t>  </a:t>
            </a:r>
          </a:p>
          <a:p>
            <a:pPr lvl="1"/>
            <a:endParaRPr lang="en-US" sz="1400" b="1" dirty="0"/>
          </a:p>
          <a:p>
            <a:pPr lvl="1"/>
            <a:r>
              <a:rPr lang="en-US" sz="2000" dirty="0"/>
              <a:t>You can use </a:t>
            </a:r>
            <a:r>
              <a:rPr lang="en-US" sz="2000" b="1" dirty="0"/>
              <a:t>zip</a:t>
            </a:r>
            <a:r>
              <a:rPr lang="en-US" sz="2000" dirty="0"/>
              <a:t> to compress multiple files and directories at the same time by listing them with a space between each one:  </a:t>
            </a:r>
          </a:p>
          <a:p>
            <a:pPr lvl="1"/>
            <a:endParaRPr lang="en-US" sz="2000" dirty="0"/>
          </a:p>
          <a:p>
            <a:pPr lvl="1"/>
            <a:r>
              <a:rPr lang="en-US" sz="2000" b="1" dirty="0"/>
              <a:t>z</a:t>
            </a:r>
            <a:r>
              <a:rPr lang="en-US" sz="2000" b="1" i="1" dirty="0"/>
              <a:t>ip -r filename.zip file1 file2 file3 /</a:t>
            </a:r>
            <a:r>
              <a:rPr lang="en-US" sz="2000" b="1" i="1" dirty="0" err="1"/>
              <a:t>usr</a:t>
            </a:r>
            <a:r>
              <a:rPr lang="en-US" sz="2000" b="1" i="1" dirty="0"/>
              <a:t>/work/school</a:t>
            </a:r>
          </a:p>
        </p:txBody>
      </p:sp>
    </p:spTree>
    <p:extLst>
      <p:ext uri="{BB962C8B-B14F-4D97-AF65-F5344CB8AC3E}">
        <p14:creationId xmlns:p14="http://schemas.microsoft.com/office/powerpoint/2010/main" val="14460660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Compression and Archiving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247317"/>
          </a:xfrm>
          <a:prstGeom prst="rect">
            <a:avLst/>
          </a:prstGeom>
        </p:spPr>
        <p:txBody>
          <a:bodyPr wrap="square">
            <a:spAutoFit/>
          </a:bodyPr>
          <a:lstStyle/>
          <a:p>
            <a:pPr marL="342900" indent="-342900">
              <a:buFont typeface="Wingdings" panose="05000000000000000000" pitchFamily="2" charset="2"/>
              <a:buChar char="v"/>
            </a:pPr>
            <a:r>
              <a:rPr lang="en-US" sz="2000" b="1" dirty="0"/>
              <a:t>  Archiving Files at the Shell Prompt</a:t>
            </a:r>
          </a:p>
          <a:p>
            <a:pPr lvl="1"/>
            <a:r>
              <a:rPr lang="en-US" sz="2000" dirty="0"/>
              <a:t>A </a:t>
            </a:r>
            <a:r>
              <a:rPr lang="en-US" sz="2000" b="1" dirty="0"/>
              <a:t>tar</a:t>
            </a:r>
            <a:r>
              <a:rPr lang="en-US" sz="2000" dirty="0"/>
              <a:t> file is a collection of several files and/or directories in one file. This is a good way to create backups and archives. </a:t>
            </a:r>
          </a:p>
          <a:p>
            <a:pPr lvl="1"/>
            <a:endParaRPr lang="en-US" dirty="0"/>
          </a:p>
          <a:p>
            <a:pPr marL="800100" lvl="1" indent="-342900">
              <a:buFont typeface="Courier New" panose="02070309020205020404" pitchFamily="49" charset="0"/>
              <a:buChar char="o"/>
            </a:pPr>
            <a:r>
              <a:rPr lang="en-US" sz="2000" dirty="0"/>
              <a:t>To create a tar file, enter:</a:t>
            </a:r>
          </a:p>
          <a:p>
            <a:pPr lvl="1"/>
            <a:endParaRPr lang="en-US" b="1" dirty="0"/>
          </a:p>
          <a:p>
            <a:pPr lvl="1"/>
            <a:r>
              <a:rPr lang="en-US" sz="2000" b="1" i="1" dirty="0"/>
              <a:t>tar -</a:t>
            </a:r>
            <a:r>
              <a:rPr lang="en-US" sz="2000" b="1" i="1" dirty="0" err="1"/>
              <a:t>cvf</a:t>
            </a:r>
            <a:r>
              <a:rPr lang="en-US" sz="2000" b="1" i="1" dirty="0"/>
              <a:t> filename.tar directory/file</a:t>
            </a:r>
          </a:p>
          <a:p>
            <a:pPr lvl="1"/>
            <a:endParaRPr lang="en-US" b="1" dirty="0"/>
          </a:p>
          <a:p>
            <a:pPr lvl="1"/>
            <a:r>
              <a:rPr lang="en-US" sz="2000" dirty="0"/>
              <a:t>You can </a:t>
            </a:r>
            <a:r>
              <a:rPr lang="en-US" sz="2000" b="1" dirty="0"/>
              <a:t>tar</a:t>
            </a:r>
            <a:r>
              <a:rPr lang="en-US" sz="2000" dirty="0"/>
              <a:t> multiple files and directories at the same time by listing them with a space between each one: </a:t>
            </a:r>
          </a:p>
          <a:p>
            <a:pPr lvl="1"/>
            <a:endParaRPr lang="en-US" dirty="0"/>
          </a:p>
          <a:p>
            <a:pPr lvl="1"/>
            <a:r>
              <a:rPr lang="en-US" sz="2000" b="1" i="1" dirty="0"/>
              <a:t>tar -</a:t>
            </a:r>
            <a:r>
              <a:rPr lang="en-US" sz="2000" b="1" i="1" dirty="0" err="1"/>
              <a:t>cvf</a:t>
            </a:r>
            <a:r>
              <a:rPr lang="en-US" sz="2000" b="1" i="1" dirty="0"/>
              <a:t> filename.tar /home/mine/work /home/mine/school</a:t>
            </a:r>
            <a:endParaRPr lang="en-US" sz="2000" dirty="0"/>
          </a:p>
          <a:p>
            <a:pPr lvl="1"/>
            <a:endParaRPr lang="en-US" sz="2000" dirty="0"/>
          </a:p>
          <a:p>
            <a:pPr lvl="1"/>
            <a:endParaRPr lang="en-US" b="1" dirty="0"/>
          </a:p>
        </p:txBody>
      </p:sp>
    </p:spTree>
    <p:extLst>
      <p:ext uri="{BB962C8B-B14F-4D97-AF65-F5344CB8AC3E}">
        <p14:creationId xmlns:p14="http://schemas.microsoft.com/office/powerpoint/2010/main" val="21540459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Compression and Archiving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769989"/>
          </a:xfrm>
          <a:prstGeom prst="rect">
            <a:avLst/>
          </a:prstGeom>
        </p:spPr>
        <p:txBody>
          <a:bodyPr wrap="square">
            <a:spAutoFit/>
          </a:bodyPr>
          <a:lstStyle/>
          <a:p>
            <a:pPr marL="342900" indent="-342900">
              <a:buFont typeface="Wingdings" panose="05000000000000000000" pitchFamily="2" charset="2"/>
              <a:buChar char="v"/>
            </a:pPr>
            <a:r>
              <a:rPr lang="en-US" sz="2000" b="1" dirty="0"/>
              <a:t>  Archiving Files at the Shell Prompt</a:t>
            </a:r>
          </a:p>
          <a:p>
            <a:pPr marL="800100" lvl="1" indent="-342900">
              <a:buFont typeface="Courier New" panose="02070309020205020404" pitchFamily="49" charset="0"/>
              <a:buChar char="o"/>
            </a:pPr>
            <a:r>
              <a:rPr lang="en-US" sz="2000" dirty="0"/>
              <a:t>To list the contents of a tar file, enter: </a:t>
            </a:r>
          </a:p>
          <a:p>
            <a:pPr lvl="1"/>
            <a:endParaRPr lang="en-US" b="1" dirty="0"/>
          </a:p>
          <a:p>
            <a:pPr lvl="1"/>
            <a:r>
              <a:rPr lang="en-US" sz="2000" b="1" i="1" dirty="0"/>
              <a:t> tar -</a:t>
            </a:r>
            <a:r>
              <a:rPr lang="en-US" sz="2000" b="1" i="1" dirty="0" err="1"/>
              <a:t>tvf</a:t>
            </a:r>
            <a:r>
              <a:rPr lang="en-US" sz="2000" b="1" i="1" dirty="0"/>
              <a:t> filename.tar</a:t>
            </a:r>
          </a:p>
          <a:p>
            <a:pPr lvl="1"/>
            <a:endParaRPr lang="en-US" b="1" dirty="0"/>
          </a:p>
          <a:p>
            <a:pPr marL="800100" lvl="1" indent="-342900">
              <a:buFont typeface="Courier New" panose="02070309020205020404" pitchFamily="49" charset="0"/>
              <a:buChar char="o"/>
            </a:pPr>
            <a:r>
              <a:rPr lang="en-US" sz="2000" dirty="0"/>
              <a:t>To extract the contents of a tar file, enter:</a:t>
            </a:r>
          </a:p>
          <a:p>
            <a:pPr lvl="1"/>
            <a:endParaRPr lang="en-US" dirty="0"/>
          </a:p>
          <a:p>
            <a:pPr lvl="1"/>
            <a:r>
              <a:rPr lang="en-US" sz="2000" b="1" i="1" dirty="0"/>
              <a:t> tar -</a:t>
            </a:r>
            <a:r>
              <a:rPr lang="en-US" sz="2000" b="1" i="1" dirty="0" err="1"/>
              <a:t>xvf</a:t>
            </a:r>
            <a:r>
              <a:rPr lang="en-US" sz="2000" b="1" i="1" dirty="0"/>
              <a:t> filename.tar </a:t>
            </a:r>
          </a:p>
          <a:p>
            <a:pPr lvl="1"/>
            <a:endParaRPr lang="en-US" sz="2000" b="1" i="1" dirty="0"/>
          </a:p>
        </p:txBody>
      </p:sp>
    </p:spTree>
    <p:extLst>
      <p:ext uri="{BB962C8B-B14F-4D97-AF65-F5344CB8AC3E}">
        <p14:creationId xmlns:p14="http://schemas.microsoft.com/office/powerpoint/2010/main" val="2412513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2677656"/>
          </a:xfrm>
          <a:prstGeom prst="rect">
            <a:avLst/>
          </a:prstGeom>
        </p:spPr>
        <p:txBody>
          <a:bodyPr wrap="square">
            <a:spAutoFit/>
          </a:bodyPr>
          <a:lstStyle/>
          <a:p>
            <a:pPr marL="285750" indent="-285750">
              <a:buFont typeface="Wingdings" panose="05000000000000000000" pitchFamily="2" charset="2"/>
              <a:buChar char="v"/>
            </a:pPr>
            <a:r>
              <a:rPr lang="en-US" sz="2800" dirty="0"/>
              <a:t> Once Linus went to the southern hemisphere on a vacation  </a:t>
            </a:r>
          </a:p>
          <a:p>
            <a:r>
              <a:rPr lang="en-US" sz="2800" dirty="0"/>
              <a:t>  </a:t>
            </a:r>
          </a:p>
          <a:p>
            <a:pPr marL="285750" indent="-285750">
              <a:buFont typeface="Wingdings" panose="05000000000000000000" pitchFamily="2" charset="2"/>
              <a:buChar char="v"/>
            </a:pPr>
            <a:r>
              <a:rPr lang="en-US" sz="2800" dirty="0"/>
              <a:t> His cute logo has a very interesting history.</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dirty="0"/>
              <a:t> Initially no logo was selected for Linux.</a:t>
            </a:r>
            <a:endParaRPr lang="en-US" sz="2000" dirty="0"/>
          </a:p>
        </p:txBody>
      </p:sp>
    </p:spTree>
    <p:extLst>
      <p:ext uri="{BB962C8B-B14F-4D97-AF65-F5344CB8AC3E}">
        <p14:creationId xmlns:p14="http://schemas.microsoft.com/office/powerpoint/2010/main" val="294414267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Compression and Archiving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401205"/>
          </a:xfrm>
          <a:prstGeom prst="rect">
            <a:avLst/>
          </a:prstGeom>
        </p:spPr>
        <p:txBody>
          <a:bodyPr wrap="square">
            <a:spAutoFit/>
          </a:bodyPr>
          <a:lstStyle/>
          <a:p>
            <a:pPr marL="342900" indent="-342900">
              <a:buFont typeface="Wingdings" panose="05000000000000000000" pitchFamily="2" charset="2"/>
              <a:buChar char="v"/>
            </a:pPr>
            <a:r>
              <a:rPr lang="en-US" sz="2000" b="1" dirty="0"/>
              <a:t>  Archiving Files at the Shell Prompt</a:t>
            </a:r>
          </a:p>
          <a:p>
            <a:pPr lvl="1"/>
            <a:endParaRPr lang="en-US" sz="2000" b="1" i="1" dirty="0"/>
          </a:p>
          <a:p>
            <a:pPr marL="742950" lvl="1" indent="-285750">
              <a:buFont typeface="Courier New" panose="02070309020205020404" pitchFamily="49" charset="0"/>
              <a:buChar char="o"/>
            </a:pPr>
            <a:r>
              <a:rPr lang="en-US" sz="2000" dirty="0"/>
              <a:t>To create a </a:t>
            </a:r>
            <a:r>
              <a:rPr lang="en-US" sz="2000" b="1" dirty="0"/>
              <a:t>tarred</a:t>
            </a:r>
            <a:r>
              <a:rPr lang="en-US" sz="2000" dirty="0"/>
              <a:t> and </a:t>
            </a:r>
            <a:r>
              <a:rPr lang="en-US" sz="2000" b="1" dirty="0" err="1"/>
              <a:t>bzipped</a:t>
            </a:r>
            <a:r>
              <a:rPr lang="en-US" sz="2000" dirty="0"/>
              <a:t> compressed file, use the</a:t>
            </a:r>
            <a:r>
              <a:rPr lang="en-US" sz="2000" b="1" dirty="0"/>
              <a:t> -j </a:t>
            </a:r>
            <a:r>
              <a:rPr lang="en-US" sz="2000" dirty="0"/>
              <a:t>option:</a:t>
            </a:r>
          </a:p>
          <a:p>
            <a:pPr lvl="1"/>
            <a:endParaRPr lang="en-US" sz="2000" dirty="0"/>
          </a:p>
          <a:p>
            <a:pPr lvl="1"/>
            <a:r>
              <a:rPr lang="en-US" sz="2000" b="1" i="1" dirty="0"/>
              <a:t>tar -</a:t>
            </a:r>
            <a:r>
              <a:rPr lang="en-US" sz="2000" b="1" i="1" dirty="0" err="1"/>
              <a:t>cjvf</a:t>
            </a:r>
            <a:r>
              <a:rPr lang="en-US" sz="2000" b="1" i="1" dirty="0"/>
              <a:t> </a:t>
            </a:r>
            <a:r>
              <a:rPr lang="en-US" sz="2000" b="1" i="1" dirty="0" err="1"/>
              <a:t>filename.tbz</a:t>
            </a:r>
            <a:r>
              <a:rPr lang="en-US" sz="2000" b="1" i="1" dirty="0"/>
              <a:t> file  </a:t>
            </a:r>
            <a:r>
              <a:rPr lang="en-US" sz="2000" i="1" dirty="0"/>
              <a:t>or</a:t>
            </a:r>
            <a:r>
              <a:rPr lang="en-US" sz="2000" b="1" i="1" dirty="0"/>
              <a:t> tar -</a:t>
            </a:r>
            <a:r>
              <a:rPr lang="en-US" sz="2000" b="1" i="1" dirty="0" err="1"/>
              <a:t>cjvf</a:t>
            </a:r>
            <a:r>
              <a:rPr lang="en-US" sz="2000" b="1" i="1" dirty="0"/>
              <a:t> filename.tar.bz2 file </a:t>
            </a:r>
          </a:p>
          <a:p>
            <a:pPr lvl="1"/>
            <a:endParaRPr lang="en-US" sz="2000" b="1" i="1" dirty="0"/>
          </a:p>
          <a:p>
            <a:pPr marL="800100" lvl="1" indent="-342900">
              <a:buFont typeface="Courier New" panose="02070309020205020404" pitchFamily="49" charset="0"/>
              <a:buChar char="o"/>
            </a:pPr>
            <a:r>
              <a:rPr lang="en-US" sz="2000" dirty="0"/>
              <a:t>To list the contents of a </a:t>
            </a:r>
            <a:r>
              <a:rPr lang="en-US" sz="2000" dirty="0" err="1"/>
              <a:t>filename.tbz</a:t>
            </a:r>
            <a:r>
              <a:rPr lang="en-US" sz="2000" dirty="0"/>
              <a:t> file, enter: </a:t>
            </a:r>
          </a:p>
          <a:p>
            <a:pPr marL="800100" lvl="1" indent="-342900">
              <a:buFont typeface="Courier New" panose="02070309020205020404" pitchFamily="49" charset="0"/>
              <a:buChar char="o"/>
            </a:pPr>
            <a:endParaRPr lang="en-US" sz="2000" dirty="0"/>
          </a:p>
          <a:p>
            <a:pPr lvl="1"/>
            <a:r>
              <a:rPr lang="en-US" sz="2000" b="1" i="1" dirty="0"/>
              <a:t>tar –</a:t>
            </a:r>
            <a:r>
              <a:rPr lang="en-US" sz="2000" b="1" i="1" dirty="0" err="1"/>
              <a:t>tjvf</a:t>
            </a:r>
            <a:r>
              <a:rPr lang="en-US" sz="2000" b="1" i="1" dirty="0"/>
              <a:t> </a:t>
            </a:r>
            <a:r>
              <a:rPr lang="en-US" sz="2000" b="1" i="1" dirty="0" err="1"/>
              <a:t>filename.tbz</a:t>
            </a:r>
            <a:endParaRPr lang="en-US" sz="2000" b="1" i="1" dirty="0"/>
          </a:p>
          <a:p>
            <a:pPr lvl="1"/>
            <a:endParaRPr lang="en-US" sz="2000" b="1" i="1" dirty="0"/>
          </a:p>
          <a:p>
            <a:pPr marL="800100" lvl="1" indent="-342900">
              <a:buFont typeface="Courier New" panose="02070309020205020404" pitchFamily="49" charset="0"/>
              <a:buChar char="o"/>
            </a:pPr>
            <a:r>
              <a:rPr lang="en-US" sz="2000" dirty="0"/>
              <a:t>You can also expand and unarchive a </a:t>
            </a:r>
            <a:r>
              <a:rPr lang="en-US" sz="2000" b="1" dirty="0" err="1"/>
              <a:t>bzip</a:t>
            </a:r>
            <a:r>
              <a:rPr lang="en-US" sz="2000" b="1" dirty="0"/>
              <a:t> tar </a:t>
            </a:r>
            <a:r>
              <a:rPr lang="en-US" sz="2000" dirty="0"/>
              <a:t>file in one command:</a:t>
            </a:r>
          </a:p>
          <a:p>
            <a:pPr lvl="1"/>
            <a:endParaRPr lang="en-US" sz="2000" dirty="0"/>
          </a:p>
          <a:p>
            <a:pPr lvl="1"/>
            <a:r>
              <a:rPr lang="en-US" sz="2000" b="1" i="1" dirty="0"/>
              <a:t>tar -</a:t>
            </a:r>
            <a:r>
              <a:rPr lang="en-US" sz="2000" b="1" i="1" dirty="0" err="1"/>
              <a:t>xjvf</a:t>
            </a:r>
            <a:r>
              <a:rPr lang="en-US" sz="2000" b="1" i="1" dirty="0"/>
              <a:t> </a:t>
            </a:r>
            <a:r>
              <a:rPr lang="en-US" sz="2000" b="1" i="1" dirty="0" err="1"/>
              <a:t>filename.tbz</a:t>
            </a:r>
            <a:endParaRPr lang="en-US" sz="2000" b="1" i="1" dirty="0"/>
          </a:p>
          <a:p>
            <a:pPr marL="800100" lvl="1" indent="-342900">
              <a:buFont typeface="Courier New" panose="02070309020205020404" pitchFamily="49" charset="0"/>
              <a:buChar char="o"/>
            </a:pPr>
            <a:endParaRPr lang="en-US" sz="2000" b="1" i="1" dirty="0"/>
          </a:p>
        </p:txBody>
      </p:sp>
    </p:spTree>
    <p:extLst>
      <p:ext uri="{BB962C8B-B14F-4D97-AF65-F5344CB8AC3E}">
        <p14:creationId xmlns:p14="http://schemas.microsoft.com/office/powerpoint/2010/main" val="8048984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Basic Unix Tools</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Compression and Archiving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401205"/>
          </a:xfrm>
          <a:prstGeom prst="rect">
            <a:avLst/>
          </a:prstGeom>
        </p:spPr>
        <p:txBody>
          <a:bodyPr wrap="square">
            <a:spAutoFit/>
          </a:bodyPr>
          <a:lstStyle/>
          <a:p>
            <a:pPr marL="342900" indent="-342900">
              <a:buFont typeface="Wingdings" panose="05000000000000000000" pitchFamily="2" charset="2"/>
              <a:buChar char="v"/>
            </a:pPr>
            <a:r>
              <a:rPr lang="en-US" sz="2000" b="1" dirty="0"/>
              <a:t>  Archiving Files at the Shell Prompt</a:t>
            </a:r>
          </a:p>
          <a:p>
            <a:pPr lvl="1"/>
            <a:endParaRPr lang="en-US" sz="2000" b="1" i="1" dirty="0"/>
          </a:p>
          <a:p>
            <a:pPr marL="742950" lvl="1" indent="-285750">
              <a:buFont typeface="Courier New" panose="02070309020205020404" pitchFamily="49" charset="0"/>
              <a:buChar char="o"/>
            </a:pPr>
            <a:r>
              <a:rPr lang="en-US" sz="2000" dirty="0"/>
              <a:t>To create a </a:t>
            </a:r>
            <a:r>
              <a:rPr lang="en-US" sz="2000" b="1" dirty="0"/>
              <a:t>tarred</a:t>
            </a:r>
            <a:r>
              <a:rPr lang="en-US" sz="2000" dirty="0"/>
              <a:t> and </a:t>
            </a:r>
            <a:r>
              <a:rPr lang="en-US" sz="2000" b="1" dirty="0" err="1"/>
              <a:t>gzipped</a:t>
            </a:r>
            <a:r>
              <a:rPr lang="en-US" sz="2000" dirty="0"/>
              <a:t> compressed file, use the </a:t>
            </a:r>
            <a:r>
              <a:rPr lang="en-US" sz="2000" b="1" dirty="0"/>
              <a:t>-z </a:t>
            </a:r>
            <a:r>
              <a:rPr lang="en-US" sz="2000" dirty="0"/>
              <a:t>option:</a:t>
            </a:r>
          </a:p>
          <a:p>
            <a:pPr lvl="1"/>
            <a:endParaRPr lang="en-US" sz="2000" dirty="0"/>
          </a:p>
          <a:p>
            <a:pPr lvl="1"/>
            <a:r>
              <a:rPr lang="en-US" sz="2000" b="1" i="1" dirty="0"/>
              <a:t>tar -</a:t>
            </a:r>
            <a:r>
              <a:rPr lang="en-US" sz="2000" b="1" i="1" dirty="0" err="1"/>
              <a:t>czvf</a:t>
            </a:r>
            <a:r>
              <a:rPr lang="en-US" sz="2000" b="1" i="1" dirty="0"/>
              <a:t> filename.tgz file </a:t>
            </a:r>
            <a:r>
              <a:rPr lang="en-US" sz="2000" i="1" dirty="0"/>
              <a:t>or</a:t>
            </a:r>
            <a:r>
              <a:rPr lang="en-US" sz="2000" b="1" i="1" dirty="0"/>
              <a:t> tar -</a:t>
            </a:r>
            <a:r>
              <a:rPr lang="en-US" sz="2000" b="1" i="1" dirty="0" err="1"/>
              <a:t>czvf</a:t>
            </a:r>
            <a:r>
              <a:rPr lang="en-US" sz="2000" b="1" i="1" dirty="0"/>
              <a:t> filename.tar.gz file</a:t>
            </a:r>
          </a:p>
          <a:p>
            <a:pPr lvl="1"/>
            <a:endParaRPr lang="en-US" sz="2000" b="1" i="1" dirty="0"/>
          </a:p>
          <a:p>
            <a:pPr marL="800100" lvl="1" indent="-342900">
              <a:buFont typeface="Courier New" panose="02070309020205020404" pitchFamily="49" charset="0"/>
              <a:buChar char="o"/>
            </a:pPr>
            <a:r>
              <a:rPr lang="en-US" sz="2000" dirty="0"/>
              <a:t>To list the contents of a filename.tgz file, enter: </a:t>
            </a:r>
          </a:p>
          <a:p>
            <a:pPr marL="800100" lvl="1" indent="-342900">
              <a:buFont typeface="Courier New" panose="02070309020205020404" pitchFamily="49" charset="0"/>
              <a:buChar char="o"/>
            </a:pPr>
            <a:endParaRPr lang="en-US" sz="2000" dirty="0"/>
          </a:p>
          <a:p>
            <a:pPr lvl="1"/>
            <a:r>
              <a:rPr lang="en-US" sz="2000" b="1" i="1" dirty="0"/>
              <a:t>tar –</a:t>
            </a:r>
            <a:r>
              <a:rPr lang="en-US" sz="2000" b="1" i="1" dirty="0" err="1"/>
              <a:t>tzvf</a:t>
            </a:r>
            <a:r>
              <a:rPr lang="en-US" sz="2000" b="1" i="1" dirty="0"/>
              <a:t> filename.tgz</a:t>
            </a:r>
          </a:p>
          <a:p>
            <a:pPr lvl="1"/>
            <a:endParaRPr lang="en-US" sz="2000" b="1" i="1" dirty="0"/>
          </a:p>
          <a:p>
            <a:pPr marL="800100" lvl="1" indent="-342900">
              <a:buFont typeface="Courier New" panose="02070309020205020404" pitchFamily="49" charset="0"/>
              <a:buChar char="o"/>
            </a:pPr>
            <a:r>
              <a:rPr lang="en-US" sz="2000" dirty="0"/>
              <a:t>You can also expand and unarchive a </a:t>
            </a:r>
            <a:r>
              <a:rPr lang="en-US" sz="2000" b="1" dirty="0" err="1"/>
              <a:t>gzip</a:t>
            </a:r>
            <a:r>
              <a:rPr lang="en-US" sz="2000" dirty="0"/>
              <a:t> </a:t>
            </a:r>
            <a:r>
              <a:rPr lang="en-US" sz="2000" b="1" dirty="0"/>
              <a:t>tar</a:t>
            </a:r>
            <a:r>
              <a:rPr lang="en-US" sz="2000" dirty="0"/>
              <a:t> file in one command:</a:t>
            </a:r>
          </a:p>
          <a:p>
            <a:pPr lvl="1"/>
            <a:endParaRPr lang="en-US" sz="2000" dirty="0"/>
          </a:p>
          <a:p>
            <a:pPr lvl="1"/>
            <a:r>
              <a:rPr lang="en-US" sz="2000" b="1" i="1" dirty="0"/>
              <a:t>tar -</a:t>
            </a:r>
            <a:r>
              <a:rPr lang="en-US" sz="2000" b="1" i="1" dirty="0" err="1"/>
              <a:t>xzvf</a:t>
            </a:r>
            <a:r>
              <a:rPr lang="en-US" sz="2000" b="1" i="1" dirty="0"/>
              <a:t> filename.tgz</a:t>
            </a:r>
          </a:p>
          <a:p>
            <a:pPr marL="800100" lvl="1" indent="-342900">
              <a:buFont typeface="Courier New" panose="02070309020205020404" pitchFamily="49" charset="0"/>
              <a:buChar char="o"/>
            </a:pPr>
            <a:endParaRPr lang="en-US" sz="2000" b="1" i="1" dirty="0"/>
          </a:p>
        </p:txBody>
      </p:sp>
    </p:spTree>
    <p:extLst>
      <p:ext uri="{BB962C8B-B14F-4D97-AF65-F5344CB8AC3E}">
        <p14:creationId xmlns:p14="http://schemas.microsoft.com/office/powerpoint/2010/main" val="18494615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50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p:txBody>
      </p:sp>
    </p:spTree>
    <p:extLst>
      <p:ext uri="{BB962C8B-B14F-4D97-AF65-F5344CB8AC3E}">
        <p14:creationId xmlns:p14="http://schemas.microsoft.com/office/powerpoint/2010/main" val="6815829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Management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47426"/>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etc</a:t>
            </a:r>
            <a:r>
              <a:rPr lang="en-US" sz="2000" b="1" dirty="0"/>
              <a:t>/</a:t>
            </a:r>
            <a:r>
              <a:rPr lang="en-US" sz="2000" b="1" dirty="0" err="1"/>
              <a:t>passwd</a:t>
            </a:r>
            <a:endParaRPr lang="en-US" sz="2000" b="1" i="1" dirty="0"/>
          </a:p>
          <a:p>
            <a:pPr lvl="1"/>
            <a:r>
              <a:rPr lang="en-US" sz="2000" dirty="0"/>
              <a:t>The local user database on Linux (and on most </a:t>
            </a:r>
            <a:r>
              <a:rPr lang="en-US" sz="2000" dirty="0" err="1"/>
              <a:t>Unixes</a:t>
            </a:r>
            <a:r>
              <a:rPr lang="en-US" sz="2000" dirty="0"/>
              <a:t>) is  </a:t>
            </a:r>
            <a:r>
              <a:rPr lang="en-US" sz="2000" b="1" dirty="0"/>
              <a:t>/</a:t>
            </a:r>
            <a:r>
              <a:rPr lang="en-US" sz="2000" b="1" dirty="0" err="1"/>
              <a:t>etc</a:t>
            </a:r>
            <a:r>
              <a:rPr lang="en-US" sz="2000" b="1" dirty="0"/>
              <a:t>/</a:t>
            </a:r>
            <a:r>
              <a:rPr lang="en-US" sz="2000" b="1" dirty="0" err="1"/>
              <a:t>passwd</a:t>
            </a:r>
            <a:r>
              <a:rPr lang="en-US" sz="2000" b="1" dirty="0"/>
              <a:t> </a:t>
            </a:r>
            <a:r>
              <a:rPr lang="en-US" sz="2000" dirty="0"/>
              <a:t>.</a:t>
            </a:r>
          </a:p>
          <a:p>
            <a:pPr lvl="1"/>
            <a:endParaRPr lang="en-US" sz="2000" dirty="0"/>
          </a:p>
          <a:p>
            <a:pPr lvl="1"/>
            <a:r>
              <a:rPr lang="en-US" i="1" dirty="0"/>
              <a:t>[</a:t>
            </a:r>
            <a:r>
              <a:rPr lang="en-US" i="1" dirty="0" err="1"/>
              <a:t>root@server</a:t>
            </a:r>
            <a:r>
              <a:rPr lang="en-US" i="1" dirty="0"/>
              <a:t> ~]# tail /</a:t>
            </a:r>
            <a:r>
              <a:rPr lang="en-US" i="1" dirty="0" err="1"/>
              <a:t>etc</a:t>
            </a:r>
            <a:r>
              <a:rPr lang="en-US" i="1" dirty="0"/>
              <a:t>/</a:t>
            </a:r>
            <a:r>
              <a:rPr lang="en-US" i="1" dirty="0" err="1"/>
              <a:t>passwd</a:t>
            </a:r>
            <a:endParaRPr lang="en-US" i="1" dirty="0"/>
          </a:p>
          <a:p>
            <a:pPr lvl="1"/>
            <a:r>
              <a:rPr lang="en-US" i="1" dirty="0"/>
              <a:t>ftp:x:14:50:FTP User:/</a:t>
            </a:r>
            <a:r>
              <a:rPr lang="en-US" i="1" dirty="0" err="1"/>
              <a:t>var</a:t>
            </a:r>
            <a:r>
              <a:rPr lang="en-US" i="1" dirty="0"/>
              <a:t>/ftp:/</a:t>
            </a:r>
            <a:r>
              <a:rPr lang="en-US" i="1" dirty="0" err="1"/>
              <a:t>sbin</a:t>
            </a:r>
            <a:r>
              <a:rPr lang="en-US" i="1" dirty="0"/>
              <a:t>/</a:t>
            </a:r>
            <a:r>
              <a:rPr lang="en-US" i="1" dirty="0" err="1"/>
              <a:t>nologin</a:t>
            </a:r>
            <a:endParaRPr lang="en-US" i="1" dirty="0"/>
          </a:p>
          <a:p>
            <a:pPr lvl="1"/>
            <a:r>
              <a:rPr lang="en-US" i="1" dirty="0"/>
              <a:t>nobody:x:99:99:Nobody:/:/</a:t>
            </a:r>
            <a:r>
              <a:rPr lang="en-US" i="1" dirty="0" err="1"/>
              <a:t>sbin</a:t>
            </a:r>
            <a:r>
              <a:rPr lang="en-US" i="1" dirty="0"/>
              <a:t>/</a:t>
            </a:r>
            <a:r>
              <a:rPr lang="en-US" i="1" dirty="0" err="1"/>
              <a:t>nologin</a:t>
            </a:r>
            <a:endParaRPr lang="en-US" i="1" dirty="0"/>
          </a:p>
          <a:p>
            <a:pPr lvl="1"/>
            <a:r>
              <a:rPr lang="en-US" i="1" dirty="0"/>
              <a:t>systemd-network:x:192:192:systemd Network Management:/:/</a:t>
            </a:r>
            <a:r>
              <a:rPr lang="en-US" i="1" dirty="0" err="1"/>
              <a:t>sbin</a:t>
            </a:r>
            <a:r>
              <a:rPr lang="en-US" i="1" dirty="0"/>
              <a:t>/</a:t>
            </a:r>
            <a:r>
              <a:rPr lang="en-US" i="1" dirty="0" err="1"/>
              <a:t>nologin</a:t>
            </a:r>
            <a:endParaRPr lang="en-US" i="1" dirty="0"/>
          </a:p>
          <a:p>
            <a:pPr lvl="1"/>
            <a:r>
              <a:rPr lang="en-US" i="1" dirty="0"/>
              <a:t>dbus:x:81:81:System message bus:/:/</a:t>
            </a:r>
            <a:r>
              <a:rPr lang="en-US" i="1" dirty="0" err="1"/>
              <a:t>sbin</a:t>
            </a:r>
            <a:r>
              <a:rPr lang="en-US" i="1" dirty="0"/>
              <a:t>/</a:t>
            </a:r>
            <a:r>
              <a:rPr lang="en-US" i="1" dirty="0" err="1"/>
              <a:t>nologin</a:t>
            </a:r>
            <a:endParaRPr lang="en-US" i="1" dirty="0"/>
          </a:p>
          <a:p>
            <a:pPr lvl="1"/>
            <a:r>
              <a:rPr lang="en-US" i="1" dirty="0"/>
              <a:t>polkitd:x:999:997:User for </a:t>
            </a:r>
            <a:r>
              <a:rPr lang="en-US" i="1" dirty="0" err="1"/>
              <a:t>polkitd</a:t>
            </a:r>
            <a:r>
              <a:rPr lang="en-US" i="1" dirty="0"/>
              <a:t>:/:/</a:t>
            </a:r>
            <a:r>
              <a:rPr lang="en-US" i="1" dirty="0" err="1"/>
              <a:t>sbin</a:t>
            </a:r>
            <a:r>
              <a:rPr lang="en-US" i="1" dirty="0"/>
              <a:t>/</a:t>
            </a:r>
            <a:r>
              <a:rPr lang="en-US" i="1" dirty="0" err="1"/>
              <a:t>nologin</a:t>
            </a:r>
            <a:endParaRPr lang="en-US" i="1" dirty="0"/>
          </a:p>
          <a:p>
            <a:pPr lvl="1"/>
            <a:r>
              <a:rPr lang="en-US" i="1" dirty="0"/>
              <a:t>postfix:x:89:89::/</a:t>
            </a:r>
            <a:r>
              <a:rPr lang="en-US" i="1" dirty="0" err="1"/>
              <a:t>var</a:t>
            </a:r>
            <a:r>
              <a:rPr lang="en-US" i="1" dirty="0"/>
              <a:t>/spool/postfix:/</a:t>
            </a:r>
            <a:r>
              <a:rPr lang="en-US" i="1" dirty="0" err="1"/>
              <a:t>sbin</a:t>
            </a:r>
            <a:r>
              <a:rPr lang="en-US" i="1" dirty="0"/>
              <a:t>/</a:t>
            </a:r>
            <a:r>
              <a:rPr lang="en-US" i="1" dirty="0" err="1"/>
              <a:t>nologin</a:t>
            </a:r>
            <a:endParaRPr lang="en-US" i="1" dirty="0"/>
          </a:p>
          <a:p>
            <a:pPr lvl="1"/>
            <a:r>
              <a:rPr lang="en-US" i="1" dirty="0"/>
              <a:t>chrony:x:998:996::/</a:t>
            </a:r>
            <a:r>
              <a:rPr lang="en-US" i="1" dirty="0" err="1"/>
              <a:t>var</a:t>
            </a:r>
            <a:r>
              <a:rPr lang="en-US" i="1" dirty="0"/>
              <a:t>/lib/</a:t>
            </a:r>
            <a:r>
              <a:rPr lang="en-US" i="1" dirty="0" err="1"/>
              <a:t>chrony</a:t>
            </a:r>
            <a:r>
              <a:rPr lang="en-US" i="1" dirty="0"/>
              <a:t>:/</a:t>
            </a:r>
            <a:r>
              <a:rPr lang="en-US" i="1" dirty="0" err="1"/>
              <a:t>sbin</a:t>
            </a:r>
            <a:r>
              <a:rPr lang="en-US" i="1" dirty="0"/>
              <a:t>/</a:t>
            </a:r>
            <a:r>
              <a:rPr lang="en-US" i="1" dirty="0" err="1"/>
              <a:t>nologin</a:t>
            </a:r>
            <a:endParaRPr lang="en-US" i="1" dirty="0"/>
          </a:p>
          <a:p>
            <a:pPr lvl="1"/>
            <a:r>
              <a:rPr lang="en-US" i="1" dirty="0"/>
              <a:t>sshd:x:74:74:Privilege-separated SSH:/</a:t>
            </a:r>
            <a:r>
              <a:rPr lang="en-US" i="1" dirty="0" err="1"/>
              <a:t>var</a:t>
            </a:r>
            <a:r>
              <a:rPr lang="en-US" i="1" dirty="0"/>
              <a:t>/empty/</a:t>
            </a:r>
            <a:r>
              <a:rPr lang="en-US" i="1" dirty="0" err="1"/>
              <a:t>sshd</a:t>
            </a:r>
            <a:r>
              <a:rPr lang="en-US" i="1" dirty="0"/>
              <a:t>:/</a:t>
            </a:r>
            <a:r>
              <a:rPr lang="en-US" i="1" dirty="0" err="1"/>
              <a:t>sbin</a:t>
            </a:r>
            <a:r>
              <a:rPr lang="en-US" i="1" dirty="0"/>
              <a:t>/</a:t>
            </a:r>
            <a:r>
              <a:rPr lang="en-US" i="1" dirty="0" err="1"/>
              <a:t>nologin</a:t>
            </a:r>
            <a:endParaRPr lang="en-US" i="1" dirty="0"/>
          </a:p>
          <a:p>
            <a:pPr lvl="1"/>
            <a:r>
              <a:rPr lang="en-US" i="1" dirty="0"/>
              <a:t>apache:x:48:48:Apache:/</a:t>
            </a:r>
            <a:r>
              <a:rPr lang="en-US" i="1" dirty="0" err="1"/>
              <a:t>usr</a:t>
            </a:r>
            <a:r>
              <a:rPr lang="en-US" i="1" dirty="0"/>
              <a:t>/share/</a:t>
            </a:r>
            <a:r>
              <a:rPr lang="en-US" i="1" dirty="0" err="1"/>
              <a:t>httpd</a:t>
            </a:r>
            <a:r>
              <a:rPr lang="en-US" i="1" dirty="0"/>
              <a:t>:/</a:t>
            </a:r>
            <a:r>
              <a:rPr lang="en-US" i="1" dirty="0" err="1"/>
              <a:t>sbin</a:t>
            </a:r>
            <a:r>
              <a:rPr lang="en-US" i="1" dirty="0"/>
              <a:t>/</a:t>
            </a:r>
            <a:r>
              <a:rPr lang="en-US" i="1" dirty="0" err="1"/>
              <a:t>nologin</a:t>
            </a:r>
            <a:endParaRPr lang="en-US" i="1" dirty="0"/>
          </a:p>
          <a:p>
            <a:pPr lvl="1"/>
            <a:r>
              <a:rPr lang="en-US" i="1" dirty="0"/>
              <a:t>saslauth:x:997:76:Saslauthd user:/run/</a:t>
            </a:r>
            <a:r>
              <a:rPr lang="en-US" i="1" dirty="0" err="1"/>
              <a:t>saslauthd</a:t>
            </a:r>
            <a:r>
              <a:rPr lang="en-US" i="1" dirty="0"/>
              <a:t>:/</a:t>
            </a:r>
            <a:r>
              <a:rPr lang="en-US" i="1" dirty="0" err="1"/>
              <a:t>sbin</a:t>
            </a:r>
            <a:r>
              <a:rPr lang="en-US" i="1" dirty="0"/>
              <a:t>/</a:t>
            </a:r>
            <a:r>
              <a:rPr lang="en-US" i="1" dirty="0" err="1"/>
              <a:t>nologin</a:t>
            </a:r>
            <a:endParaRPr lang="en-US" i="1" dirty="0"/>
          </a:p>
          <a:p>
            <a:pPr lvl="1"/>
            <a:r>
              <a:rPr lang="en-US" i="1" dirty="0"/>
              <a:t>[</a:t>
            </a:r>
            <a:r>
              <a:rPr lang="en-US" i="1" dirty="0" err="1"/>
              <a:t>root@server</a:t>
            </a:r>
            <a:r>
              <a:rPr lang="en-US" i="1" dirty="0"/>
              <a:t> ~]#</a:t>
            </a:r>
            <a:endParaRPr lang="en-US" sz="2000" b="1" i="1" dirty="0"/>
          </a:p>
          <a:p>
            <a:pPr lvl="1"/>
            <a:endParaRPr lang="en-US" sz="2000" b="1" i="1" dirty="0"/>
          </a:p>
        </p:txBody>
      </p:sp>
    </p:spTree>
    <p:extLst>
      <p:ext uri="{BB962C8B-B14F-4D97-AF65-F5344CB8AC3E}">
        <p14:creationId xmlns:p14="http://schemas.microsoft.com/office/powerpoint/2010/main" val="176690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Management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046988"/>
          </a:xfrm>
          <a:prstGeom prst="rect">
            <a:avLst/>
          </a:prstGeom>
        </p:spPr>
        <p:txBody>
          <a:bodyPr wrap="square">
            <a:spAutoFit/>
          </a:bodyPr>
          <a:lstStyle/>
          <a:p>
            <a:pPr marL="342900" indent="-342900">
              <a:buFont typeface="Wingdings" panose="05000000000000000000" pitchFamily="2" charset="2"/>
              <a:buChar char="v"/>
            </a:pPr>
            <a:r>
              <a:rPr lang="en-US" sz="2000" b="1" dirty="0"/>
              <a:t>   root</a:t>
            </a:r>
            <a:endParaRPr lang="en-US" sz="2000" b="1" i="1" dirty="0"/>
          </a:p>
          <a:p>
            <a:pPr lvl="1"/>
            <a:r>
              <a:rPr lang="en-US" sz="2000" dirty="0"/>
              <a:t>The  </a:t>
            </a:r>
            <a:r>
              <a:rPr lang="en-US" sz="2000" b="1" dirty="0"/>
              <a:t>root</a:t>
            </a:r>
            <a:r>
              <a:rPr lang="en-US" sz="2000" dirty="0"/>
              <a:t>  user also called the  superuser  is the most powerful account on your Linux system. This user can do almost anything, including the creation of other users. The root user always has </a:t>
            </a:r>
            <a:r>
              <a:rPr lang="en-US" sz="2000" dirty="0" err="1"/>
              <a:t>userid</a:t>
            </a:r>
            <a:r>
              <a:rPr lang="en-US" sz="2000" dirty="0"/>
              <a:t> </a:t>
            </a:r>
            <a:r>
              <a:rPr lang="en-US" sz="2000" b="1" dirty="0"/>
              <a:t>0</a:t>
            </a:r>
            <a:r>
              <a:rPr lang="en-US" sz="2000" dirty="0"/>
              <a:t> (regardless of the name of the account).</a:t>
            </a:r>
          </a:p>
          <a:p>
            <a:pPr lvl="1"/>
            <a:endParaRPr lang="en-US" dirty="0"/>
          </a:p>
          <a:p>
            <a:pPr lvl="1"/>
            <a:r>
              <a:rPr lang="en-US" i="1" dirty="0"/>
              <a:t>[</a:t>
            </a:r>
            <a:r>
              <a:rPr lang="en-US" i="1" dirty="0" err="1"/>
              <a:t>root@server</a:t>
            </a:r>
            <a:r>
              <a:rPr lang="en-US" i="1" dirty="0"/>
              <a:t> ~]# head -1 /</a:t>
            </a:r>
            <a:r>
              <a:rPr lang="en-US" i="1" dirty="0" err="1"/>
              <a:t>etc</a:t>
            </a:r>
            <a:r>
              <a:rPr lang="en-US" i="1" dirty="0"/>
              <a:t>/</a:t>
            </a:r>
            <a:r>
              <a:rPr lang="en-US" i="1" dirty="0" err="1"/>
              <a:t>passwd</a:t>
            </a:r>
            <a:endParaRPr lang="en-US" i="1" dirty="0"/>
          </a:p>
          <a:p>
            <a:pPr lvl="1"/>
            <a:r>
              <a:rPr lang="en-US" i="1" dirty="0"/>
              <a:t>root:x:0:0:root:/root:/bin/bash</a:t>
            </a:r>
          </a:p>
          <a:p>
            <a:pPr lvl="1"/>
            <a:r>
              <a:rPr lang="en-US" i="1" dirty="0"/>
              <a:t>[</a:t>
            </a:r>
            <a:r>
              <a:rPr lang="en-US" i="1" dirty="0" err="1"/>
              <a:t>root@server</a:t>
            </a:r>
            <a:r>
              <a:rPr lang="en-US" i="1" dirty="0"/>
              <a:t> ~]#</a:t>
            </a:r>
          </a:p>
          <a:p>
            <a:pPr lvl="1"/>
            <a:endParaRPr lang="en-US" sz="2000" b="1" i="1" dirty="0"/>
          </a:p>
        </p:txBody>
      </p:sp>
    </p:spTree>
    <p:extLst>
      <p:ext uri="{BB962C8B-B14F-4D97-AF65-F5344CB8AC3E}">
        <p14:creationId xmlns:p14="http://schemas.microsoft.com/office/powerpoint/2010/main" val="28136566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Management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55203"/>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useradd</a:t>
            </a:r>
            <a:endParaRPr lang="en-US" sz="2000" b="1" i="1" dirty="0"/>
          </a:p>
          <a:p>
            <a:pPr lvl="1"/>
            <a:r>
              <a:rPr lang="en-US" sz="2000" dirty="0"/>
              <a:t>You can add users with the  </a:t>
            </a:r>
            <a:r>
              <a:rPr lang="en-US" sz="2000" b="1" dirty="0" err="1"/>
              <a:t>useradd</a:t>
            </a:r>
            <a:r>
              <a:rPr lang="en-US" sz="2000" dirty="0"/>
              <a:t>  command. The example below shows how to add a user.</a:t>
            </a:r>
          </a:p>
          <a:p>
            <a:pPr lvl="1"/>
            <a:r>
              <a:rPr lang="en-US" sz="1600" dirty="0"/>
              <a:t> </a:t>
            </a:r>
          </a:p>
          <a:p>
            <a:pPr lvl="1"/>
            <a:r>
              <a:rPr lang="en-US" i="1" dirty="0"/>
              <a:t>[</a:t>
            </a:r>
            <a:r>
              <a:rPr lang="en-US" i="1" dirty="0" err="1"/>
              <a:t>root@server</a:t>
            </a:r>
            <a:r>
              <a:rPr lang="en-US" i="1" dirty="0"/>
              <a:t> ~]# </a:t>
            </a:r>
            <a:r>
              <a:rPr lang="en-US" i="1" dirty="0" err="1"/>
              <a:t>useradd</a:t>
            </a:r>
            <a:r>
              <a:rPr lang="en-US" i="1" dirty="0"/>
              <a:t> </a:t>
            </a:r>
            <a:r>
              <a:rPr lang="en-US" i="1" dirty="0" err="1"/>
              <a:t>paitoon</a:t>
            </a:r>
            <a:endParaRPr lang="en-US" i="1" dirty="0"/>
          </a:p>
          <a:p>
            <a:pPr lvl="1"/>
            <a:r>
              <a:rPr lang="en-US" i="1" dirty="0"/>
              <a:t>[</a:t>
            </a:r>
            <a:r>
              <a:rPr lang="en-US" i="1" dirty="0" err="1"/>
              <a:t>root@server</a:t>
            </a:r>
            <a:r>
              <a:rPr lang="en-US" i="1" dirty="0"/>
              <a:t> ~]# tail -1 /</a:t>
            </a:r>
            <a:r>
              <a:rPr lang="en-US" i="1" dirty="0" err="1"/>
              <a:t>etc</a:t>
            </a:r>
            <a:r>
              <a:rPr lang="en-US" i="1" dirty="0"/>
              <a:t>/</a:t>
            </a:r>
            <a:r>
              <a:rPr lang="en-US" i="1" dirty="0" err="1"/>
              <a:t>passwd</a:t>
            </a:r>
            <a:endParaRPr lang="en-US" i="1" dirty="0"/>
          </a:p>
          <a:p>
            <a:pPr lvl="1"/>
            <a:r>
              <a:rPr lang="en-US" i="1" dirty="0"/>
              <a:t>paitoon:x:1000:1000::/home/</a:t>
            </a:r>
            <a:r>
              <a:rPr lang="en-US" i="1" dirty="0" err="1"/>
              <a:t>paitoon</a:t>
            </a:r>
            <a:r>
              <a:rPr lang="en-US" i="1" dirty="0"/>
              <a:t>:/bin/bash</a:t>
            </a:r>
          </a:p>
          <a:p>
            <a:pPr lvl="1"/>
            <a:r>
              <a:rPr lang="en-US" i="1" dirty="0"/>
              <a:t>[</a:t>
            </a:r>
            <a:r>
              <a:rPr lang="en-US" i="1" dirty="0" err="1"/>
              <a:t>root@server</a:t>
            </a:r>
            <a:r>
              <a:rPr lang="en-US" i="1" dirty="0"/>
              <a:t> ~]#</a:t>
            </a:r>
          </a:p>
          <a:p>
            <a:pPr lvl="1"/>
            <a:r>
              <a:rPr lang="en-US" b="1" i="1" dirty="0"/>
              <a:t> </a:t>
            </a:r>
          </a:p>
          <a:p>
            <a:pPr lvl="1"/>
            <a:r>
              <a:rPr lang="en-US" sz="2000" dirty="0"/>
              <a:t>The user named </a:t>
            </a:r>
            <a:r>
              <a:rPr lang="en-US" sz="2000" dirty="0" err="1"/>
              <a:t>paitoon</a:t>
            </a:r>
            <a:r>
              <a:rPr lang="en-US" sz="2000" dirty="0"/>
              <a:t> received </a:t>
            </a:r>
            <a:r>
              <a:rPr lang="en-US" sz="2000" dirty="0" err="1"/>
              <a:t>userid</a:t>
            </a:r>
            <a:r>
              <a:rPr lang="en-US" sz="2000" dirty="0"/>
              <a:t> 1000 and  primary group  id 1000.</a:t>
            </a:r>
          </a:p>
          <a:p>
            <a:pPr lvl="1"/>
            <a:r>
              <a:rPr lang="en-US" dirty="0"/>
              <a:t> </a:t>
            </a:r>
          </a:p>
          <a:p>
            <a:pPr marL="342900" indent="-342900">
              <a:buFont typeface="Wingdings" panose="05000000000000000000" pitchFamily="2" charset="2"/>
              <a:buChar char="v"/>
            </a:pPr>
            <a:r>
              <a:rPr lang="en-US" sz="2000" b="1" dirty="0" err="1"/>
              <a:t>userdel</a:t>
            </a:r>
            <a:endParaRPr lang="en-US" sz="2000" b="1" dirty="0"/>
          </a:p>
          <a:p>
            <a:pPr lvl="1"/>
            <a:r>
              <a:rPr lang="en-US" sz="2000" dirty="0"/>
              <a:t>You can delete the user </a:t>
            </a:r>
            <a:r>
              <a:rPr lang="en-US" sz="2000" dirty="0" err="1"/>
              <a:t>yanina</a:t>
            </a:r>
            <a:r>
              <a:rPr lang="en-US" sz="2000" dirty="0"/>
              <a:t> with  </a:t>
            </a:r>
            <a:r>
              <a:rPr lang="en-US" sz="2000" dirty="0" err="1"/>
              <a:t>userdel</a:t>
            </a:r>
            <a:r>
              <a:rPr lang="en-US" sz="2000" dirty="0"/>
              <a:t> . The -r option of </a:t>
            </a:r>
            <a:r>
              <a:rPr lang="en-US" sz="2000" dirty="0" err="1"/>
              <a:t>userdel</a:t>
            </a:r>
            <a:r>
              <a:rPr lang="en-US" sz="2000" dirty="0"/>
              <a:t> will also remove the home directory.</a:t>
            </a:r>
          </a:p>
          <a:p>
            <a:pPr lvl="1"/>
            <a:r>
              <a:rPr lang="en-US" sz="1600" dirty="0"/>
              <a:t> </a:t>
            </a:r>
          </a:p>
          <a:p>
            <a:pPr lvl="1"/>
            <a:r>
              <a:rPr lang="pt-BR" i="1" dirty="0"/>
              <a:t>[root@server ~]# userdel -r paitoon</a:t>
            </a:r>
          </a:p>
          <a:p>
            <a:pPr lvl="1"/>
            <a:r>
              <a:rPr lang="pt-BR" i="1" dirty="0"/>
              <a:t>[root@server ~]#</a:t>
            </a:r>
            <a:endParaRPr lang="en-US" i="1" dirty="0"/>
          </a:p>
        </p:txBody>
      </p:sp>
    </p:spTree>
    <p:extLst>
      <p:ext uri="{BB962C8B-B14F-4D97-AF65-F5344CB8AC3E}">
        <p14:creationId xmlns:p14="http://schemas.microsoft.com/office/powerpoint/2010/main" val="2931955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Management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646878"/>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usermod</a:t>
            </a:r>
            <a:endParaRPr lang="en-US" sz="2000" b="1" i="1" dirty="0"/>
          </a:p>
          <a:p>
            <a:pPr lvl="1"/>
            <a:r>
              <a:rPr lang="en-US" sz="2000" dirty="0"/>
              <a:t>You can modify the properties of a user with the  </a:t>
            </a:r>
            <a:r>
              <a:rPr lang="en-US" sz="2000" b="1" dirty="0" err="1"/>
              <a:t>usermod</a:t>
            </a:r>
            <a:r>
              <a:rPr lang="en-US" sz="2000" dirty="0"/>
              <a:t>  command. This example uses </a:t>
            </a:r>
            <a:r>
              <a:rPr lang="en-US" sz="2000" dirty="0" err="1"/>
              <a:t>usermod</a:t>
            </a:r>
            <a:r>
              <a:rPr lang="en-US" sz="2000" dirty="0"/>
              <a:t>  to change the description of the user.</a:t>
            </a:r>
          </a:p>
          <a:p>
            <a:pPr lvl="1"/>
            <a:r>
              <a:rPr lang="en-US" sz="1600" dirty="0"/>
              <a:t> </a:t>
            </a:r>
          </a:p>
          <a:p>
            <a:pPr lvl="1"/>
            <a:r>
              <a:rPr lang="en-US" i="1" dirty="0"/>
              <a:t>[</a:t>
            </a:r>
            <a:r>
              <a:rPr lang="en-US" i="1" dirty="0" err="1"/>
              <a:t>root@server</a:t>
            </a:r>
            <a:r>
              <a:rPr lang="en-US" i="1" dirty="0"/>
              <a:t> ~]# </a:t>
            </a:r>
            <a:r>
              <a:rPr lang="en-US" i="1" dirty="0" err="1"/>
              <a:t>usermod</a:t>
            </a:r>
            <a:r>
              <a:rPr lang="en-US" i="1" dirty="0"/>
              <a:t> -c '</a:t>
            </a:r>
            <a:r>
              <a:rPr lang="en-US" i="1" dirty="0" err="1"/>
              <a:t>paitoon</a:t>
            </a:r>
            <a:r>
              <a:rPr lang="en-US" i="1" dirty="0"/>
              <a:t> </a:t>
            </a:r>
            <a:r>
              <a:rPr lang="en-US" i="1" dirty="0" err="1"/>
              <a:t>butri</a:t>
            </a:r>
            <a:r>
              <a:rPr lang="en-US" i="1" dirty="0"/>
              <a:t>' </a:t>
            </a:r>
            <a:r>
              <a:rPr lang="en-US" i="1" dirty="0" err="1"/>
              <a:t>paitoon</a:t>
            </a:r>
            <a:endParaRPr lang="en-US" i="1" dirty="0"/>
          </a:p>
          <a:p>
            <a:pPr lvl="1"/>
            <a:r>
              <a:rPr lang="en-US" i="1" dirty="0"/>
              <a:t>[</a:t>
            </a:r>
            <a:r>
              <a:rPr lang="en-US" i="1" dirty="0" err="1"/>
              <a:t>root@server</a:t>
            </a:r>
            <a:r>
              <a:rPr lang="en-US" i="1" dirty="0"/>
              <a:t> ~]# tail -1 /</a:t>
            </a:r>
            <a:r>
              <a:rPr lang="en-US" i="1" dirty="0" err="1"/>
              <a:t>etc</a:t>
            </a:r>
            <a:r>
              <a:rPr lang="en-US" i="1" dirty="0"/>
              <a:t>/</a:t>
            </a:r>
            <a:r>
              <a:rPr lang="en-US" i="1" dirty="0" err="1"/>
              <a:t>passwd</a:t>
            </a:r>
            <a:endParaRPr lang="en-US" i="1" dirty="0"/>
          </a:p>
          <a:p>
            <a:pPr lvl="1"/>
            <a:r>
              <a:rPr lang="en-US" i="1" dirty="0"/>
              <a:t>paitoon:x:1000:1000:paitoon </a:t>
            </a:r>
            <a:r>
              <a:rPr lang="en-US" i="1" dirty="0" err="1"/>
              <a:t>butri</a:t>
            </a:r>
            <a:r>
              <a:rPr lang="en-US" i="1" dirty="0"/>
              <a:t>:/home/</a:t>
            </a:r>
            <a:r>
              <a:rPr lang="en-US" i="1" dirty="0" err="1"/>
              <a:t>paitoon</a:t>
            </a:r>
            <a:r>
              <a:rPr lang="en-US" i="1" dirty="0"/>
              <a:t>:/bin/bash</a:t>
            </a:r>
          </a:p>
          <a:p>
            <a:pPr lvl="1"/>
            <a:r>
              <a:rPr lang="en-US" i="1" dirty="0"/>
              <a:t>[</a:t>
            </a:r>
            <a:r>
              <a:rPr lang="en-US" i="1" dirty="0" err="1"/>
              <a:t>root@server</a:t>
            </a:r>
            <a:r>
              <a:rPr lang="en-US" i="1" dirty="0"/>
              <a:t> ~]#</a:t>
            </a:r>
            <a:r>
              <a:rPr lang="en-US" b="1" i="1" dirty="0"/>
              <a:t> </a:t>
            </a:r>
          </a:p>
          <a:p>
            <a:pPr lvl="1"/>
            <a:endParaRPr lang="en-US" dirty="0"/>
          </a:p>
        </p:txBody>
      </p:sp>
    </p:spTree>
    <p:extLst>
      <p:ext uri="{BB962C8B-B14F-4D97-AF65-F5344CB8AC3E}">
        <p14:creationId xmlns:p14="http://schemas.microsoft.com/office/powerpoint/2010/main" val="40017137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Password</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862870"/>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userpasswd</a:t>
            </a:r>
            <a:endParaRPr lang="en-US" sz="2000" b="1" i="1" dirty="0"/>
          </a:p>
          <a:p>
            <a:pPr lvl="1"/>
            <a:r>
              <a:rPr lang="en-US" sz="2000" dirty="0"/>
              <a:t>Passwords of users can be set with the  </a:t>
            </a:r>
            <a:r>
              <a:rPr lang="en-US" sz="2000" b="1" dirty="0" err="1"/>
              <a:t>passwd</a:t>
            </a:r>
            <a:r>
              <a:rPr lang="en-US" sz="2000" dirty="0"/>
              <a:t>  command. Users will have to provide their old password before twice entering the new one.</a:t>
            </a:r>
            <a:r>
              <a:rPr lang="en-US" sz="1600" dirty="0"/>
              <a:t> </a:t>
            </a:r>
          </a:p>
          <a:p>
            <a:pPr lvl="1"/>
            <a:endParaRPr lang="en-US" sz="1600" dirty="0"/>
          </a:p>
          <a:p>
            <a:pPr lvl="1"/>
            <a:r>
              <a:rPr lang="en-US" i="1" dirty="0"/>
              <a:t>Changing password for user root.</a:t>
            </a:r>
          </a:p>
          <a:p>
            <a:pPr lvl="1"/>
            <a:r>
              <a:rPr lang="en-US" i="1" dirty="0"/>
              <a:t>New password:</a:t>
            </a:r>
          </a:p>
          <a:p>
            <a:pPr lvl="1"/>
            <a:r>
              <a:rPr lang="en-US" i="1" dirty="0"/>
              <a:t>BAD PASSWORD: The password fails the dictionary check - it is based on a dictionary word</a:t>
            </a:r>
          </a:p>
          <a:p>
            <a:pPr lvl="1"/>
            <a:r>
              <a:rPr lang="en-US" i="1" dirty="0"/>
              <a:t>Retype new password:</a:t>
            </a:r>
          </a:p>
          <a:p>
            <a:pPr lvl="1"/>
            <a:r>
              <a:rPr lang="en-US" i="1" dirty="0" err="1"/>
              <a:t>passwd</a:t>
            </a:r>
            <a:r>
              <a:rPr lang="en-US" i="1" dirty="0"/>
              <a:t>: all authentication tokens updated successfully.</a:t>
            </a:r>
          </a:p>
          <a:p>
            <a:pPr lvl="1"/>
            <a:r>
              <a:rPr lang="en-US" i="1" dirty="0"/>
              <a:t>[</a:t>
            </a:r>
            <a:r>
              <a:rPr lang="en-US" i="1" dirty="0" err="1"/>
              <a:t>root@server</a:t>
            </a:r>
            <a:r>
              <a:rPr lang="en-US" i="1" dirty="0"/>
              <a:t> ~]#</a:t>
            </a:r>
          </a:p>
          <a:p>
            <a:pPr lvl="1"/>
            <a:endParaRPr lang="en-US" i="1" dirty="0"/>
          </a:p>
          <a:p>
            <a:pPr lvl="1"/>
            <a:r>
              <a:rPr lang="en-US" dirty="0"/>
              <a:t>You can change password of other users. For example.</a:t>
            </a:r>
          </a:p>
          <a:p>
            <a:pPr lvl="1"/>
            <a:r>
              <a:rPr lang="en-US" i="1" dirty="0"/>
              <a:t>[</a:t>
            </a:r>
            <a:r>
              <a:rPr lang="en-US" i="1" dirty="0" err="1"/>
              <a:t>root@server</a:t>
            </a:r>
            <a:r>
              <a:rPr lang="en-US" i="1" dirty="0"/>
              <a:t> ~]# </a:t>
            </a:r>
            <a:r>
              <a:rPr lang="en-US" i="1" dirty="0" err="1"/>
              <a:t>passwd</a:t>
            </a:r>
            <a:r>
              <a:rPr lang="en-US" i="1" dirty="0"/>
              <a:t> </a:t>
            </a:r>
            <a:r>
              <a:rPr lang="en-US" i="1" dirty="0" err="1"/>
              <a:t>paitoon</a:t>
            </a:r>
            <a:endParaRPr lang="en-US" i="1" dirty="0"/>
          </a:p>
          <a:p>
            <a:pPr lvl="1"/>
            <a:r>
              <a:rPr lang="en-US" i="1" dirty="0"/>
              <a:t>Changing password for user </a:t>
            </a:r>
            <a:r>
              <a:rPr lang="en-US" i="1" dirty="0" err="1"/>
              <a:t>paitoon</a:t>
            </a:r>
            <a:r>
              <a:rPr lang="en-US" i="1" dirty="0"/>
              <a:t>.</a:t>
            </a:r>
          </a:p>
          <a:p>
            <a:pPr lvl="1"/>
            <a:r>
              <a:rPr lang="en-US" i="1" dirty="0"/>
              <a:t>New password:</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321378207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Password</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816703"/>
          </a:xfrm>
          <a:prstGeom prst="rect">
            <a:avLst/>
          </a:prstGeom>
        </p:spPr>
        <p:txBody>
          <a:bodyPr wrap="square">
            <a:spAutoFit/>
          </a:bodyPr>
          <a:lstStyle/>
          <a:p>
            <a:pPr marL="342900" indent="-342900">
              <a:buFont typeface="Wingdings" panose="05000000000000000000" pitchFamily="2" charset="2"/>
              <a:buChar char="v"/>
            </a:pPr>
            <a:r>
              <a:rPr lang="en-US" sz="2000" b="1" dirty="0"/>
              <a:t>  shadow file</a:t>
            </a:r>
            <a:endParaRPr lang="en-US" sz="2000" b="1" i="1" dirty="0"/>
          </a:p>
          <a:p>
            <a:pPr lvl="1"/>
            <a:r>
              <a:rPr lang="en-US" sz="2000" dirty="0"/>
              <a:t>User passwords are encrypted and kept in  </a:t>
            </a:r>
            <a:r>
              <a:rPr lang="en-US" sz="2000" b="1" dirty="0"/>
              <a:t>/</a:t>
            </a:r>
            <a:r>
              <a:rPr lang="en-US" sz="2000" b="1" dirty="0" err="1"/>
              <a:t>etc</a:t>
            </a:r>
            <a:r>
              <a:rPr lang="en-US" sz="2000" b="1" dirty="0"/>
              <a:t>/shadow </a:t>
            </a:r>
            <a:r>
              <a:rPr lang="en-US" sz="2000" dirty="0"/>
              <a:t>. The </a:t>
            </a:r>
            <a:r>
              <a:rPr lang="en-US" sz="2000" b="1" dirty="0"/>
              <a:t>/</a:t>
            </a:r>
            <a:r>
              <a:rPr lang="en-US" sz="2000" b="1" dirty="0" err="1"/>
              <a:t>etc</a:t>
            </a:r>
            <a:r>
              <a:rPr lang="en-US" sz="2000" b="1" dirty="0"/>
              <a:t>/shadow </a:t>
            </a:r>
            <a:r>
              <a:rPr lang="en-US" sz="2000" dirty="0"/>
              <a:t>file is read only and can only be read by </a:t>
            </a:r>
            <a:r>
              <a:rPr lang="en-US" sz="2000" b="1" dirty="0"/>
              <a:t>root</a:t>
            </a:r>
            <a:r>
              <a:rPr lang="en-US" sz="2000" dirty="0"/>
              <a:t>.</a:t>
            </a:r>
          </a:p>
          <a:p>
            <a:pPr lvl="1"/>
            <a:r>
              <a:rPr lang="en-US" sz="1100" dirty="0"/>
              <a:t> </a:t>
            </a:r>
          </a:p>
          <a:p>
            <a:pPr lvl="1"/>
            <a:r>
              <a:rPr lang="fr-FR" i="1" dirty="0"/>
              <a:t>[</a:t>
            </a:r>
            <a:r>
              <a:rPr lang="fr-FR" i="1" dirty="0" err="1"/>
              <a:t>root@server</a:t>
            </a:r>
            <a:r>
              <a:rPr lang="fr-FR" i="1" dirty="0"/>
              <a:t> ~]# </a:t>
            </a:r>
            <a:r>
              <a:rPr lang="fr-FR" i="1" dirty="0" err="1"/>
              <a:t>tail</a:t>
            </a:r>
            <a:r>
              <a:rPr lang="fr-FR" i="1" dirty="0"/>
              <a:t> -1 /</a:t>
            </a:r>
            <a:r>
              <a:rPr lang="fr-FR" i="1" dirty="0" err="1"/>
              <a:t>etc</a:t>
            </a:r>
            <a:r>
              <a:rPr lang="fr-FR" i="1" dirty="0"/>
              <a:t>/</a:t>
            </a:r>
            <a:r>
              <a:rPr lang="fr-FR" i="1" dirty="0" err="1"/>
              <a:t>shadow</a:t>
            </a:r>
            <a:endParaRPr lang="fr-FR" i="1" dirty="0"/>
          </a:p>
          <a:p>
            <a:pPr lvl="1"/>
            <a:r>
              <a:rPr lang="fr-FR" i="1" dirty="0" err="1"/>
              <a:t>paitoon</a:t>
            </a:r>
            <a:r>
              <a:rPr lang="fr-FR" i="1" dirty="0"/>
              <a:t>:$6$le/1Xsiw$Pq7z/son80jWRX75Pfw1bC1dWgyoBlctwAYsuvfXXBV6WW6HfxiLMor.6kJs9E2KTORTBBGWdpzbj7TGJoMQS1:17472:0:99999:7:::</a:t>
            </a:r>
          </a:p>
          <a:p>
            <a:pPr lvl="1"/>
            <a:r>
              <a:rPr lang="fr-FR" i="1" dirty="0"/>
              <a:t>[</a:t>
            </a:r>
            <a:r>
              <a:rPr lang="fr-FR" i="1" dirty="0" err="1"/>
              <a:t>root@server</a:t>
            </a:r>
            <a:r>
              <a:rPr lang="fr-FR" i="1" dirty="0"/>
              <a:t> ~]#</a:t>
            </a:r>
          </a:p>
          <a:p>
            <a:pPr lvl="1"/>
            <a:r>
              <a:rPr lang="en-US" sz="1200" i="1" dirty="0"/>
              <a:t>  </a:t>
            </a:r>
          </a:p>
          <a:p>
            <a:pPr marL="285750" indent="-285750">
              <a:buFont typeface="Wingdings" panose="05000000000000000000" pitchFamily="2" charset="2"/>
              <a:buChar char="v"/>
            </a:pPr>
            <a:r>
              <a:rPr lang="en-US" i="1" dirty="0"/>
              <a:t> </a:t>
            </a:r>
            <a:r>
              <a:rPr lang="en-US" sz="2000" b="1" dirty="0"/>
              <a:t>/</a:t>
            </a:r>
            <a:r>
              <a:rPr lang="en-US" sz="2000" b="1" dirty="0" err="1"/>
              <a:t>etc</a:t>
            </a:r>
            <a:r>
              <a:rPr lang="en-US" sz="2000" b="1" dirty="0"/>
              <a:t>/</a:t>
            </a:r>
            <a:r>
              <a:rPr lang="en-US" sz="2000" b="1" dirty="0" err="1"/>
              <a:t>login.defs</a:t>
            </a:r>
            <a:endParaRPr lang="en-US" sz="2000" b="1" dirty="0"/>
          </a:p>
          <a:p>
            <a:pPr lvl="1"/>
            <a:r>
              <a:rPr lang="en-US" dirty="0"/>
              <a:t>The   </a:t>
            </a:r>
            <a:r>
              <a:rPr lang="en-US" b="1" dirty="0"/>
              <a:t>/</a:t>
            </a:r>
            <a:r>
              <a:rPr lang="en-US" b="1" dirty="0" err="1"/>
              <a:t>etc</a:t>
            </a:r>
            <a:r>
              <a:rPr lang="en-US" b="1" dirty="0"/>
              <a:t>/</a:t>
            </a:r>
            <a:r>
              <a:rPr lang="en-US" b="1" dirty="0" err="1"/>
              <a:t>login.defs</a:t>
            </a:r>
            <a:r>
              <a:rPr lang="en-US" b="1" dirty="0"/>
              <a:t>   </a:t>
            </a:r>
            <a:r>
              <a:rPr lang="en-US" dirty="0"/>
              <a:t>file  contains  some  default  settings  for  user  passwords  like  password aging and length settings. (You will also find the numerical limits of user ids and group ids and whether or not a home directory should be created by default).</a:t>
            </a:r>
          </a:p>
          <a:p>
            <a:pPr lvl="1"/>
            <a:r>
              <a:rPr lang="en-US" sz="1200" dirty="0"/>
              <a:t>  </a:t>
            </a:r>
          </a:p>
          <a:p>
            <a:pPr lvl="1"/>
            <a:r>
              <a:rPr lang="en-US" sz="1600" dirty="0"/>
              <a:t>[</a:t>
            </a:r>
            <a:r>
              <a:rPr lang="en-US" sz="1600" dirty="0" err="1"/>
              <a:t>root@server</a:t>
            </a:r>
            <a:r>
              <a:rPr lang="en-US" sz="1600" dirty="0"/>
              <a:t> ~]# grep -E 'UID_MIN|CREATE_HOME|ENCRYPT_METHOD' /</a:t>
            </a:r>
            <a:r>
              <a:rPr lang="en-US" sz="1600" dirty="0" err="1"/>
              <a:t>etc</a:t>
            </a:r>
            <a:r>
              <a:rPr lang="en-US" sz="1600" dirty="0"/>
              <a:t>/</a:t>
            </a:r>
            <a:r>
              <a:rPr lang="en-US" sz="1600" dirty="0" err="1"/>
              <a:t>login.defs</a:t>
            </a:r>
            <a:endParaRPr lang="en-US" sz="1600" dirty="0"/>
          </a:p>
          <a:p>
            <a:pPr lvl="1"/>
            <a:r>
              <a:rPr lang="en-US" sz="1600" dirty="0"/>
              <a:t>UID_MIN                  1000</a:t>
            </a:r>
          </a:p>
          <a:p>
            <a:pPr lvl="1"/>
            <a:r>
              <a:rPr lang="en-US" sz="1600" dirty="0"/>
              <a:t>CREATE_HOME     yes</a:t>
            </a:r>
          </a:p>
          <a:p>
            <a:pPr lvl="1"/>
            <a:r>
              <a:rPr lang="en-US" sz="1600" dirty="0"/>
              <a:t>ENCRYPT_METH</a:t>
            </a:r>
            <a:r>
              <a:rPr lang="en-US" dirty="0"/>
              <a:t>OD SHA512</a:t>
            </a:r>
          </a:p>
        </p:txBody>
      </p:sp>
    </p:spTree>
    <p:extLst>
      <p:ext uri="{BB962C8B-B14F-4D97-AF65-F5344CB8AC3E}">
        <p14:creationId xmlns:p14="http://schemas.microsoft.com/office/powerpoint/2010/main" val="30802743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Password</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09036"/>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chage</a:t>
            </a:r>
            <a:endParaRPr lang="en-US" sz="2000" b="1" i="1" dirty="0"/>
          </a:p>
          <a:p>
            <a:pPr lvl="1"/>
            <a:r>
              <a:rPr lang="en-US" sz="2000" dirty="0"/>
              <a:t>The   </a:t>
            </a:r>
            <a:r>
              <a:rPr lang="en-US" sz="2000" b="1" dirty="0" err="1"/>
              <a:t>chage</a:t>
            </a:r>
            <a:r>
              <a:rPr lang="en-US" sz="2000" dirty="0"/>
              <a:t>   command  can  be  used  to  set  an  expiration  date  for  a  user  account  (-E),  set  a minimum (-m) and maximum (-M) password age, a password expiration date, and set the number of warning days before the password expiration date. Much of this functionality is also available from the  </a:t>
            </a:r>
            <a:r>
              <a:rPr lang="en-US" sz="2000" dirty="0" err="1"/>
              <a:t>passwd</a:t>
            </a:r>
            <a:r>
              <a:rPr lang="en-US" sz="2000" dirty="0"/>
              <a:t>  command. The  </a:t>
            </a:r>
            <a:r>
              <a:rPr lang="en-US" sz="2000" b="1" dirty="0"/>
              <a:t>-l  option </a:t>
            </a:r>
            <a:r>
              <a:rPr lang="en-US" sz="2000" dirty="0"/>
              <a:t>of </a:t>
            </a:r>
            <a:r>
              <a:rPr lang="en-US" sz="2000" dirty="0" err="1"/>
              <a:t>chage</a:t>
            </a:r>
            <a:r>
              <a:rPr lang="en-US" sz="2000" dirty="0"/>
              <a:t> will list these settings for a user.</a:t>
            </a:r>
            <a:r>
              <a:rPr lang="en-US" sz="1100" dirty="0"/>
              <a:t> </a:t>
            </a:r>
          </a:p>
          <a:p>
            <a:pPr lvl="1"/>
            <a:endParaRPr lang="en-US" sz="1100" dirty="0"/>
          </a:p>
          <a:p>
            <a:pPr lvl="1"/>
            <a:r>
              <a:rPr lang="en-US" i="1" dirty="0"/>
              <a:t>[</a:t>
            </a:r>
            <a:r>
              <a:rPr lang="en-US" i="1" dirty="0" err="1"/>
              <a:t>root@server</a:t>
            </a:r>
            <a:r>
              <a:rPr lang="en-US" i="1" dirty="0"/>
              <a:t> ~]# </a:t>
            </a:r>
            <a:r>
              <a:rPr lang="en-US" i="1" dirty="0" err="1"/>
              <a:t>chage</a:t>
            </a:r>
            <a:r>
              <a:rPr lang="en-US" i="1" dirty="0"/>
              <a:t> -l root</a:t>
            </a:r>
          </a:p>
          <a:p>
            <a:pPr lvl="1"/>
            <a:r>
              <a:rPr lang="en-US" i="1" dirty="0"/>
              <a:t>Last password change                                    : Nov 02, 2017</a:t>
            </a:r>
          </a:p>
          <a:p>
            <a:pPr lvl="1"/>
            <a:r>
              <a:rPr lang="en-US" i="1" dirty="0"/>
              <a:t>Password expires                                        : never</a:t>
            </a:r>
          </a:p>
          <a:p>
            <a:pPr lvl="1"/>
            <a:r>
              <a:rPr lang="en-US" i="1" dirty="0"/>
              <a:t>Password inactive                                       : never</a:t>
            </a:r>
          </a:p>
          <a:p>
            <a:pPr lvl="1"/>
            <a:r>
              <a:rPr lang="en-US" i="1" dirty="0"/>
              <a:t>Account expires                                         : never</a:t>
            </a:r>
          </a:p>
          <a:p>
            <a:pPr lvl="1"/>
            <a:r>
              <a:rPr lang="en-US" i="1" dirty="0"/>
              <a:t>Minimum number of days between password change          : 0</a:t>
            </a:r>
          </a:p>
          <a:p>
            <a:pPr lvl="1"/>
            <a:r>
              <a:rPr lang="en-US" i="1" dirty="0"/>
              <a:t>Maximum number of days between password change          : 99999</a:t>
            </a:r>
          </a:p>
          <a:p>
            <a:pPr lvl="1"/>
            <a:r>
              <a:rPr lang="en-US" i="1" dirty="0"/>
              <a:t>Number of days of warning before password expires       : 7</a:t>
            </a:r>
          </a:p>
          <a:p>
            <a:pPr lvl="1"/>
            <a:r>
              <a:rPr lang="en-US" i="1" dirty="0"/>
              <a:t>[</a:t>
            </a:r>
            <a:r>
              <a:rPr lang="en-US" i="1" dirty="0" err="1"/>
              <a:t>root@server</a:t>
            </a:r>
            <a:r>
              <a:rPr lang="en-US" i="1" dirty="0"/>
              <a:t> ~]#  </a:t>
            </a:r>
          </a:p>
        </p:txBody>
      </p:sp>
    </p:spTree>
    <p:extLst>
      <p:ext uri="{BB962C8B-B14F-4D97-AF65-F5344CB8AC3E}">
        <p14:creationId xmlns:p14="http://schemas.microsoft.com/office/powerpoint/2010/main" val="142549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556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4628475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Password</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216813"/>
          </a:xfrm>
          <a:prstGeom prst="rect">
            <a:avLst/>
          </a:prstGeom>
        </p:spPr>
        <p:txBody>
          <a:bodyPr wrap="square">
            <a:spAutoFit/>
          </a:bodyPr>
          <a:lstStyle/>
          <a:p>
            <a:pPr marL="342900" indent="-342900">
              <a:buFont typeface="Wingdings" panose="05000000000000000000" pitchFamily="2" charset="2"/>
              <a:buChar char="v"/>
            </a:pPr>
            <a:r>
              <a:rPr lang="en-US" sz="2000" b="1" dirty="0"/>
              <a:t>  disabling a password</a:t>
            </a:r>
            <a:endParaRPr lang="en-US" sz="2000" b="1" i="1" dirty="0"/>
          </a:p>
          <a:p>
            <a:pPr lvl="1"/>
            <a:r>
              <a:rPr lang="en-US" dirty="0"/>
              <a:t>Passwords in  </a:t>
            </a:r>
            <a:r>
              <a:rPr lang="en-US" b="1" dirty="0"/>
              <a:t>/</a:t>
            </a:r>
            <a:r>
              <a:rPr lang="en-US" b="1" dirty="0" err="1"/>
              <a:t>etc</a:t>
            </a:r>
            <a:r>
              <a:rPr lang="en-US" b="1" dirty="0"/>
              <a:t>/shadow  </a:t>
            </a:r>
            <a:r>
              <a:rPr lang="en-US" dirty="0"/>
              <a:t>cannot begin with an exclamation mark </a:t>
            </a:r>
            <a:r>
              <a:rPr lang="en-US" b="1" dirty="0"/>
              <a:t>(!)</a:t>
            </a:r>
            <a:r>
              <a:rPr lang="en-US" dirty="0"/>
              <a:t>. When the second field in  </a:t>
            </a:r>
            <a:r>
              <a:rPr lang="en-US" b="1" dirty="0"/>
              <a:t>/</a:t>
            </a:r>
            <a:r>
              <a:rPr lang="en-US" b="1" dirty="0" err="1"/>
              <a:t>etc</a:t>
            </a:r>
            <a:r>
              <a:rPr lang="en-US" b="1" dirty="0"/>
              <a:t>/</a:t>
            </a:r>
            <a:r>
              <a:rPr lang="en-US" b="1" dirty="0" err="1"/>
              <a:t>passwd</a:t>
            </a:r>
            <a:r>
              <a:rPr lang="en-US" b="1" dirty="0"/>
              <a:t>  </a:t>
            </a:r>
            <a:r>
              <a:rPr lang="en-US" dirty="0"/>
              <a:t>starts with an exclamation mark, then the password can not be used.</a:t>
            </a:r>
          </a:p>
          <a:p>
            <a:pPr lvl="1"/>
            <a:r>
              <a:rPr lang="en-US" sz="1000" dirty="0"/>
              <a:t>  </a:t>
            </a:r>
          </a:p>
          <a:p>
            <a:pPr lvl="1"/>
            <a:r>
              <a:rPr lang="en-US" dirty="0"/>
              <a:t>Using this feature is often called  locking ,  disabling , or  suspending  a user account. Besides </a:t>
            </a:r>
            <a:r>
              <a:rPr lang="en-US" b="1" dirty="0"/>
              <a:t>vi</a:t>
            </a:r>
            <a:r>
              <a:rPr lang="en-US" dirty="0"/>
              <a:t>  (or </a:t>
            </a:r>
            <a:r>
              <a:rPr lang="en-US" b="1" dirty="0" err="1"/>
              <a:t>vipw</a:t>
            </a:r>
            <a:r>
              <a:rPr lang="en-US" dirty="0"/>
              <a:t>) you can also accomplish this with  </a:t>
            </a:r>
            <a:r>
              <a:rPr lang="en-US" b="1" dirty="0" err="1"/>
              <a:t>usermod</a:t>
            </a:r>
            <a:r>
              <a:rPr lang="en-US" dirty="0"/>
              <a:t> .</a:t>
            </a:r>
          </a:p>
          <a:p>
            <a:pPr lvl="1"/>
            <a:r>
              <a:rPr lang="en-US" sz="1100" dirty="0"/>
              <a:t>   </a:t>
            </a:r>
          </a:p>
          <a:p>
            <a:pPr lvl="1"/>
            <a:r>
              <a:rPr lang="en-US" sz="1600" i="1" dirty="0"/>
              <a:t>[</a:t>
            </a:r>
            <a:r>
              <a:rPr lang="en-US" sz="1600" i="1" dirty="0" err="1"/>
              <a:t>root@server</a:t>
            </a:r>
            <a:r>
              <a:rPr lang="en-US" sz="1600" i="1" dirty="0"/>
              <a:t> ~]# grep </a:t>
            </a:r>
            <a:r>
              <a:rPr lang="en-US" sz="1600" i="1" dirty="0" err="1"/>
              <a:t>paitoon</a:t>
            </a:r>
            <a:r>
              <a:rPr lang="en-US" sz="1600" i="1" dirty="0"/>
              <a:t> /</a:t>
            </a:r>
            <a:r>
              <a:rPr lang="en-US" sz="1600" i="1" dirty="0" err="1"/>
              <a:t>etc</a:t>
            </a:r>
            <a:r>
              <a:rPr lang="en-US" sz="1600" i="1" dirty="0"/>
              <a:t>/shadow | cut -c1-70</a:t>
            </a:r>
          </a:p>
          <a:p>
            <a:pPr lvl="1"/>
            <a:r>
              <a:rPr lang="en-US" sz="1600" i="1" dirty="0" err="1"/>
              <a:t>paitoon</a:t>
            </a:r>
            <a:r>
              <a:rPr lang="en-US" sz="1600" i="1" dirty="0"/>
              <a:t>:$6$le/1Xsiw$Pq7z/son80jWRX75Pfw1bC1dWgyoBlctwAYsuvfXXBV6WW6Hfx</a:t>
            </a:r>
          </a:p>
          <a:p>
            <a:pPr lvl="1"/>
            <a:r>
              <a:rPr lang="en-US" sz="1600" i="1" dirty="0"/>
              <a:t>[</a:t>
            </a:r>
            <a:r>
              <a:rPr lang="en-US" sz="1600" i="1" dirty="0" err="1"/>
              <a:t>root@server</a:t>
            </a:r>
            <a:r>
              <a:rPr lang="en-US" sz="1600" i="1" dirty="0"/>
              <a:t> ~]# </a:t>
            </a:r>
            <a:r>
              <a:rPr lang="en-US" sz="1600" i="1" dirty="0" err="1"/>
              <a:t>usermod</a:t>
            </a:r>
            <a:r>
              <a:rPr lang="en-US" sz="1600" i="1" dirty="0"/>
              <a:t> -L </a:t>
            </a:r>
            <a:r>
              <a:rPr lang="en-US" sz="1600" i="1" dirty="0" err="1"/>
              <a:t>paitoon</a:t>
            </a:r>
            <a:endParaRPr lang="en-US" sz="1600" i="1" dirty="0"/>
          </a:p>
          <a:p>
            <a:pPr lvl="1"/>
            <a:r>
              <a:rPr lang="en-US" sz="1600" i="1" dirty="0"/>
              <a:t>[</a:t>
            </a:r>
            <a:r>
              <a:rPr lang="en-US" sz="1600" i="1" dirty="0" err="1"/>
              <a:t>root@server</a:t>
            </a:r>
            <a:r>
              <a:rPr lang="en-US" sz="1600" i="1" dirty="0"/>
              <a:t> ~]# grep </a:t>
            </a:r>
            <a:r>
              <a:rPr lang="en-US" sz="1600" i="1" dirty="0" err="1"/>
              <a:t>paitoon</a:t>
            </a:r>
            <a:r>
              <a:rPr lang="en-US" sz="1600" i="1" dirty="0"/>
              <a:t> /</a:t>
            </a:r>
            <a:r>
              <a:rPr lang="en-US" sz="1600" i="1" dirty="0" err="1"/>
              <a:t>etc</a:t>
            </a:r>
            <a:r>
              <a:rPr lang="en-US" sz="1600" i="1" dirty="0"/>
              <a:t>/shadow | cut -c1-70</a:t>
            </a:r>
          </a:p>
          <a:p>
            <a:pPr lvl="1"/>
            <a:r>
              <a:rPr lang="en-US" sz="1600" i="1" dirty="0" err="1"/>
              <a:t>paitoon</a:t>
            </a:r>
            <a:r>
              <a:rPr lang="en-US" sz="1600" i="1" dirty="0"/>
              <a:t>:!$6$le/1Xsiw$Pq7z/son80jWRX75Pfw1bC1dWgyoBlctwAYsuvfXXBV6WW6Hf</a:t>
            </a:r>
          </a:p>
          <a:p>
            <a:pPr lvl="1"/>
            <a:r>
              <a:rPr lang="en-US" sz="1600" i="1" dirty="0"/>
              <a:t>[</a:t>
            </a:r>
            <a:r>
              <a:rPr lang="en-US" sz="1600" i="1" dirty="0" err="1"/>
              <a:t>root@server</a:t>
            </a:r>
            <a:r>
              <a:rPr lang="en-US" sz="1600" i="1" dirty="0"/>
              <a:t> ~]#</a:t>
            </a:r>
          </a:p>
          <a:p>
            <a:pPr lvl="1"/>
            <a:r>
              <a:rPr lang="en-US" sz="1200" i="1" dirty="0"/>
              <a:t> </a:t>
            </a:r>
          </a:p>
          <a:p>
            <a:pPr lvl="1"/>
            <a:r>
              <a:rPr lang="en-US" dirty="0"/>
              <a:t>You can unlock the account again with  </a:t>
            </a:r>
            <a:r>
              <a:rPr lang="en-US" b="1" dirty="0" err="1"/>
              <a:t>usermod</a:t>
            </a:r>
            <a:r>
              <a:rPr lang="en-US" b="1" dirty="0"/>
              <a:t> -U .</a:t>
            </a:r>
          </a:p>
          <a:p>
            <a:pPr lvl="1"/>
            <a:r>
              <a:rPr lang="en-US" sz="1600" i="1" dirty="0"/>
              <a:t>[</a:t>
            </a:r>
            <a:r>
              <a:rPr lang="en-US" sz="1600" i="1" dirty="0" err="1"/>
              <a:t>root@server</a:t>
            </a:r>
            <a:r>
              <a:rPr lang="en-US" sz="1600" i="1" dirty="0"/>
              <a:t> ~]# </a:t>
            </a:r>
            <a:r>
              <a:rPr lang="en-US" sz="1600" i="1" dirty="0" err="1"/>
              <a:t>usermod</a:t>
            </a:r>
            <a:r>
              <a:rPr lang="en-US" sz="1600" i="1" dirty="0"/>
              <a:t> -U </a:t>
            </a:r>
            <a:r>
              <a:rPr lang="en-US" sz="1600" i="1" dirty="0" err="1"/>
              <a:t>paitoon</a:t>
            </a:r>
            <a:endParaRPr lang="en-US" sz="1600" i="1" dirty="0"/>
          </a:p>
          <a:p>
            <a:pPr lvl="1"/>
            <a:r>
              <a:rPr lang="en-US" sz="1600" i="1" dirty="0"/>
              <a:t>[</a:t>
            </a:r>
            <a:r>
              <a:rPr lang="en-US" sz="1600" i="1" dirty="0" err="1"/>
              <a:t>root@server</a:t>
            </a:r>
            <a:r>
              <a:rPr lang="en-US" sz="1600" i="1" dirty="0"/>
              <a:t> ~]# grep </a:t>
            </a:r>
            <a:r>
              <a:rPr lang="en-US" sz="1600" i="1" dirty="0" err="1"/>
              <a:t>paitoon</a:t>
            </a:r>
            <a:r>
              <a:rPr lang="en-US" sz="1600" i="1" dirty="0"/>
              <a:t> /</a:t>
            </a:r>
            <a:r>
              <a:rPr lang="en-US" sz="1600" i="1" dirty="0" err="1"/>
              <a:t>etc</a:t>
            </a:r>
            <a:r>
              <a:rPr lang="en-US" sz="1600" i="1" dirty="0"/>
              <a:t>/shadow | cut -c1-70</a:t>
            </a:r>
          </a:p>
          <a:p>
            <a:pPr lvl="1"/>
            <a:r>
              <a:rPr lang="en-US" sz="1600" i="1" dirty="0" err="1"/>
              <a:t>paitoon</a:t>
            </a:r>
            <a:r>
              <a:rPr lang="en-US" sz="1600" i="1" dirty="0"/>
              <a:t>:$6$le/1Xsiw$Pq7z/son80jWRX75Pfw1bC1dWgyoBlctwAYsuvfXXBV6WW6Hfx</a:t>
            </a:r>
          </a:p>
          <a:p>
            <a:pPr lvl="1"/>
            <a:r>
              <a:rPr lang="en-US" sz="1600" i="1" dirty="0"/>
              <a:t>[</a:t>
            </a:r>
            <a:r>
              <a:rPr lang="en-US" sz="1600" i="1" dirty="0" err="1"/>
              <a:t>root@server</a:t>
            </a:r>
            <a:r>
              <a:rPr lang="en-US" sz="1600" i="1" dirty="0"/>
              <a:t> ~]#</a:t>
            </a:r>
          </a:p>
        </p:txBody>
      </p:sp>
    </p:spTree>
    <p:extLst>
      <p:ext uri="{BB962C8B-B14F-4D97-AF65-F5344CB8AC3E}">
        <p14:creationId xmlns:p14="http://schemas.microsoft.com/office/powerpoint/2010/main" val="146439111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Profile</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39869"/>
          </a:xfrm>
          <a:prstGeom prst="rect">
            <a:avLst/>
          </a:prstGeom>
        </p:spPr>
        <p:txBody>
          <a:bodyPr wrap="square">
            <a:spAutoFit/>
          </a:bodyPr>
          <a:lstStyle/>
          <a:p>
            <a:r>
              <a:rPr lang="en-US" sz="2000" dirty="0"/>
              <a:t>Logged on users have </a:t>
            </a:r>
            <a:r>
              <a:rPr lang="en-US" sz="2000" b="1" dirty="0"/>
              <a:t>a number of preset (and customized) aliases, variables, and functions</a:t>
            </a:r>
            <a:r>
              <a:rPr lang="en-US" sz="2000" dirty="0"/>
              <a:t>, but where do they come from ? The  </a:t>
            </a:r>
            <a:r>
              <a:rPr lang="en-US" sz="2000" b="1" dirty="0"/>
              <a:t>shell</a:t>
            </a:r>
            <a:r>
              <a:rPr lang="en-US" sz="2000" dirty="0"/>
              <a:t>  uses a number of </a:t>
            </a:r>
            <a:r>
              <a:rPr lang="en-US" sz="2000" b="1" dirty="0"/>
              <a:t>startup files </a:t>
            </a:r>
            <a:r>
              <a:rPr lang="en-US" sz="2000" dirty="0"/>
              <a:t>that are executed (or rather  sourced ) whenever the </a:t>
            </a:r>
            <a:r>
              <a:rPr lang="en-US" sz="2000" b="1" dirty="0"/>
              <a:t>shell</a:t>
            </a:r>
            <a:r>
              <a:rPr lang="en-US" sz="2000" dirty="0"/>
              <a:t> is invoked. </a:t>
            </a:r>
          </a:p>
          <a:p>
            <a:endParaRPr lang="en-US" sz="2000" dirty="0"/>
          </a:p>
          <a:p>
            <a:pPr marL="342900" indent="-342900">
              <a:buFont typeface="Wingdings" panose="05000000000000000000" pitchFamily="2" charset="2"/>
              <a:buChar char="v"/>
            </a:pPr>
            <a:r>
              <a:rPr lang="en-US" sz="2000" b="1" dirty="0"/>
              <a:t>system profile</a:t>
            </a:r>
            <a:endParaRPr lang="en-US" sz="2000" b="1" i="1" dirty="0"/>
          </a:p>
          <a:p>
            <a:pPr lvl="1"/>
            <a:r>
              <a:rPr lang="en-US" sz="2000" dirty="0"/>
              <a:t>Both the  </a:t>
            </a:r>
            <a:r>
              <a:rPr lang="en-US" sz="2000" b="1" dirty="0"/>
              <a:t>bash</a:t>
            </a:r>
            <a:r>
              <a:rPr lang="en-US" sz="2000" dirty="0"/>
              <a:t>  and the  </a:t>
            </a:r>
            <a:r>
              <a:rPr lang="en-US" sz="2000" b="1" dirty="0" err="1"/>
              <a:t>ksh</a:t>
            </a:r>
            <a:r>
              <a:rPr lang="en-US" sz="2000" dirty="0"/>
              <a:t>  shell will verify the existence of  </a:t>
            </a:r>
            <a:r>
              <a:rPr lang="en-US" sz="2000" b="1" dirty="0"/>
              <a:t>/</a:t>
            </a:r>
            <a:r>
              <a:rPr lang="en-US" sz="2000" b="1" dirty="0" err="1"/>
              <a:t>etc</a:t>
            </a:r>
            <a:r>
              <a:rPr lang="en-US" sz="2000" b="1" dirty="0"/>
              <a:t>/profile  </a:t>
            </a:r>
            <a:r>
              <a:rPr lang="en-US" sz="2000" dirty="0"/>
              <a:t>and</a:t>
            </a:r>
            <a:r>
              <a:rPr lang="en-US" sz="2000" b="1" dirty="0"/>
              <a:t>  source  </a:t>
            </a:r>
            <a:r>
              <a:rPr lang="en-US" sz="2000" dirty="0"/>
              <a:t>it if it exists.</a:t>
            </a:r>
          </a:p>
          <a:p>
            <a:pPr lvl="1"/>
            <a:r>
              <a:rPr lang="en-US" sz="1400" dirty="0"/>
              <a:t> </a:t>
            </a:r>
          </a:p>
          <a:p>
            <a:pPr lvl="1"/>
            <a:r>
              <a:rPr lang="en-US" i="1" dirty="0"/>
              <a:t>[</a:t>
            </a:r>
            <a:r>
              <a:rPr lang="en-US" i="1" dirty="0" err="1"/>
              <a:t>root@server</a:t>
            </a:r>
            <a:r>
              <a:rPr lang="en-US" i="1" dirty="0"/>
              <a:t> ~]# grep PATH /</a:t>
            </a:r>
            <a:r>
              <a:rPr lang="en-US" i="1" dirty="0" err="1"/>
              <a:t>etc</a:t>
            </a:r>
            <a:r>
              <a:rPr lang="en-US" i="1" dirty="0"/>
              <a:t>/profile</a:t>
            </a:r>
          </a:p>
          <a:p>
            <a:pPr lvl="1"/>
            <a:r>
              <a:rPr lang="en-US" i="1" dirty="0"/>
              <a:t>    case ":${PATH}:" in</a:t>
            </a:r>
          </a:p>
          <a:p>
            <a:pPr lvl="1"/>
            <a:r>
              <a:rPr lang="en-US" i="1" dirty="0"/>
              <a:t>                PATH=$PATH:$1</a:t>
            </a:r>
          </a:p>
          <a:p>
            <a:pPr lvl="1"/>
            <a:r>
              <a:rPr lang="en-US" i="1" dirty="0"/>
              <a:t>                PATH=$1:$PATH</a:t>
            </a:r>
          </a:p>
          <a:p>
            <a:pPr lvl="1"/>
            <a:r>
              <a:rPr lang="en-US" i="1" dirty="0"/>
              <a:t>export PATH USER LOGNAME MAIL HOSTNAME HISTSIZE HISTCONTROL</a:t>
            </a:r>
          </a:p>
          <a:p>
            <a:pPr lvl="1"/>
            <a:r>
              <a:rPr lang="en-US" sz="1400" i="1" dirty="0"/>
              <a:t> </a:t>
            </a:r>
          </a:p>
          <a:p>
            <a:pPr lvl="1"/>
            <a:r>
              <a:rPr lang="en-US" sz="2000" dirty="0"/>
              <a:t>The  </a:t>
            </a:r>
            <a:r>
              <a:rPr lang="en-US" sz="2000" b="1" dirty="0"/>
              <a:t>root user  </a:t>
            </a:r>
            <a:r>
              <a:rPr lang="en-US" sz="2000" dirty="0"/>
              <a:t>can use this script to set aliases, functions, and variables for every user on the system.</a:t>
            </a:r>
          </a:p>
        </p:txBody>
      </p:sp>
    </p:spTree>
    <p:extLst>
      <p:ext uri="{BB962C8B-B14F-4D97-AF65-F5344CB8AC3E}">
        <p14:creationId xmlns:p14="http://schemas.microsoft.com/office/powerpoint/2010/main" val="35298626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User Profile</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09091"/>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bash_profile</a:t>
            </a:r>
            <a:endParaRPr lang="en-US" sz="2000" b="1" i="1" dirty="0"/>
          </a:p>
          <a:p>
            <a:pPr lvl="1"/>
            <a:r>
              <a:rPr lang="en-US" sz="2000" dirty="0"/>
              <a:t>When this file exists in the </a:t>
            </a:r>
            <a:r>
              <a:rPr lang="en-US" sz="2000" b="1" dirty="0"/>
              <a:t>home</a:t>
            </a:r>
            <a:r>
              <a:rPr lang="en-US" sz="2000" dirty="0"/>
              <a:t> directory, then  bash  will </a:t>
            </a:r>
            <a:r>
              <a:rPr lang="en-US" sz="2000" b="1" dirty="0"/>
              <a:t>source</a:t>
            </a:r>
            <a:r>
              <a:rPr lang="en-US" sz="2000" dirty="0"/>
              <a:t> it. RHEL7/CentOS7  uses  a  small   </a:t>
            </a:r>
            <a:r>
              <a:rPr lang="en-US" sz="2000" b="1" dirty="0"/>
              <a:t>~/.</a:t>
            </a:r>
            <a:r>
              <a:rPr lang="en-US" sz="2000" b="1" dirty="0" err="1"/>
              <a:t>bash_profile</a:t>
            </a:r>
            <a:r>
              <a:rPr lang="en-US" sz="2000" b="1" dirty="0"/>
              <a:t>   </a:t>
            </a:r>
            <a:r>
              <a:rPr lang="en-US" sz="2000" dirty="0"/>
              <a:t>where  it  checks  for  the  existence  of </a:t>
            </a:r>
            <a:r>
              <a:rPr lang="en-US" sz="2000" b="1" dirty="0"/>
              <a:t>~/.</a:t>
            </a:r>
            <a:r>
              <a:rPr lang="en-US" sz="2000" b="1" dirty="0" err="1"/>
              <a:t>bashrc</a:t>
            </a:r>
            <a:r>
              <a:rPr lang="en-US" sz="2000" b="1" dirty="0"/>
              <a:t>  </a:t>
            </a:r>
            <a:r>
              <a:rPr lang="en-US" sz="2000" dirty="0"/>
              <a:t>and then sources it. It also adds </a:t>
            </a:r>
            <a:r>
              <a:rPr lang="en-US" sz="2000" b="1" dirty="0"/>
              <a:t>$HOME/bin</a:t>
            </a:r>
            <a:r>
              <a:rPr lang="en-US" sz="2000" dirty="0"/>
              <a:t> to the </a:t>
            </a:r>
            <a:r>
              <a:rPr lang="en-US" sz="2000" b="1" dirty="0"/>
              <a:t>$PATH </a:t>
            </a:r>
            <a:r>
              <a:rPr lang="en-US" sz="2000" dirty="0"/>
              <a:t>variable.</a:t>
            </a:r>
          </a:p>
          <a:p>
            <a:pPr lvl="1"/>
            <a:r>
              <a:rPr lang="en-US" sz="1200" dirty="0"/>
              <a:t> </a:t>
            </a:r>
          </a:p>
          <a:p>
            <a:pPr lvl="1"/>
            <a:r>
              <a:rPr lang="en-US" sz="1600" i="1" dirty="0"/>
              <a:t>[</a:t>
            </a:r>
            <a:r>
              <a:rPr lang="en-US" sz="1600" i="1" dirty="0" err="1"/>
              <a:t>root@server</a:t>
            </a:r>
            <a:r>
              <a:rPr lang="en-US" sz="1600" i="1" dirty="0"/>
              <a:t> ~]# cat /home/</a:t>
            </a:r>
            <a:r>
              <a:rPr lang="en-US" sz="1600" i="1" dirty="0" err="1"/>
              <a:t>paitoon</a:t>
            </a:r>
            <a:r>
              <a:rPr lang="en-US" sz="1600" i="1" dirty="0"/>
              <a:t>/.</a:t>
            </a:r>
            <a:r>
              <a:rPr lang="en-US" sz="1600" i="1" dirty="0" err="1"/>
              <a:t>bash_profile</a:t>
            </a:r>
            <a:endParaRPr lang="en-US" sz="1600" i="1" dirty="0"/>
          </a:p>
          <a:p>
            <a:pPr lvl="1"/>
            <a:r>
              <a:rPr lang="en-US" sz="1600" i="1" dirty="0"/>
              <a:t># .</a:t>
            </a:r>
            <a:r>
              <a:rPr lang="en-US" sz="1600" i="1" dirty="0" err="1"/>
              <a:t>bash_profile</a:t>
            </a:r>
            <a:endParaRPr lang="en-US" sz="1600" i="1" dirty="0"/>
          </a:p>
          <a:p>
            <a:pPr lvl="1"/>
            <a:endParaRPr lang="en-US" sz="1600" i="1" dirty="0"/>
          </a:p>
          <a:p>
            <a:pPr lvl="1"/>
            <a:r>
              <a:rPr lang="en-US" sz="1600" i="1" dirty="0"/>
              <a:t># Get the aliases and functions</a:t>
            </a:r>
          </a:p>
          <a:p>
            <a:pPr lvl="1"/>
            <a:r>
              <a:rPr lang="en-US" sz="1600" i="1" dirty="0"/>
              <a:t>if [ -f ~/.</a:t>
            </a:r>
            <a:r>
              <a:rPr lang="en-US" sz="1600" i="1" dirty="0" err="1"/>
              <a:t>bashrc</a:t>
            </a:r>
            <a:r>
              <a:rPr lang="en-US" sz="1600" i="1" dirty="0"/>
              <a:t> ]; then</a:t>
            </a:r>
          </a:p>
          <a:p>
            <a:pPr lvl="1"/>
            <a:r>
              <a:rPr lang="en-US" sz="1600" i="1" dirty="0"/>
              <a:t>        . ~/.</a:t>
            </a:r>
            <a:r>
              <a:rPr lang="en-US" sz="1600" i="1" dirty="0" err="1"/>
              <a:t>bashrc</a:t>
            </a:r>
            <a:endParaRPr lang="en-US" sz="1600" i="1" dirty="0"/>
          </a:p>
          <a:p>
            <a:pPr lvl="1"/>
            <a:r>
              <a:rPr lang="en-US" sz="1600" i="1" dirty="0"/>
              <a:t>fi</a:t>
            </a:r>
          </a:p>
          <a:p>
            <a:pPr lvl="1"/>
            <a:endParaRPr lang="en-US" sz="1600" i="1" dirty="0"/>
          </a:p>
          <a:p>
            <a:pPr lvl="1"/>
            <a:r>
              <a:rPr lang="en-US" sz="1600" i="1" dirty="0"/>
              <a:t># User specific environment and startup programs</a:t>
            </a:r>
          </a:p>
          <a:p>
            <a:pPr lvl="1"/>
            <a:endParaRPr lang="en-US" sz="1600" i="1" dirty="0"/>
          </a:p>
          <a:p>
            <a:pPr lvl="1"/>
            <a:r>
              <a:rPr lang="en-US" sz="1600" i="1" dirty="0"/>
              <a:t>PATH=$PATH:$HOME/.local/bin:$HOME/bin</a:t>
            </a:r>
          </a:p>
          <a:p>
            <a:pPr lvl="1"/>
            <a:endParaRPr lang="en-US" sz="1600" i="1" dirty="0"/>
          </a:p>
          <a:p>
            <a:pPr lvl="1"/>
            <a:r>
              <a:rPr lang="en-US" sz="1600" i="1" dirty="0"/>
              <a:t>export PATH</a:t>
            </a:r>
          </a:p>
        </p:txBody>
      </p:sp>
    </p:spTree>
    <p:extLst>
      <p:ext uri="{BB962C8B-B14F-4D97-AF65-F5344CB8AC3E}">
        <p14:creationId xmlns:p14="http://schemas.microsoft.com/office/powerpoint/2010/main" val="32791589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Group</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078313"/>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groupadd</a:t>
            </a:r>
            <a:endParaRPr lang="en-US" sz="2000" b="1" i="1" dirty="0"/>
          </a:p>
          <a:p>
            <a:pPr lvl="1"/>
            <a:r>
              <a:rPr lang="en-US" sz="2000" dirty="0"/>
              <a:t>Groups can be created with the  </a:t>
            </a:r>
            <a:r>
              <a:rPr lang="en-US" sz="2000" dirty="0" err="1"/>
              <a:t>groupadd</a:t>
            </a:r>
            <a:r>
              <a:rPr lang="en-US" sz="2000" dirty="0"/>
              <a:t>  command. The example below shows the creation of five (empty) groups.</a:t>
            </a:r>
          </a:p>
          <a:p>
            <a:pPr lvl="1"/>
            <a:r>
              <a:rPr lang="en-US" sz="1400" dirty="0"/>
              <a:t> </a:t>
            </a:r>
          </a:p>
          <a:p>
            <a:pPr lvl="1"/>
            <a:r>
              <a:rPr lang="en-US" i="1" dirty="0"/>
              <a:t>[</a:t>
            </a:r>
            <a:r>
              <a:rPr lang="en-US" i="1" dirty="0" err="1"/>
              <a:t>root@server</a:t>
            </a:r>
            <a:r>
              <a:rPr lang="en-US" i="1" dirty="0"/>
              <a:t> ~]# </a:t>
            </a:r>
            <a:r>
              <a:rPr lang="en-US" i="1" dirty="0" err="1"/>
              <a:t>groupadd</a:t>
            </a:r>
            <a:r>
              <a:rPr lang="en-US" i="1" dirty="0"/>
              <a:t> tennis</a:t>
            </a:r>
          </a:p>
          <a:p>
            <a:pPr lvl="1"/>
            <a:r>
              <a:rPr lang="en-US" i="1" dirty="0"/>
              <a:t>[</a:t>
            </a:r>
            <a:r>
              <a:rPr lang="en-US" i="1" dirty="0" err="1"/>
              <a:t>root@server</a:t>
            </a:r>
            <a:r>
              <a:rPr lang="en-US" i="1" dirty="0"/>
              <a:t> ~]# </a:t>
            </a:r>
            <a:r>
              <a:rPr lang="en-US" i="1" dirty="0" err="1"/>
              <a:t>groupadd</a:t>
            </a:r>
            <a:r>
              <a:rPr lang="en-US" i="1" dirty="0"/>
              <a:t> football</a:t>
            </a:r>
          </a:p>
          <a:p>
            <a:pPr lvl="1"/>
            <a:r>
              <a:rPr lang="en-US" i="1" dirty="0"/>
              <a:t>[</a:t>
            </a:r>
            <a:r>
              <a:rPr lang="en-US" i="1" dirty="0" err="1"/>
              <a:t>root@server</a:t>
            </a:r>
            <a:r>
              <a:rPr lang="en-US" i="1" dirty="0"/>
              <a:t> ~]# </a:t>
            </a:r>
            <a:r>
              <a:rPr lang="en-US" i="1" dirty="0" err="1"/>
              <a:t>groupadd</a:t>
            </a:r>
            <a:r>
              <a:rPr lang="en-US" i="1" dirty="0"/>
              <a:t> snooker</a:t>
            </a:r>
          </a:p>
          <a:p>
            <a:pPr lvl="1"/>
            <a:r>
              <a:rPr lang="en-US" i="1" dirty="0"/>
              <a:t>[</a:t>
            </a:r>
            <a:r>
              <a:rPr lang="en-US" i="1" dirty="0" err="1"/>
              <a:t>root@server</a:t>
            </a:r>
            <a:r>
              <a:rPr lang="en-US" i="1" dirty="0"/>
              <a:t> ~]# </a:t>
            </a:r>
            <a:r>
              <a:rPr lang="en-US" i="1" dirty="0" err="1"/>
              <a:t>groupadd</a:t>
            </a:r>
            <a:r>
              <a:rPr lang="en-US" i="1" dirty="0"/>
              <a:t> formula1</a:t>
            </a:r>
          </a:p>
          <a:p>
            <a:pPr lvl="1"/>
            <a:r>
              <a:rPr lang="en-US" sz="1200" dirty="0"/>
              <a:t> </a:t>
            </a:r>
          </a:p>
          <a:p>
            <a:pPr marL="171450" indent="-171450">
              <a:buFont typeface="Wingdings" panose="05000000000000000000" pitchFamily="2" charset="2"/>
              <a:buChar char="v"/>
            </a:pPr>
            <a:r>
              <a:rPr lang="en-US" sz="2000" dirty="0"/>
              <a:t>  </a:t>
            </a:r>
            <a:r>
              <a:rPr lang="en-US" sz="2000" b="1" dirty="0"/>
              <a:t>group file</a:t>
            </a:r>
          </a:p>
          <a:p>
            <a:pPr lvl="1"/>
            <a:r>
              <a:rPr lang="en-US" sz="2000" dirty="0"/>
              <a:t>Users can be a member of several groups. Group membership is defined by the  </a:t>
            </a:r>
            <a:r>
              <a:rPr lang="en-US" sz="2000" b="1" dirty="0"/>
              <a:t>/</a:t>
            </a:r>
            <a:r>
              <a:rPr lang="en-US" sz="2000" b="1" dirty="0" err="1"/>
              <a:t>etc</a:t>
            </a:r>
            <a:r>
              <a:rPr lang="en-US" sz="2000" b="1" dirty="0"/>
              <a:t>/group </a:t>
            </a:r>
            <a:r>
              <a:rPr lang="en-US" sz="2000" dirty="0"/>
              <a:t>file.</a:t>
            </a:r>
          </a:p>
          <a:p>
            <a:pPr lvl="1"/>
            <a:r>
              <a:rPr lang="en-US" sz="1400" dirty="0"/>
              <a:t> </a:t>
            </a:r>
          </a:p>
          <a:p>
            <a:pPr lvl="1"/>
            <a:r>
              <a:rPr lang="fr-FR" sz="1600" i="1" dirty="0"/>
              <a:t>[</a:t>
            </a:r>
            <a:r>
              <a:rPr lang="fr-FR" sz="1600" i="1" dirty="0" err="1"/>
              <a:t>root@server</a:t>
            </a:r>
            <a:r>
              <a:rPr lang="fr-FR" sz="1600" i="1" dirty="0"/>
              <a:t> ~]# </a:t>
            </a:r>
            <a:r>
              <a:rPr lang="fr-FR" sz="1600" i="1" dirty="0" err="1"/>
              <a:t>tail</a:t>
            </a:r>
            <a:r>
              <a:rPr lang="fr-FR" sz="1600" i="1" dirty="0"/>
              <a:t> -4 /</a:t>
            </a:r>
            <a:r>
              <a:rPr lang="fr-FR" sz="1600" i="1" dirty="0" err="1"/>
              <a:t>etc</a:t>
            </a:r>
            <a:r>
              <a:rPr lang="fr-FR" sz="1600" i="1" dirty="0"/>
              <a:t>/group</a:t>
            </a:r>
          </a:p>
          <a:p>
            <a:pPr lvl="1"/>
            <a:r>
              <a:rPr lang="fr-FR" sz="1600" i="1" dirty="0"/>
              <a:t>tennis:x:1001:</a:t>
            </a:r>
          </a:p>
          <a:p>
            <a:pPr lvl="1"/>
            <a:r>
              <a:rPr lang="fr-FR" sz="1600" i="1" dirty="0"/>
              <a:t>football:x:1002:</a:t>
            </a:r>
          </a:p>
          <a:p>
            <a:pPr lvl="1"/>
            <a:r>
              <a:rPr lang="fr-FR" sz="1600" i="1" dirty="0"/>
              <a:t>snooker:x:1003:</a:t>
            </a:r>
          </a:p>
          <a:p>
            <a:pPr lvl="1"/>
            <a:r>
              <a:rPr lang="fr-FR" sz="1600" i="1" dirty="0"/>
              <a:t>formula1:x:1004:</a:t>
            </a:r>
          </a:p>
        </p:txBody>
      </p:sp>
    </p:spTree>
    <p:extLst>
      <p:ext uri="{BB962C8B-B14F-4D97-AF65-F5344CB8AC3E}">
        <p14:creationId xmlns:p14="http://schemas.microsoft.com/office/powerpoint/2010/main" val="27052554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Group</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016758"/>
          </a:xfrm>
          <a:prstGeom prst="rect">
            <a:avLst/>
          </a:prstGeom>
        </p:spPr>
        <p:txBody>
          <a:bodyPr wrap="square">
            <a:spAutoFit/>
          </a:bodyPr>
          <a:lstStyle/>
          <a:p>
            <a:pPr marL="342900" indent="-342900">
              <a:buFont typeface="Wingdings" panose="05000000000000000000" pitchFamily="2" charset="2"/>
              <a:buChar char="v"/>
            </a:pPr>
            <a:r>
              <a:rPr lang="en-US" sz="2000" b="1" dirty="0"/>
              <a:t>  groups</a:t>
            </a:r>
            <a:endParaRPr lang="en-US" sz="2000" b="1" i="1" dirty="0"/>
          </a:p>
          <a:p>
            <a:pPr lvl="1"/>
            <a:r>
              <a:rPr lang="en-US" sz="2000" dirty="0"/>
              <a:t>A user can type the  groups  command to see a list of groups where the user belongs to.</a:t>
            </a:r>
          </a:p>
          <a:p>
            <a:pPr lvl="1"/>
            <a:r>
              <a:rPr lang="en-US" sz="1200" dirty="0"/>
              <a:t>  </a:t>
            </a:r>
          </a:p>
          <a:p>
            <a:pPr lvl="1"/>
            <a:r>
              <a:rPr lang="en-US" sz="1600" i="1" dirty="0"/>
              <a:t>[</a:t>
            </a:r>
            <a:r>
              <a:rPr lang="en-US" sz="1600" i="1" dirty="0" err="1"/>
              <a:t>root@server</a:t>
            </a:r>
            <a:r>
              <a:rPr lang="en-US" sz="1600" i="1" dirty="0"/>
              <a:t> ~]# groups</a:t>
            </a:r>
          </a:p>
          <a:p>
            <a:pPr lvl="1"/>
            <a:r>
              <a:rPr lang="en-US" sz="1600" i="1" dirty="0"/>
              <a:t>root</a:t>
            </a:r>
          </a:p>
          <a:p>
            <a:pPr lvl="1"/>
            <a:r>
              <a:rPr lang="en-US" sz="1600" i="1" dirty="0"/>
              <a:t>[</a:t>
            </a:r>
            <a:r>
              <a:rPr lang="en-US" sz="1600" i="1" dirty="0" err="1"/>
              <a:t>root@server</a:t>
            </a:r>
            <a:r>
              <a:rPr lang="en-US" sz="1600" i="1" dirty="0"/>
              <a:t> ~]#</a:t>
            </a:r>
          </a:p>
          <a:p>
            <a:pPr lvl="1"/>
            <a:r>
              <a:rPr lang="en-US" sz="1100" dirty="0"/>
              <a:t>  </a:t>
            </a:r>
          </a:p>
          <a:p>
            <a:pPr marL="171450" indent="-171450">
              <a:buFont typeface="Wingdings" panose="05000000000000000000" pitchFamily="2" charset="2"/>
              <a:buChar char="v"/>
            </a:pPr>
            <a:r>
              <a:rPr lang="en-US" sz="2000" dirty="0"/>
              <a:t>  </a:t>
            </a:r>
            <a:r>
              <a:rPr lang="en-US" sz="2000" b="1" dirty="0" err="1"/>
              <a:t>usermod</a:t>
            </a:r>
            <a:endParaRPr lang="en-US" sz="2000" b="1" dirty="0"/>
          </a:p>
          <a:p>
            <a:pPr lvl="1"/>
            <a:r>
              <a:rPr lang="en-US" sz="2000" dirty="0"/>
              <a:t>Group membership can be modified with the </a:t>
            </a:r>
            <a:r>
              <a:rPr lang="en-US" sz="2000" b="1" dirty="0" err="1"/>
              <a:t>useradd</a:t>
            </a:r>
            <a:r>
              <a:rPr lang="en-US" sz="2000" dirty="0"/>
              <a:t> or  </a:t>
            </a:r>
            <a:r>
              <a:rPr lang="en-US" sz="2000" b="1" dirty="0" err="1"/>
              <a:t>usermod</a:t>
            </a:r>
            <a:r>
              <a:rPr lang="en-US" sz="2000" dirty="0"/>
              <a:t>  command.</a:t>
            </a:r>
            <a:r>
              <a:rPr lang="en-US" sz="1400" dirty="0"/>
              <a:t> </a:t>
            </a:r>
          </a:p>
          <a:p>
            <a:pPr lvl="1"/>
            <a:r>
              <a:rPr lang="en-US" sz="1200" dirty="0"/>
              <a:t> </a:t>
            </a:r>
          </a:p>
          <a:p>
            <a:pPr lvl="1"/>
            <a:r>
              <a:rPr lang="en-US" sz="1600" i="1" dirty="0"/>
              <a:t>[</a:t>
            </a:r>
            <a:r>
              <a:rPr lang="en-US" sz="1600" i="1" dirty="0" err="1"/>
              <a:t>root@server</a:t>
            </a:r>
            <a:r>
              <a:rPr lang="en-US" sz="1600" i="1" dirty="0"/>
              <a:t> ~]# </a:t>
            </a:r>
            <a:r>
              <a:rPr lang="en-US" sz="1600" i="1" dirty="0" err="1"/>
              <a:t>usermod</a:t>
            </a:r>
            <a:r>
              <a:rPr lang="en-US" sz="1600" i="1" dirty="0"/>
              <a:t> -a -G tennis </a:t>
            </a:r>
            <a:r>
              <a:rPr lang="en-US" sz="1600" i="1" dirty="0" err="1"/>
              <a:t>paitoon</a:t>
            </a:r>
            <a:endParaRPr lang="en-US" sz="1600" i="1" dirty="0"/>
          </a:p>
          <a:p>
            <a:pPr lvl="1"/>
            <a:r>
              <a:rPr lang="en-US" sz="1600" i="1" dirty="0"/>
              <a:t>[</a:t>
            </a:r>
            <a:r>
              <a:rPr lang="en-US" sz="1600" i="1" dirty="0" err="1"/>
              <a:t>root@server</a:t>
            </a:r>
            <a:r>
              <a:rPr lang="en-US" sz="1600" i="1" dirty="0"/>
              <a:t> ~]# </a:t>
            </a:r>
            <a:r>
              <a:rPr lang="en-US" sz="1600" i="1" dirty="0" err="1"/>
              <a:t>usermod</a:t>
            </a:r>
            <a:r>
              <a:rPr lang="en-US" sz="1600" i="1" dirty="0"/>
              <a:t> -a -G snooker </a:t>
            </a:r>
            <a:r>
              <a:rPr lang="en-US" sz="1600" i="1" dirty="0" err="1"/>
              <a:t>paitoon</a:t>
            </a:r>
            <a:endParaRPr lang="en-US" sz="1600" i="1" dirty="0"/>
          </a:p>
          <a:p>
            <a:pPr lvl="1"/>
            <a:r>
              <a:rPr lang="en-US" sz="1600" i="1" dirty="0"/>
              <a:t>[</a:t>
            </a:r>
            <a:r>
              <a:rPr lang="en-US" sz="1600" i="1" dirty="0" err="1"/>
              <a:t>root@server</a:t>
            </a:r>
            <a:r>
              <a:rPr lang="en-US" sz="1600" i="1" dirty="0"/>
              <a:t> ~]# tail -4 /</a:t>
            </a:r>
            <a:r>
              <a:rPr lang="en-US" sz="1600" i="1" dirty="0" err="1"/>
              <a:t>etc</a:t>
            </a:r>
            <a:r>
              <a:rPr lang="en-US" sz="1600" i="1" dirty="0"/>
              <a:t>/group</a:t>
            </a:r>
          </a:p>
          <a:p>
            <a:pPr lvl="1"/>
            <a:r>
              <a:rPr lang="en-US" sz="1600" i="1" dirty="0"/>
              <a:t>tennis:x:1001:paitoon</a:t>
            </a:r>
          </a:p>
          <a:p>
            <a:pPr lvl="1"/>
            <a:r>
              <a:rPr lang="en-US" sz="1600" i="1" dirty="0"/>
              <a:t>football:x:1002:</a:t>
            </a:r>
          </a:p>
          <a:p>
            <a:pPr lvl="1"/>
            <a:r>
              <a:rPr lang="en-US" sz="1600" i="1" dirty="0"/>
              <a:t>snooker:x:1003:paitoon</a:t>
            </a:r>
          </a:p>
          <a:p>
            <a:pPr lvl="1"/>
            <a:r>
              <a:rPr lang="en-US" sz="1600" i="1" dirty="0"/>
              <a:t>formula1:x:1004:</a:t>
            </a:r>
          </a:p>
        </p:txBody>
      </p:sp>
    </p:spTree>
    <p:extLst>
      <p:ext uri="{BB962C8B-B14F-4D97-AF65-F5344CB8AC3E}">
        <p14:creationId xmlns:p14="http://schemas.microsoft.com/office/powerpoint/2010/main" val="83589979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Local User Management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Group</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5155257"/>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groupmod</a:t>
            </a:r>
            <a:endParaRPr lang="en-US" sz="2000" b="1" i="1" dirty="0"/>
          </a:p>
          <a:p>
            <a:pPr lvl="1"/>
            <a:r>
              <a:rPr lang="en-US" dirty="0"/>
              <a:t>You can change the group name with the  </a:t>
            </a:r>
            <a:r>
              <a:rPr lang="en-US" b="1" dirty="0" err="1"/>
              <a:t>groupmod</a:t>
            </a:r>
            <a:r>
              <a:rPr lang="en-US" dirty="0"/>
              <a:t>  command.</a:t>
            </a:r>
          </a:p>
          <a:p>
            <a:pPr lvl="1"/>
            <a:r>
              <a:rPr lang="en-US" sz="900" dirty="0"/>
              <a:t>   </a:t>
            </a:r>
          </a:p>
          <a:p>
            <a:pPr lvl="1"/>
            <a:r>
              <a:rPr lang="en-US" i="1" dirty="0"/>
              <a:t>[</a:t>
            </a:r>
            <a:r>
              <a:rPr lang="en-US" i="1" dirty="0" err="1"/>
              <a:t>root@server</a:t>
            </a:r>
            <a:r>
              <a:rPr lang="en-US" i="1" dirty="0"/>
              <a:t> ~]# </a:t>
            </a:r>
            <a:r>
              <a:rPr lang="en-US" i="1" dirty="0" err="1"/>
              <a:t>groupmod</a:t>
            </a:r>
            <a:r>
              <a:rPr lang="en-US" i="1" dirty="0"/>
              <a:t> -n badminton tennis</a:t>
            </a:r>
          </a:p>
          <a:p>
            <a:pPr lvl="1"/>
            <a:r>
              <a:rPr lang="en-US" i="1" dirty="0"/>
              <a:t>[</a:t>
            </a:r>
            <a:r>
              <a:rPr lang="en-US" i="1" dirty="0" err="1"/>
              <a:t>root@server</a:t>
            </a:r>
            <a:r>
              <a:rPr lang="en-US" i="1" dirty="0"/>
              <a:t> ~]# tail -4 /</a:t>
            </a:r>
            <a:r>
              <a:rPr lang="en-US" i="1" dirty="0" err="1"/>
              <a:t>etc</a:t>
            </a:r>
            <a:r>
              <a:rPr lang="en-US" i="1" dirty="0"/>
              <a:t>/group</a:t>
            </a:r>
          </a:p>
          <a:p>
            <a:pPr lvl="1"/>
            <a:r>
              <a:rPr lang="en-US" i="1" dirty="0"/>
              <a:t>football:x:1002:</a:t>
            </a:r>
          </a:p>
          <a:p>
            <a:pPr lvl="1"/>
            <a:r>
              <a:rPr lang="en-US" i="1" dirty="0"/>
              <a:t>snooker:x:1003:paitoon</a:t>
            </a:r>
          </a:p>
          <a:p>
            <a:pPr lvl="1"/>
            <a:r>
              <a:rPr lang="en-US" i="1" dirty="0"/>
              <a:t>formula1:x:1004:</a:t>
            </a:r>
          </a:p>
          <a:p>
            <a:pPr lvl="1"/>
            <a:r>
              <a:rPr lang="en-US" i="1" dirty="0"/>
              <a:t>badminton:x:1001:paitoon</a:t>
            </a:r>
          </a:p>
          <a:p>
            <a:pPr lvl="1"/>
            <a:r>
              <a:rPr lang="en-US" i="1" dirty="0"/>
              <a:t>[</a:t>
            </a:r>
            <a:r>
              <a:rPr lang="en-US" i="1" dirty="0" err="1"/>
              <a:t>root@server</a:t>
            </a:r>
            <a:r>
              <a:rPr lang="en-US" i="1" dirty="0"/>
              <a:t> ~]#</a:t>
            </a:r>
          </a:p>
          <a:p>
            <a:pPr lvl="1"/>
            <a:r>
              <a:rPr lang="en-US" sz="1200" i="1" dirty="0"/>
              <a:t> </a:t>
            </a:r>
          </a:p>
          <a:p>
            <a:pPr marL="285750" indent="-285750">
              <a:buFont typeface="Wingdings" panose="05000000000000000000" pitchFamily="2" charset="2"/>
              <a:buChar char="v"/>
            </a:pPr>
            <a:r>
              <a:rPr lang="en-US" i="1" dirty="0"/>
              <a:t> </a:t>
            </a:r>
            <a:r>
              <a:rPr lang="en-US" sz="2000" b="1" dirty="0" err="1"/>
              <a:t>groupdel</a:t>
            </a:r>
            <a:endParaRPr lang="en-US" sz="2000" b="1" dirty="0"/>
          </a:p>
          <a:p>
            <a:pPr lvl="1"/>
            <a:r>
              <a:rPr lang="en-US" dirty="0"/>
              <a:t>You can permanently remove a group with the  </a:t>
            </a:r>
            <a:r>
              <a:rPr lang="en-US" b="1" dirty="0" err="1"/>
              <a:t>groupdel</a:t>
            </a:r>
            <a:r>
              <a:rPr lang="en-US" dirty="0"/>
              <a:t>  command.</a:t>
            </a:r>
          </a:p>
          <a:p>
            <a:pPr lvl="1"/>
            <a:r>
              <a:rPr lang="en-US" sz="1100" dirty="0"/>
              <a:t> </a:t>
            </a:r>
          </a:p>
          <a:p>
            <a:pPr lvl="1"/>
            <a:r>
              <a:rPr lang="fr-FR" i="1" dirty="0"/>
              <a:t>[</a:t>
            </a:r>
            <a:r>
              <a:rPr lang="fr-FR" i="1" dirty="0" err="1"/>
              <a:t>root@server</a:t>
            </a:r>
            <a:r>
              <a:rPr lang="fr-FR" i="1" dirty="0"/>
              <a:t> ~]# </a:t>
            </a:r>
            <a:r>
              <a:rPr lang="fr-FR" i="1" dirty="0" err="1"/>
              <a:t>tail</a:t>
            </a:r>
            <a:r>
              <a:rPr lang="fr-FR" i="1" dirty="0"/>
              <a:t> -4 /</a:t>
            </a:r>
            <a:r>
              <a:rPr lang="fr-FR" i="1" dirty="0" err="1"/>
              <a:t>etc</a:t>
            </a:r>
            <a:r>
              <a:rPr lang="fr-FR" i="1" dirty="0"/>
              <a:t>/group</a:t>
            </a:r>
          </a:p>
          <a:p>
            <a:pPr lvl="1"/>
            <a:r>
              <a:rPr lang="fr-FR" i="1" dirty="0"/>
              <a:t>paitoon:x:1000:</a:t>
            </a:r>
          </a:p>
          <a:p>
            <a:pPr lvl="1"/>
            <a:r>
              <a:rPr lang="fr-FR" i="1" dirty="0"/>
              <a:t>football:x:1002:</a:t>
            </a:r>
          </a:p>
          <a:p>
            <a:pPr lvl="1"/>
            <a:r>
              <a:rPr lang="fr-FR" i="1" dirty="0"/>
              <a:t>snooker:x:1003:paitoon</a:t>
            </a:r>
          </a:p>
          <a:p>
            <a:pPr lvl="1"/>
            <a:r>
              <a:rPr lang="fr-FR" i="1" dirty="0"/>
              <a:t>formula1:x:1004</a:t>
            </a:r>
            <a:r>
              <a:rPr lang="fr-FR" dirty="0"/>
              <a:t>:</a:t>
            </a:r>
          </a:p>
        </p:txBody>
      </p:sp>
    </p:spTree>
    <p:extLst>
      <p:ext uri="{BB962C8B-B14F-4D97-AF65-F5344CB8AC3E}">
        <p14:creationId xmlns:p14="http://schemas.microsoft.com/office/powerpoint/2010/main" val="5169558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85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p:txBody>
      </p:sp>
    </p:spTree>
    <p:extLst>
      <p:ext uri="{BB962C8B-B14F-4D97-AF65-F5344CB8AC3E}">
        <p14:creationId xmlns:p14="http://schemas.microsoft.com/office/powerpoint/2010/main" val="15973091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185761"/>
          </a:xfrm>
          <a:prstGeom prst="rect">
            <a:avLst/>
          </a:prstGeom>
        </p:spPr>
        <p:txBody>
          <a:bodyPr wrap="square">
            <a:spAutoFit/>
          </a:bodyPr>
          <a:lstStyle/>
          <a:p>
            <a:pPr marL="342900" indent="-342900">
              <a:buFont typeface="Wingdings" panose="05000000000000000000" pitchFamily="2" charset="2"/>
              <a:buChar char="v"/>
            </a:pPr>
            <a:r>
              <a:rPr lang="en-US" sz="2000" b="1" dirty="0"/>
              <a:t>   file ownership</a:t>
            </a:r>
            <a:endParaRPr lang="en-US" sz="2000" b="1" i="1" dirty="0"/>
          </a:p>
          <a:p>
            <a:pPr marL="742950" lvl="1" indent="-285750">
              <a:buFont typeface="Wingdings" panose="05000000000000000000" pitchFamily="2" charset="2"/>
              <a:buChar char="§"/>
            </a:pPr>
            <a:r>
              <a:rPr lang="en-US" b="1" dirty="0"/>
              <a:t>user owner and group owner</a:t>
            </a:r>
            <a:r>
              <a:rPr lang="en-US" sz="900" b="1" dirty="0"/>
              <a:t>   </a:t>
            </a:r>
          </a:p>
          <a:p>
            <a:pPr lvl="1"/>
            <a:r>
              <a:rPr lang="en-US" dirty="0"/>
              <a:t>The  users  and  groups  of a system can be locally managed in  /</a:t>
            </a:r>
            <a:r>
              <a:rPr lang="en-US" dirty="0" err="1"/>
              <a:t>etc</a:t>
            </a:r>
            <a:r>
              <a:rPr lang="en-US" dirty="0"/>
              <a:t>/</a:t>
            </a:r>
            <a:r>
              <a:rPr lang="en-US" dirty="0" err="1"/>
              <a:t>passwd</a:t>
            </a:r>
            <a:r>
              <a:rPr lang="en-US" dirty="0"/>
              <a:t>  and  /</a:t>
            </a:r>
            <a:r>
              <a:rPr lang="en-US" dirty="0" err="1"/>
              <a:t>etc</a:t>
            </a:r>
            <a:r>
              <a:rPr lang="en-US" dirty="0"/>
              <a:t>/group , or they can be in a NIS, LDAP, or Samba domain.</a:t>
            </a:r>
          </a:p>
          <a:p>
            <a:pPr lvl="1"/>
            <a:r>
              <a:rPr lang="en-US" dirty="0"/>
              <a:t> </a:t>
            </a:r>
          </a:p>
          <a:p>
            <a:pPr lvl="1"/>
            <a:r>
              <a:rPr lang="en-US" i="1" dirty="0"/>
              <a:t>[</a:t>
            </a:r>
            <a:r>
              <a:rPr lang="en-US" i="1" dirty="0" err="1"/>
              <a:t>root@server</a:t>
            </a:r>
            <a:r>
              <a:rPr lang="en-US" i="1" dirty="0"/>
              <a:t> ~]# ls -</a:t>
            </a:r>
            <a:r>
              <a:rPr lang="en-US" i="1" dirty="0" err="1"/>
              <a:t>lh</a:t>
            </a:r>
            <a:endParaRPr lang="en-US" i="1" dirty="0"/>
          </a:p>
          <a:p>
            <a:pPr lvl="1"/>
            <a:r>
              <a:rPr lang="en-US" i="1" dirty="0"/>
              <a:t>total 264K</a:t>
            </a:r>
          </a:p>
          <a:p>
            <a:pPr lvl="1"/>
            <a:r>
              <a:rPr lang="en-US" i="1" dirty="0"/>
              <a:t>-</a:t>
            </a:r>
            <a:r>
              <a:rPr lang="en-US" i="1" dirty="0" err="1"/>
              <a:t>rw</a:t>
            </a:r>
            <a:r>
              <a:rPr lang="en-US" i="1" dirty="0"/>
              <a:t>-r--r--. 1 root </a:t>
            </a:r>
            <a:r>
              <a:rPr lang="en-US" i="1" dirty="0" err="1"/>
              <a:t>root</a:t>
            </a:r>
            <a:r>
              <a:rPr lang="en-US" i="1" dirty="0"/>
              <a:t>   14 Oct 27 01:58 all</a:t>
            </a:r>
          </a:p>
          <a:p>
            <a:pPr lvl="1"/>
            <a:r>
              <a:rPr lang="en-US" i="1" dirty="0"/>
              <a:t>-</a:t>
            </a:r>
            <a:r>
              <a:rPr lang="en-US" i="1" dirty="0" err="1"/>
              <a:t>rw</a:t>
            </a:r>
            <a:r>
              <a:rPr lang="en-US" i="1" dirty="0"/>
              <a:t>-------. 1 root </a:t>
            </a:r>
            <a:r>
              <a:rPr lang="en-US" i="1" dirty="0" err="1"/>
              <a:t>root</a:t>
            </a:r>
            <a:r>
              <a:rPr lang="en-US" i="1" dirty="0"/>
              <a:t> 1.3K Oct 26 11:24 anaconda-</a:t>
            </a:r>
            <a:r>
              <a:rPr lang="en-US" i="1" dirty="0" err="1"/>
              <a:t>ks.cfg</a:t>
            </a:r>
            <a:endParaRPr lang="en-US" i="1" dirty="0"/>
          </a:p>
          <a:p>
            <a:pPr lvl="1"/>
            <a:r>
              <a:rPr lang="en-US" i="1" dirty="0"/>
              <a:t>-</a:t>
            </a:r>
            <a:r>
              <a:rPr lang="en-US" i="1" dirty="0" err="1"/>
              <a:t>rw</a:t>
            </a:r>
            <a:r>
              <a:rPr lang="en-US" i="1" dirty="0"/>
              <a:t>-------. 1 root </a:t>
            </a:r>
            <a:r>
              <a:rPr lang="en-US" i="1" dirty="0" err="1"/>
              <a:t>root</a:t>
            </a:r>
            <a:r>
              <a:rPr lang="en-US" i="1" dirty="0"/>
              <a:t> 1.3K Oct 27 00:53 anaconda-ks.cfg.2</a:t>
            </a:r>
          </a:p>
          <a:p>
            <a:pPr lvl="1"/>
            <a:r>
              <a:rPr lang="en-US" i="1" dirty="0" err="1"/>
              <a:t>drwxr</a:t>
            </a:r>
            <a:r>
              <a:rPr lang="en-US" i="1" dirty="0"/>
              <a:t>-</a:t>
            </a:r>
            <a:r>
              <a:rPr lang="en-US" i="1" dirty="0" err="1"/>
              <a:t>xr</a:t>
            </a:r>
            <a:r>
              <a:rPr lang="en-US" i="1" dirty="0"/>
              <a:t>-x. 3 root </a:t>
            </a:r>
            <a:r>
              <a:rPr lang="en-US" i="1" dirty="0" err="1"/>
              <a:t>root</a:t>
            </a:r>
            <a:r>
              <a:rPr lang="en-US" i="1" dirty="0"/>
              <a:t>   43 Oct 27 00:56 dir1</a:t>
            </a:r>
          </a:p>
          <a:p>
            <a:pPr lvl="1"/>
            <a:r>
              <a:rPr lang="en-US" i="1" dirty="0" err="1"/>
              <a:t>drwxr</a:t>
            </a:r>
            <a:r>
              <a:rPr lang="en-US" i="1" dirty="0"/>
              <a:t>-</a:t>
            </a:r>
            <a:r>
              <a:rPr lang="en-US" i="1" dirty="0" err="1"/>
              <a:t>xr</a:t>
            </a:r>
            <a:r>
              <a:rPr lang="en-US" i="1" dirty="0"/>
              <a:t>-x. 3 root </a:t>
            </a:r>
            <a:r>
              <a:rPr lang="en-US" i="1" dirty="0" err="1"/>
              <a:t>root</a:t>
            </a:r>
            <a:r>
              <a:rPr lang="en-US" i="1" dirty="0"/>
              <a:t>   43 Oct 27 00:59 dir11</a:t>
            </a:r>
          </a:p>
          <a:p>
            <a:pPr lvl="1"/>
            <a:r>
              <a:rPr lang="en-US" i="1" dirty="0" err="1"/>
              <a:t>drwxr</a:t>
            </a:r>
            <a:r>
              <a:rPr lang="en-US" i="1" dirty="0"/>
              <a:t>-</a:t>
            </a:r>
            <a:r>
              <a:rPr lang="en-US" i="1" dirty="0" err="1"/>
              <a:t>xr</a:t>
            </a:r>
            <a:r>
              <a:rPr lang="en-US" i="1" dirty="0"/>
              <a:t>-x. 3 root </a:t>
            </a:r>
            <a:r>
              <a:rPr lang="en-US" i="1" dirty="0" err="1"/>
              <a:t>root</a:t>
            </a:r>
            <a:r>
              <a:rPr lang="en-US" i="1" dirty="0"/>
              <a:t>   43 Oct 27 00:59 dir13</a:t>
            </a:r>
          </a:p>
          <a:p>
            <a:pPr lvl="1"/>
            <a:r>
              <a:rPr lang="en-US" sz="1200" i="1" dirty="0"/>
              <a:t> </a:t>
            </a:r>
          </a:p>
          <a:p>
            <a:pPr marL="628650" lvl="1" indent="-171450">
              <a:buFont typeface="Wingdings" panose="05000000000000000000" pitchFamily="2" charset="2"/>
              <a:buChar char="§"/>
            </a:pPr>
            <a:endParaRPr lang="en-US" i="1" dirty="0"/>
          </a:p>
        </p:txBody>
      </p:sp>
    </p:spTree>
    <p:extLst>
      <p:ext uri="{BB962C8B-B14F-4D97-AF65-F5344CB8AC3E}">
        <p14:creationId xmlns:p14="http://schemas.microsoft.com/office/powerpoint/2010/main" val="227805233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862870"/>
          </a:xfrm>
          <a:prstGeom prst="rect">
            <a:avLst/>
          </a:prstGeom>
        </p:spPr>
        <p:txBody>
          <a:bodyPr wrap="square">
            <a:spAutoFit/>
          </a:bodyPr>
          <a:lstStyle/>
          <a:p>
            <a:pPr marL="342900" indent="-342900">
              <a:buFont typeface="Wingdings" panose="05000000000000000000" pitchFamily="2" charset="2"/>
              <a:buChar char="v"/>
            </a:pPr>
            <a:r>
              <a:rPr lang="en-US" sz="2000" b="1" dirty="0"/>
              <a:t>   file ownership</a:t>
            </a:r>
            <a:endParaRPr lang="en-US" sz="2000" b="1" i="1" dirty="0"/>
          </a:p>
          <a:p>
            <a:pPr marL="742950" lvl="1" indent="-285750">
              <a:buFont typeface="Wingdings" panose="05000000000000000000" pitchFamily="2" charset="2"/>
              <a:buChar char="§"/>
            </a:pPr>
            <a:r>
              <a:rPr lang="en-US" b="1" dirty="0"/>
              <a:t>listing user accounts</a:t>
            </a:r>
          </a:p>
          <a:p>
            <a:pPr lvl="1"/>
            <a:r>
              <a:rPr lang="en-US" dirty="0"/>
              <a:t>You can use the following command to list all local user accounts.</a:t>
            </a:r>
          </a:p>
          <a:p>
            <a:pPr lvl="1"/>
            <a:r>
              <a:rPr lang="en-US" sz="1200" dirty="0"/>
              <a:t> </a:t>
            </a:r>
          </a:p>
          <a:p>
            <a:pPr lvl="1"/>
            <a:r>
              <a:rPr lang="en-US" i="1" dirty="0"/>
              <a:t>[</a:t>
            </a:r>
            <a:r>
              <a:rPr lang="en-US" i="1" dirty="0" err="1"/>
              <a:t>root@server</a:t>
            </a:r>
            <a:r>
              <a:rPr lang="en-US" i="1" dirty="0"/>
              <a:t> ~]# cut -d: -f1 /</a:t>
            </a:r>
            <a:r>
              <a:rPr lang="en-US" i="1" dirty="0" err="1"/>
              <a:t>etc</a:t>
            </a:r>
            <a:r>
              <a:rPr lang="en-US" i="1" dirty="0"/>
              <a:t>/</a:t>
            </a:r>
            <a:r>
              <a:rPr lang="en-US" i="1" dirty="0" err="1"/>
              <a:t>passwd</a:t>
            </a:r>
            <a:r>
              <a:rPr lang="en-US" i="1" dirty="0"/>
              <a:t> | column</a:t>
            </a:r>
          </a:p>
          <a:p>
            <a:pPr lvl="1"/>
            <a:r>
              <a:rPr lang="en-US" i="1" dirty="0"/>
              <a:t>root            sync            games           </a:t>
            </a:r>
            <a:r>
              <a:rPr lang="en-US" i="1" dirty="0" err="1"/>
              <a:t>polkitd</a:t>
            </a:r>
            <a:r>
              <a:rPr lang="en-US" i="1" dirty="0"/>
              <a:t>         </a:t>
            </a:r>
            <a:r>
              <a:rPr lang="en-US" i="1" dirty="0" err="1"/>
              <a:t>saslauth</a:t>
            </a:r>
            <a:endParaRPr lang="en-US" i="1" dirty="0"/>
          </a:p>
          <a:p>
            <a:pPr lvl="1"/>
            <a:r>
              <a:rPr lang="en-US" i="1" dirty="0"/>
              <a:t>bin             shutdown        ftp             postfix         </a:t>
            </a:r>
            <a:r>
              <a:rPr lang="en-US" i="1" dirty="0" err="1"/>
              <a:t>paitoon</a:t>
            </a:r>
            <a:endParaRPr lang="en-US" i="1" dirty="0"/>
          </a:p>
          <a:p>
            <a:pPr lvl="1"/>
            <a:r>
              <a:rPr lang="en-US" i="1" dirty="0"/>
              <a:t>daemon          halt            nobody          </a:t>
            </a:r>
            <a:r>
              <a:rPr lang="en-US" i="1" dirty="0" err="1"/>
              <a:t>chrony</a:t>
            </a:r>
            <a:endParaRPr lang="en-US" i="1" dirty="0"/>
          </a:p>
          <a:p>
            <a:pPr lvl="1"/>
            <a:r>
              <a:rPr lang="en-US" i="1" dirty="0" err="1"/>
              <a:t>adm</a:t>
            </a:r>
            <a:r>
              <a:rPr lang="en-US" i="1" dirty="0"/>
              <a:t>             mail            </a:t>
            </a:r>
            <a:r>
              <a:rPr lang="en-US" i="1" dirty="0" err="1"/>
              <a:t>systemd</a:t>
            </a:r>
            <a:r>
              <a:rPr lang="en-US" i="1" dirty="0"/>
              <a:t>-network </a:t>
            </a:r>
            <a:r>
              <a:rPr lang="en-US" i="1" dirty="0" err="1"/>
              <a:t>sshd</a:t>
            </a:r>
            <a:endParaRPr lang="en-US" i="1" dirty="0"/>
          </a:p>
          <a:p>
            <a:pPr lvl="1"/>
            <a:r>
              <a:rPr lang="en-US" i="1" dirty="0" err="1"/>
              <a:t>lp</a:t>
            </a:r>
            <a:r>
              <a:rPr lang="en-US" i="1" dirty="0"/>
              <a:t>              operator        </a:t>
            </a:r>
            <a:r>
              <a:rPr lang="en-US" i="1" dirty="0" err="1"/>
              <a:t>dbus</a:t>
            </a:r>
            <a:r>
              <a:rPr lang="en-US" i="1" dirty="0"/>
              <a:t>            apache</a:t>
            </a:r>
          </a:p>
          <a:p>
            <a:pPr lvl="1"/>
            <a:r>
              <a:rPr lang="en-US" sz="1400" i="1" dirty="0"/>
              <a:t> </a:t>
            </a:r>
          </a:p>
          <a:p>
            <a:pPr marL="742950" lvl="1" indent="-285750">
              <a:buFont typeface="Wingdings" panose="05000000000000000000" pitchFamily="2" charset="2"/>
              <a:buChar char="§"/>
            </a:pPr>
            <a:r>
              <a:rPr lang="en-US" b="1" dirty="0" err="1"/>
              <a:t>chgrp</a:t>
            </a:r>
            <a:endParaRPr lang="en-US" b="1" dirty="0"/>
          </a:p>
          <a:p>
            <a:pPr lvl="1"/>
            <a:r>
              <a:rPr lang="en-US" dirty="0"/>
              <a:t>You can change the group owner of a file using the  </a:t>
            </a:r>
            <a:r>
              <a:rPr lang="en-US" b="1" dirty="0" err="1"/>
              <a:t>chgrp</a:t>
            </a:r>
            <a:r>
              <a:rPr lang="en-US" dirty="0"/>
              <a:t>  command.</a:t>
            </a:r>
          </a:p>
          <a:p>
            <a:pPr lvl="1"/>
            <a:r>
              <a:rPr lang="en-US" sz="1200" dirty="0"/>
              <a:t>  </a:t>
            </a:r>
          </a:p>
          <a:p>
            <a:pPr lvl="1"/>
            <a:r>
              <a:rPr lang="en-US" i="1" dirty="0"/>
              <a:t>[</a:t>
            </a:r>
            <a:r>
              <a:rPr lang="en-US" i="1" dirty="0" err="1"/>
              <a:t>root@server</a:t>
            </a:r>
            <a:r>
              <a:rPr lang="en-US" i="1" dirty="0"/>
              <a:t> ~]# </a:t>
            </a:r>
            <a:r>
              <a:rPr lang="en-US" i="1" dirty="0" err="1"/>
              <a:t>chgrp</a:t>
            </a:r>
            <a:r>
              <a:rPr lang="en-US" i="1" dirty="0"/>
              <a:t> football winter.txt</a:t>
            </a:r>
          </a:p>
          <a:p>
            <a:pPr lvl="1"/>
            <a:r>
              <a:rPr lang="en-US" i="1" dirty="0"/>
              <a:t>[</a:t>
            </a:r>
            <a:r>
              <a:rPr lang="en-US" i="1" dirty="0" err="1"/>
              <a:t>root@server</a:t>
            </a:r>
            <a:r>
              <a:rPr lang="en-US" i="1" dirty="0"/>
              <a:t> ~]# ls -l winter.txt</a:t>
            </a:r>
          </a:p>
          <a:p>
            <a:pPr lvl="1"/>
            <a:r>
              <a:rPr lang="en-US" i="1" dirty="0"/>
              <a:t>-</a:t>
            </a:r>
            <a:r>
              <a:rPr lang="en-US" i="1" dirty="0" err="1"/>
              <a:t>rw</a:t>
            </a:r>
            <a:r>
              <a:rPr lang="en-US" i="1" dirty="0"/>
              <a:t>-r--r--. 1 root football 40 Nov  2 03:13 winter.txt</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18833368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124206"/>
          </a:xfrm>
          <a:prstGeom prst="rect">
            <a:avLst/>
          </a:prstGeom>
        </p:spPr>
        <p:txBody>
          <a:bodyPr wrap="square">
            <a:spAutoFit/>
          </a:bodyPr>
          <a:lstStyle/>
          <a:p>
            <a:pPr marL="342900" indent="-342900">
              <a:buFont typeface="Wingdings" panose="05000000000000000000" pitchFamily="2" charset="2"/>
              <a:buChar char="v"/>
            </a:pPr>
            <a:r>
              <a:rPr lang="en-US" sz="2000" b="1" dirty="0"/>
              <a:t>   file ownership</a:t>
            </a:r>
            <a:endParaRPr lang="en-US" sz="2000" b="1" i="1" dirty="0"/>
          </a:p>
          <a:p>
            <a:pPr marL="742950" lvl="1" indent="-285750">
              <a:buFont typeface="Wingdings" panose="05000000000000000000" pitchFamily="2" charset="2"/>
              <a:buChar char="§"/>
            </a:pPr>
            <a:r>
              <a:rPr lang="en-US" b="1" dirty="0" err="1"/>
              <a:t>chown</a:t>
            </a:r>
            <a:endParaRPr lang="en-US" b="1" dirty="0"/>
          </a:p>
          <a:p>
            <a:pPr lvl="1"/>
            <a:r>
              <a:rPr lang="en-US" dirty="0"/>
              <a:t>The user owner of a file can be changed with  </a:t>
            </a:r>
            <a:r>
              <a:rPr lang="en-US" b="1" dirty="0" err="1"/>
              <a:t>chown</a:t>
            </a:r>
            <a:r>
              <a:rPr lang="en-US" dirty="0"/>
              <a:t>  command.</a:t>
            </a:r>
          </a:p>
          <a:p>
            <a:pPr lvl="1"/>
            <a:r>
              <a:rPr lang="en-US" sz="1200" dirty="0"/>
              <a:t> </a:t>
            </a:r>
          </a:p>
          <a:p>
            <a:pPr lvl="1"/>
            <a:r>
              <a:rPr lang="en-US" i="1" dirty="0"/>
              <a:t>[</a:t>
            </a:r>
            <a:r>
              <a:rPr lang="en-US" i="1" dirty="0" err="1"/>
              <a:t>root@server</a:t>
            </a:r>
            <a:r>
              <a:rPr lang="en-US" i="1" dirty="0"/>
              <a:t> ~]# ls -l winter.txt</a:t>
            </a:r>
          </a:p>
          <a:p>
            <a:pPr lvl="1"/>
            <a:r>
              <a:rPr lang="en-US" i="1" dirty="0"/>
              <a:t>-</a:t>
            </a:r>
            <a:r>
              <a:rPr lang="en-US" i="1" dirty="0" err="1"/>
              <a:t>rw</a:t>
            </a:r>
            <a:r>
              <a:rPr lang="en-US" i="1" dirty="0"/>
              <a:t>-r--r--. 1 </a:t>
            </a:r>
            <a:r>
              <a:rPr lang="en-US" i="1" dirty="0" err="1"/>
              <a:t>paitoon</a:t>
            </a:r>
            <a:r>
              <a:rPr lang="en-US" i="1" dirty="0"/>
              <a:t> football 40 Nov  2 03:13 winter.txt</a:t>
            </a:r>
          </a:p>
          <a:p>
            <a:pPr lvl="1"/>
            <a:r>
              <a:rPr lang="en-US" i="1" dirty="0"/>
              <a:t>[</a:t>
            </a:r>
            <a:r>
              <a:rPr lang="en-US" i="1" dirty="0" err="1"/>
              <a:t>root@server</a:t>
            </a:r>
            <a:r>
              <a:rPr lang="en-US" i="1" dirty="0"/>
              <a:t> ~]#</a:t>
            </a:r>
          </a:p>
          <a:p>
            <a:pPr lvl="1"/>
            <a:endParaRPr lang="en-US" sz="1400" i="1" dirty="0"/>
          </a:p>
          <a:p>
            <a:pPr lvl="1"/>
            <a:r>
              <a:rPr lang="en-US" dirty="0"/>
              <a:t> You can also use  </a:t>
            </a:r>
            <a:r>
              <a:rPr lang="en-US" b="1" dirty="0" err="1"/>
              <a:t>chown</a:t>
            </a:r>
            <a:r>
              <a:rPr lang="en-US" dirty="0"/>
              <a:t>  to change both the </a:t>
            </a:r>
            <a:r>
              <a:rPr lang="en-US" b="1" dirty="0"/>
              <a:t>user owner </a:t>
            </a:r>
            <a:r>
              <a:rPr lang="en-US" dirty="0"/>
              <a:t>and the </a:t>
            </a:r>
            <a:r>
              <a:rPr lang="en-US" b="1" dirty="0"/>
              <a:t>group owner</a:t>
            </a:r>
            <a:r>
              <a:rPr lang="en-US" dirty="0"/>
              <a:t>.</a:t>
            </a:r>
          </a:p>
          <a:p>
            <a:pPr lvl="1"/>
            <a:endParaRPr lang="en-US" dirty="0"/>
          </a:p>
          <a:p>
            <a:pPr lvl="1"/>
            <a:r>
              <a:rPr lang="en-US" i="1" dirty="0"/>
              <a:t>[</a:t>
            </a:r>
            <a:r>
              <a:rPr lang="en-US" i="1" dirty="0" err="1"/>
              <a:t>root@server</a:t>
            </a:r>
            <a:r>
              <a:rPr lang="en-US" i="1" dirty="0"/>
              <a:t> ~]# </a:t>
            </a:r>
            <a:r>
              <a:rPr lang="en-US" i="1" dirty="0" err="1"/>
              <a:t>chown</a:t>
            </a:r>
            <a:r>
              <a:rPr lang="en-US" i="1" dirty="0"/>
              <a:t> </a:t>
            </a:r>
            <a:r>
              <a:rPr lang="en-US" i="1" dirty="0" err="1"/>
              <a:t>paitoon:snooker</a:t>
            </a:r>
            <a:r>
              <a:rPr lang="en-US" i="1" dirty="0"/>
              <a:t> text.txt</a:t>
            </a:r>
          </a:p>
          <a:p>
            <a:pPr lvl="1"/>
            <a:r>
              <a:rPr lang="en-US" i="1" dirty="0"/>
              <a:t>[</a:t>
            </a:r>
            <a:r>
              <a:rPr lang="en-US" i="1" dirty="0" err="1"/>
              <a:t>root@server</a:t>
            </a:r>
            <a:r>
              <a:rPr lang="en-US" i="1" dirty="0"/>
              <a:t> ~]# ls -l text.txt</a:t>
            </a:r>
          </a:p>
          <a:p>
            <a:pPr lvl="1"/>
            <a:r>
              <a:rPr lang="en-US" i="1" dirty="0"/>
              <a:t>-</a:t>
            </a:r>
            <a:r>
              <a:rPr lang="en-US" i="1" dirty="0" err="1"/>
              <a:t>rw</a:t>
            </a:r>
            <a:r>
              <a:rPr lang="en-US" i="1" dirty="0"/>
              <a:t>-r--r--. 1 </a:t>
            </a:r>
            <a:r>
              <a:rPr lang="en-US" i="1" dirty="0" err="1"/>
              <a:t>paitoon</a:t>
            </a:r>
            <a:r>
              <a:rPr lang="en-US" i="1" dirty="0"/>
              <a:t> snooker 8 Nov  2 04:26 text.txt</a:t>
            </a:r>
          </a:p>
          <a:p>
            <a:pPr lvl="1"/>
            <a:r>
              <a:rPr lang="en-US" i="1" dirty="0"/>
              <a:t>[</a:t>
            </a:r>
            <a:r>
              <a:rPr lang="en-US" i="1" dirty="0" err="1"/>
              <a:t>root@server</a:t>
            </a:r>
            <a:r>
              <a:rPr lang="en-US" i="1" dirty="0"/>
              <a:t> ~]#</a:t>
            </a:r>
          </a:p>
          <a:p>
            <a:pPr lvl="1"/>
            <a:endParaRPr lang="en-US" dirty="0"/>
          </a:p>
        </p:txBody>
      </p:sp>
    </p:spTree>
    <p:extLst>
      <p:ext uri="{BB962C8B-B14F-4D97-AF65-F5344CB8AC3E}">
        <p14:creationId xmlns:p14="http://schemas.microsoft.com/office/powerpoint/2010/main" val="429238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Operating System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585871"/>
          </a:xfrm>
          <a:prstGeom prst="rect">
            <a:avLst/>
          </a:prstGeom>
        </p:spPr>
        <p:txBody>
          <a:bodyPr wrap="square">
            <a:spAutoFit/>
          </a:bodyPr>
          <a:lstStyle/>
          <a:p>
            <a:pPr marL="285750" indent="-285750">
              <a:buFont typeface="Wingdings" panose="05000000000000000000" pitchFamily="2" charset="2"/>
              <a:buChar char="v"/>
            </a:pPr>
            <a:r>
              <a:rPr lang="en-US" sz="2800" dirty="0"/>
              <a:t> </a:t>
            </a:r>
            <a:r>
              <a:rPr lang="en-US" sz="2400" dirty="0"/>
              <a:t>Just like Windows XP, Windows 7, Windows 8, and Mac OS X, </a:t>
            </a:r>
            <a:r>
              <a:rPr lang="en-US" sz="2400" b="1" dirty="0"/>
              <a:t>Linux is an operating system</a:t>
            </a:r>
            <a:r>
              <a:rPr lang="en-US" sz="2400" dirty="0"/>
              <a:t>.</a:t>
            </a:r>
            <a:r>
              <a:rPr lang="en-US" sz="2800" dirty="0"/>
              <a:t> </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dirty="0"/>
              <a:t> </a:t>
            </a:r>
            <a:r>
              <a:rPr lang="en-US" sz="2400" dirty="0"/>
              <a:t>An operating system is software that manages all of the hardware resources associated with your desktop or laptop.</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800" dirty="0"/>
              <a:t> </a:t>
            </a:r>
            <a:r>
              <a:rPr lang="en-US" sz="2400" dirty="0"/>
              <a:t>To put it simply – the operating system manages the communication between your software and your hardware. </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dirty="0"/>
              <a:t> </a:t>
            </a:r>
            <a:r>
              <a:rPr lang="en-US" sz="2400" dirty="0"/>
              <a:t>Without the operating system (often referred to as the “OS”), the software wouldn’t function.</a:t>
            </a:r>
            <a:endParaRPr lang="en-US" sz="2800" dirty="0"/>
          </a:p>
        </p:txBody>
      </p:sp>
    </p:spTree>
    <p:extLst>
      <p:ext uri="{BB962C8B-B14F-4D97-AF65-F5344CB8AC3E}">
        <p14:creationId xmlns:p14="http://schemas.microsoft.com/office/powerpoint/2010/main" val="348841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278094"/>
          </a:xfrm>
          <a:prstGeom prst="rect">
            <a:avLst/>
          </a:prstGeom>
        </p:spPr>
        <p:txBody>
          <a:bodyPr wrap="square">
            <a:spAutoFit/>
          </a:bodyPr>
          <a:lstStyle/>
          <a:p>
            <a:pPr marL="342900" indent="-342900">
              <a:buFont typeface="Wingdings" panose="05000000000000000000" pitchFamily="2" charset="2"/>
              <a:buChar char="v"/>
            </a:pPr>
            <a:r>
              <a:rPr lang="en-US" sz="2000" b="1" dirty="0"/>
              <a:t>  list of special files</a:t>
            </a:r>
            <a:endParaRPr lang="en-US" sz="2000" b="1" i="1" dirty="0"/>
          </a:p>
          <a:p>
            <a:pPr lvl="1"/>
            <a:r>
              <a:rPr lang="en-US" dirty="0"/>
              <a:t>When you use  </a:t>
            </a:r>
            <a:r>
              <a:rPr lang="en-US" b="1" dirty="0"/>
              <a:t>ls -l</a:t>
            </a:r>
            <a:r>
              <a:rPr lang="en-US" dirty="0"/>
              <a:t> , for each file you can see ten characters before the user and group owner. The </a:t>
            </a:r>
            <a:r>
              <a:rPr lang="en-US" b="1" dirty="0"/>
              <a:t>first character </a:t>
            </a:r>
            <a:r>
              <a:rPr lang="en-US" dirty="0"/>
              <a:t>tells us the </a:t>
            </a:r>
            <a:r>
              <a:rPr lang="en-US" b="1" dirty="0"/>
              <a:t>type of file</a:t>
            </a:r>
            <a:r>
              <a:rPr lang="en-US" dirty="0"/>
              <a: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b="1" dirty="0"/>
          </a:p>
        </p:txBody>
      </p:sp>
      <p:graphicFrame>
        <p:nvGraphicFramePr>
          <p:cNvPr id="4" name="ตาราง 3">
            <a:extLst>
              <a:ext uri="{FF2B5EF4-FFF2-40B4-BE49-F238E27FC236}">
                <a16:creationId xmlns:a16="http://schemas.microsoft.com/office/drawing/2014/main" id="{D60C505E-E8E7-42BB-996D-660E7E2A1BEE}"/>
              </a:ext>
            </a:extLst>
          </p:cNvPr>
          <p:cNvGraphicFramePr>
            <a:graphicFrameLocks noGrp="1"/>
          </p:cNvGraphicFramePr>
          <p:nvPr>
            <p:extLst>
              <p:ext uri="{D42A27DB-BD31-4B8C-83A1-F6EECF244321}">
                <p14:modId xmlns:p14="http://schemas.microsoft.com/office/powerpoint/2010/main" val="3647960299"/>
              </p:ext>
            </p:extLst>
          </p:nvPr>
        </p:nvGraphicFramePr>
        <p:xfrm>
          <a:off x="2288959" y="2821007"/>
          <a:ext cx="4832412" cy="2926080"/>
        </p:xfrm>
        <a:graphic>
          <a:graphicData uri="http://schemas.openxmlformats.org/drawingml/2006/table">
            <a:tbl>
              <a:tblPr firstRow="1" bandRow="1">
                <a:tableStyleId>{5C22544A-7EE6-4342-B048-85BDC9FD1C3A}</a:tableStyleId>
              </a:tblPr>
              <a:tblGrid>
                <a:gridCol w="2416206">
                  <a:extLst>
                    <a:ext uri="{9D8B030D-6E8A-4147-A177-3AD203B41FA5}">
                      <a16:colId xmlns:a16="http://schemas.microsoft.com/office/drawing/2014/main" val="3262486389"/>
                    </a:ext>
                  </a:extLst>
                </a:gridCol>
                <a:gridCol w="2416206">
                  <a:extLst>
                    <a:ext uri="{9D8B030D-6E8A-4147-A177-3AD203B41FA5}">
                      <a16:colId xmlns:a16="http://schemas.microsoft.com/office/drawing/2014/main" val="2906657045"/>
                    </a:ext>
                  </a:extLst>
                </a:gridCol>
              </a:tblGrid>
              <a:tr h="328735">
                <a:tc>
                  <a:txBody>
                    <a:bodyPr/>
                    <a:lstStyle/>
                    <a:p>
                      <a:pPr algn="ctr"/>
                      <a:r>
                        <a:rPr lang="en-US" sz="1800" dirty="0"/>
                        <a:t>First Character</a:t>
                      </a:r>
                      <a:endParaRPr lang="th-TH" sz="1800" dirty="0"/>
                    </a:p>
                  </a:txBody>
                  <a:tcPr/>
                </a:tc>
                <a:tc>
                  <a:txBody>
                    <a:bodyPr/>
                    <a:lstStyle/>
                    <a:p>
                      <a:pPr algn="ctr"/>
                      <a:r>
                        <a:rPr lang="en-US" sz="1800" dirty="0"/>
                        <a:t>File Type</a:t>
                      </a:r>
                      <a:endParaRPr lang="th-TH" sz="1800" dirty="0"/>
                    </a:p>
                  </a:txBody>
                  <a:tcPr/>
                </a:tc>
                <a:extLst>
                  <a:ext uri="{0D108BD9-81ED-4DB2-BD59-A6C34878D82A}">
                    <a16:rowId xmlns:a16="http://schemas.microsoft.com/office/drawing/2014/main" val="1637849170"/>
                  </a:ext>
                </a:extLst>
              </a:tr>
              <a:tr h="328735">
                <a:tc>
                  <a:txBody>
                    <a:bodyPr/>
                    <a:lstStyle/>
                    <a:p>
                      <a:pPr algn="ctr"/>
                      <a:r>
                        <a:rPr lang="en-US" sz="1800" dirty="0"/>
                        <a:t>-</a:t>
                      </a:r>
                      <a:endParaRPr lang="th-TH" sz="1800" dirty="0"/>
                    </a:p>
                  </a:txBody>
                  <a:tcPr/>
                </a:tc>
                <a:tc>
                  <a:txBody>
                    <a:bodyPr/>
                    <a:lstStyle/>
                    <a:p>
                      <a:pPr algn="ctr"/>
                      <a:r>
                        <a:rPr lang="en-US" sz="1800" dirty="0"/>
                        <a:t>Normal file</a:t>
                      </a:r>
                      <a:endParaRPr lang="th-TH" sz="1800" dirty="0"/>
                    </a:p>
                  </a:txBody>
                  <a:tcPr/>
                </a:tc>
                <a:extLst>
                  <a:ext uri="{0D108BD9-81ED-4DB2-BD59-A6C34878D82A}">
                    <a16:rowId xmlns:a16="http://schemas.microsoft.com/office/drawing/2014/main" val="3033701630"/>
                  </a:ext>
                </a:extLst>
              </a:tr>
              <a:tr h="328735">
                <a:tc>
                  <a:txBody>
                    <a:bodyPr/>
                    <a:lstStyle/>
                    <a:p>
                      <a:pPr algn="ctr"/>
                      <a:r>
                        <a:rPr lang="en-US" sz="1800" dirty="0"/>
                        <a:t>d</a:t>
                      </a:r>
                      <a:endParaRPr lang="th-TH" sz="1800" dirty="0"/>
                    </a:p>
                  </a:txBody>
                  <a:tcPr/>
                </a:tc>
                <a:tc>
                  <a:txBody>
                    <a:bodyPr/>
                    <a:lstStyle/>
                    <a:p>
                      <a:pPr algn="ctr"/>
                      <a:r>
                        <a:rPr lang="en-US" sz="1800" dirty="0"/>
                        <a:t>Directory</a:t>
                      </a:r>
                      <a:endParaRPr lang="th-TH" sz="1800" dirty="0"/>
                    </a:p>
                  </a:txBody>
                  <a:tcPr/>
                </a:tc>
                <a:extLst>
                  <a:ext uri="{0D108BD9-81ED-4DB2-BD59-A6C34878D82A}">
                    <a16:rowId xmlns:a16="http://schemas.microsoft.com/office/drawing/2014/main" val="369098208"/>
                  </a:ext>
                </a:extLst>
              </a:tr>
              <a:tr h="328735">
                <a:tc>
                  <a:txBody>
                    <a:bodyPr/>
                    <a:lstStyle/>
                    <a:p>
                      <a:pPr algn="ctr"/>
                      <a:r>
                        <a:rPr lang="en-US" sz="1800" dirty="0"/>
                        <a:t>l</a:t>
                      </a:r>
                      <a:endParaRPr lang="th-TH" sz="1800" dirty="0"/>
                    </a:p>
                  </a:txBody>
                  <a:tcPr/>
                </a:tc>
                <a:tc>
                  <a:txBody>
                    <a:bodyPr/>
                    <a:lstStyle/>
                    <a:p>
                      <a:pPr algn="ctr"/>
                      <a:r>
                        <a:rPr lang="en-US" sz="1800" dirty="0"/>
                        <a:t>Symbolic link</a:t>
                      </a:r>
                      <a:endParaRPr lang="th-TH" sz="1800" dirty="0"/>
                    </a:p>
                  </a:txBody>
                  <a:tcPr/>
                </a:tc>
                <a:extLst>
                  <a:ext uri="{0D108BD9-81ED-4DB2-BD59-A6C34878D82A}">
                    <a16:rowId xmlns:a16="http://schemas.microsoft.com/office/drawing/2014/main" val="569755971"/>
                  </a:ext>
                </a:extLst>
              </a:tr>
              <a:tr h="328735">
                <a:tc>
                  <a:txBody>
                    <a:bodyPr/>
                    <a:lstStyle/>
                    <a:p>
                      <a:pPr algn="ctr"/>
                      <a:r>
                        <a:rPr lang="en-US" sz="1800" dirty="0"/>
                        <a:t>p</a:t>
                      </a:r>
                      <a:endParaRPr lang="th-TH" sz="1800" dirty="0"/>
                    </a:p>
                  </a:txBody>
                  <a:tcPr/>
                </a:tc>
                <a:tc>
                  <a:txBody>
                    <a:bodyPr/>
                    <a:lstStyle/>
                    <a:p>
                      <a:pPr algn="ctr"/>
                      <a:r>
                        <a:rPr lang="en-US" sz="1800" dirty="0"/>
                        <a:t>Named pipe</a:t>
                      </a:r>
                      <a:endParaRPr lang="th-TH" sz="1800" dirty="0"/>
                    </a:p>
                  </a:txBody>
                  <a:tcPr/>
                </a:tc>
                <a:extLst>
                  <a:ext uri="{0D108BD9-81ED-4DB2-BD59-A6C34878D82A}">
                    <a16:rowId xmlns:a16="http://schemas.microsoft.com/office/drawing/2014/main" val="2330768053"/>
                  </a:ext>
                </a:extLst>
              </a:tr>
              <a:tr h="328735">
                <a:tc>
                  <a:txBody>
                    <a:bodyPr/>
                    <a:lstStyle/>
                    <a:p>
                      <a:pPr algn="ctr"/>
                      <a:r>
                        <a:rPr lang="en-US" sz="1800" dirty="0"/>
                        <a:t>b</a:t>
                      </a:r>
                      <a:endParaRPr lang="th-TH" sz="1800" dirty="0"/>
                    </a:p>
                  </a:txBody>
                  <a:tcPr/>
                </a:tc>
                <a:tc>
                  <a:txBody>
                    <a:bodyPr/>
                    <a:lstStyle/>
                    <a:p>
                      <a:pPr algn="ctr"/>
                      <a:r>
                        <a:rPr lang="en-US" sz="1800" dirty="0"/>
                        <a:t>Block device</a:t>
                      </a:r>
                      <a:endParaRPr lang="th-TH" sz="1800" dirty="0"/>
                    </a:p>
                  </a:txBody>
                  <a:tcPr/>
                </a:tc>
                <a:extLst>
                  <a:ext uri="{0D108BD9-81ED-4DB2-BD59-A6C34878D82A}">
                    <a16:rowId xmlns:a16="http://schemas.microsoft.com/office/drawing/2014/main" val="1616305821"/>
                  </a:ext>
                </a:extLst>
              </a:tr>
              <a:tr h="328735">
                <a:tc>
                  <a:txBody>
                    <a:bodyPr/>
                    <a:lstStyle/>
                    <a:p>
                      <a:pPr algn="ctr"/>
                      <a:r>
                        <a:rPr lang="en-US" sz="1800" dirty="0"/>
                        <a:t>c</a:t>
                      </a:r>
                      <a:endParaRPr lang="th-TH" sz="1800" dirty="0"/>
                    </a:p>
                  </a:txBody>
                  <a:tcPr/>
                </a:tc>
                <a:tc>
                  <a:txBody>
                    <a:bodyPr/>
                    <a:lstStyle/>
                    <a:p>
                      <a:pPr algn="ctr"/>
                      <a:r>
                        <a:rPr lang="en-US" sz="1800" dirty="0"/>
                        <a:t>Character device</a:t>
                      </a:r>
                      <a:endParaRPr lang="th-TH" sz="1800" dirty="0"/>
                    </a:p>
                  </a:txBody>
                  <a:tcPr/>
                </a:tc>
                <a:extLst>
                  <a:ext uri="{0D108BD9-81ED-4DB2-BD59-A6C34878D82A}">
                    <a16:rowId xmlns:a16="http://schemas.microsoft.com/office/drawing/2014/main" val="3204318928"/>
                  </a:ext>
                </a:extLst>
              </a:tr>
              <a:tr h="328735">
                <a:tc>
                  <a:txBody>
                    <a:bodyPr/>
                    <a:lstStyle/>
                    <a:p>
                      <a:pPr algn="ctr"/>
                      <a:r>
                        <a:rPr lang="en-US" sz="1800" dirty="0"/>
                        <a:t>s</a:t>
                      </a:r>
                      <a:endParaRPr lang="th-TH" sz="1800" dirty="0"/>
                    </a:p>
                  </a:txBody>
                  <a:tcPr/>
                </a:tc>
                <a:tc>
                  <a:txBody>
                    <a:bodyPr/>
                    <a:lstStyle/>
                    <a:p>
                      <a:pPr algn="ctr"/>
                      <a:r>
                        <a:rPr lang="en-US" sz="1800" dirty="0"/>
                        <a:t>Socket</a:t>
                      </a:r>
                      <a:endParaRPr lang="th-TH" sz="1800" dirty="0"/>
                    </a:p>
                  </a:txBody>
                  <a:tcPr/>
                </a:tc>
                <a:extLst>
                  <a:ext uri="{0D108BD9-81ED-4DB2-BD59-A6C34878D82A}">
                    <a16:rowId xmlns:a16="http://schemas.microsoft.com/office/drawing/2014/main" val="306495122"/>
                  </a:ext>
                </a:extLst>
              </a:tr>
            </a:tbl>
          </a:graphicData>
        </a:graphic>
      </p:graphicFrame>
    </p:spTree>
    <p:extLst>
      <p:ext uri="{BB962C8B-B14F-4D97-AF65-F5344CB8AC3E}">
        <p14:creationId xmlns:p14="http://schemas.microsoft.com/office/powerpoint/2010/main" val="41754304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555093"/>
          </a:xfrm>
          <a:prstGeom prst="rect">
            <a:avLst/>
          </a:prstGeom>
        </p:spPr>
        <p:txBody>
          <a:bodyPr wrap="square">
            <a:spAutoFit/>
          </a:bodyPr>
          <a:lstStyle/>
          <a:p>
            <a:pPr marL="342900" indent="-342900">
              <a:buFont typeface="Wingdings" panose="05000000000000000000" pitchFamily="2" charset="2"/>
              <a:buChar char="v"/>
            </a:pPr>
            <a:r>
              <a:rPr lang="en-US" sz="2000" b="1" dirty="0"/>
              <a:t>  list of special files</a:t>
            </a:r>
            <a:endParaRPr lang="en-US" sz="2000" b="1" i="1" dirty="0"/>
          </a:p>
          <a:p>
            <a:pPr lvl="1"/>
            <a:r>
              <a:rPr lang="en-US" dirty="0"/>
              <a:t>Below is a </a:t>
            </a:r>
            <a:r>
              <a:rPr lang="en-US" b="1" dirty="0"/>
              <a:t>character device </a:t>
            </a:r>
            <a:r>
              <a:rPr lang="en-US" dirty="0"/>
              <a:t>(the console) and a </a:t>
            </a:r>
            <a:r>
              <a:rPr lang="en-US" b="1" dirty="0"/>
              <a:t>block device </a:t>
            </a:r>
            <a:r>
              <a:rPr lang="en-US" dirty="0"/>
              <a:t>(the hard disk).</a:t>
            </a:r>
          </a:p>
          <a:p>
            <a:pPr lvl="1"/>
            <a:endParaRPr lang="en-US" dirty="0"/>
          </a:p>
          <a:p>
            <a:pPr lvl="1"/>
            <a:r>
              <a:rPr lang="en-US" i="1" dirty="0"/>
              <a:t>[</a:t>
            </a:r>
            <a:r>
              <a:rPr lang="en-US" i="1" dirty="0" err="1"/>
              <a:t>root@server</a:t>
            </a:r>
            <a:r>
              <a:rPr lang="en-US" i="1" dirty="0"/>
              <a:t> ~]# ls -l /dev/console /dev/</a:t>
            </a:r>
            <a:r>
              <a:rPr lang="en-US" i="1" dirty="0" err="1"/>
              <a:t>sda</a:t>
            </a:r>
            <a:endParaRPr lang="en-US" i="1" dirty="0"/>
          </a:p>
          <a:p>
            <a:pPr lvl="1"/>
            <a:r>
              <a:rPr lang="en-US" i="1" dirty="0" err="1"/>
              <a:t>crw</a:t>
            </a:r>
            <a:r>
              <a:rPr lang="en-US" i="1" dirty="0"/>
              <a:t>-------. 1 root </a:t>
            </a:r>
            <a:r>
              <a:rPr lang="en-US" i="1" dirty="0" err="1"/>
              <a:t>root</a:t>
            </a:r>
            <a:r>
              <a:rPr lang="en-US" i="1" dirty="0"/>
              <a:t> 5, 1 Nov  1 05:35 /dev/console</a:t>
            </a:r>
          </a:p>
          <a:p>
            <a:pPr lvl="1"/>
            <a:r>
              <a:rPr lang="en-US" i="1" dirty="0" err="1"/>
              <a:t>brw</a:t>
            </a:r>
            <a:r>
              <a:rPr lang="en-US" i="1" dirty="0"/>
              <a:t>-</a:t>
            </a:r>
            <a:r>
              <a:rPr lang="en-US" i="1" dirty="0" err="1"/>
              <a:t>rw</a:t>
            </a:r>
            <a:r>
              <a:rPr lang="en-US" i="1" dirty="0"/>
              <a:t>----. 1 root disk 8, 0 Nov  1 05:35 /dev/</a:t>
            </a:r>
            <a:r>
              <a:rPr lang="en-US" i="1" dirty="0" err="1"/>
              <a:t>sda</a:t>
            </a:r>
            <a:endParaRPr lang="en-US" i="1" dirty="0"/>
          </a:p>
          <a:p>
            <a:pPr lvl="1"/>
            <a:r>
              <a:rPr lang="en-US" i="1" dirty="0"/>
              <a:t>[</a:t>
            </a:r>
            <a:r>
              <a:rPr lang="en-US" i="1" dirty="0" err="1"/>
              <a:t>root@server</a:t>
            </a:r>
            <a:r>
              <a:rPr lang="en-US" i="1" dirty="0"/>
              <a:t> ~]#</a:t>
            </a:r>
          </a:p>
          <a:p>
            <a:pPr lvl="1"/>
            <a:endParaRPr lang="en-US" i="1" dirty="0"/>
          </a:p>
          <a:p>
            <a:pPr lvl="1"/>
            <a:r>
              <a:rPr lang="en-US" dirty="0"/>
              <a:t>And here you can see a </a:t>
            </a:r>
            <a:r>
              <a:rPr lang="en-US" b="1" dirty="0"/>
              <a:t>directory</a:t>
            </a:r>
            <a:r>
              <a:rPr lang="en-US" dirty="0"/>
              <a:t>, a </a:t>
            </a:r>
            <a:r>
              <a:rPr lang="en-US" b="1" dirty="0"/>
              <a:t>regular file </a:t>
            </a:r>
            <a:r>
              <a:rPr lang="en-US" dirty="0"/>
              <a:t>and a </a:t>
            </a:r>
            <a:r>
              <a:rPr lang="en-US" b="1" dirty="0"/>
              <a:t>symbolic link</a:t>
            </a:r>
            <a:r>
              <a:rPr lang="en-US" dirty="0"/>
              <a:t>.</a:t>
            </a:r>
          </a:p>
          <a:p>
            <a:pPr lvl="1"/>
            <a:endParaRPr lang="en-US" dirty="0"/>
          </a:p>
          <a:p>
            <a:pPr lvl="1"/>
            <a:r>
              <a:rPr lang="en-US" i="1" dirty="0"/>
              <a:t>[</a:t>
            </a:r>
            <a:r>
              <a:rPr lang="en-US" i="1" dirty="0" err="1"/>
              <a:t>root@server</a:t>
            </a:r>
            <a:r>
              <a:rPr lang="en-US" i="1" dirty="0"/>
              <a:t> ~]# ls -</a:t>
            </a:r>
            <a:r>
              <a:rPr lang="en-US" i="1" dirty="0" err="1"/>
              <a:t>ld</a:t>
            </a:r>
            <a:r>
              <a:rPr lang="en-US" i="1" dirty="0"/>
              <a:t> /</a:t>
            </a:r>
            <a:r>
              <a:rPr lang="en-US" i="1" dirty="0" err="1"/>
              <a:t>etc</a:t>
            </a:r>
            <a:r>
              <a:rPr lang="en-US" i="1" dirty="0"/>
              <a:t> /</a:t>
            </a:r>
            <a:r>
              <a:rPr lang="en-US" i="1" dirty="0" err="1"/>
              <a:t>etc</a:t>
            </a:r>
            <a:r>
              <a:rPr lang="en-US" i="1" dirty="0"/>
              <a:t>/hosts /</a:t>
            </a:r>
            <a:r>
              <a:rPr lang="en-US" i="1" dirty="0" err="1"/>
              <a:t>usr</a:t>
            </a:r>
            <a:r>
              <a:rPr lang="en-US" i="1" dirty="0"/>
              <a:t>/bin/view</a:t>
            </a:r>
          </a:p>
          <a:p>
            <a:pPr lvl="1"/>
            <a:r>
              <a:rPr lang="en-US" i="1" dirty="0" err="1"/>
              <a:t>drwxr</a:t>
            </a:r>
            <a:r>
              <a:rPr lang="en-US" i="1" dirty="0"/>
              <a:t>-</a:t>
            </a:r>
            <a:r>
              <a:rPr lang="en-US" i="1" dirty="0" err="1"/>
              <a:t>xr</a:t>
            </a:r>
            <a:r>
              <a:rPr lang="en-US" i="1" dirty="0"/>
              <a:t>-x. 75 root </a:t>
            </a:r>
            <a:r>
              <a:rPr lang="en-US" i="1" dirty="0" err="1"/>
              <a:t>root</a:t>
            </a:r>
            <a:r>
              <a:rPr lang="en-US" i="1" dirty="0"/>
              <a:t> 8192 Nov  2 09:06 /</a:t>
            </a:r>
            <a:r>
              <a:rPr lang="en-US" i="1" dirty="0" err="1"/>
              <a:t>etc</a:t>
            </a:r>
            <a:endParaRPr lang="en-US" i="1" dirty="0"/>
          </a:p>
          <a:p>
            <a:pPr lvl="1"/>
            <a:r>
              <a:rPr lang="en-US" i="1" dirty="0"/>
              <a:t>-</a:t>
            </a:r>
            <a:r>
              <a:rPr lang="en-US" i="1" dirty="0" err="1"/>
              <a:t>rw</a:t>
            </a:r>
            <a:r>
              <a:rPr lang="en-US" i="1" dirty="0"/>
              <a:t>-r--r--.  1 root </a:t>
            </a:r>
            <a:r>
              <a:rPr lang="en-US" i="1" dirty="0" err="1"/>
              <a:t>root</a:t>
            </a:r>
            <a:r>
              <a:rPr lang="en-US" i="1" dirty="0"/>
              <a:t>  158 Jun  7  2013 /</a:t>
            </a:r>
            <a:r>
              <a:rPr lang="en-US" i="1" dirty="0" err="1"/>
              <a:t>etc</a:t>
            </a:r>
            <a:r>
              <a:rPr lang="en-US" i="1" dirty="0"/>
              <a:t>/hosts</a:t>
            </a:r>
          </a:p>
          <a:p>
            <a:pPr lvl="1"/>
            <a:r>
              <a:rPr lang="en-US" i="1" dirty="0" err="1"/>
              <a:t>lrwxrwxrwx</a:t>
            </a:r>
            <a:r>
              <a:rPr lang="en-US" i="1" dirty="0"/>
              <a:t>.  1 root </a:t>
            </a:r>
            <a:r>
              <a:rPr lang="en-US" i="1" dirty="0" err="1"/>
              <a:t>root</a:t>
            </a:r>
            <a:r>
              <a:rPr lang="en-US" i="1" dirty="0"/>
              <a:t>    2 Oct 26 11:21 /</a:t>
            </a:r>
            <a:r>
              <a:rPr lang="en-US" i="1" dirty="0" err="1"/>
              <a:t>usr</a:t>
            </a:r>
            <a:r>
              <a:rPr lang="en-US" i="1" dirty="0"/>
              <a:t>/bin/view -&gt; vi</a:t>
            </a:r>
          </a:p>
          <a:p>
            <a:pPr lvl="1"/>
            <a:r>
              <a:rPr lang="en-US" i="1" dirty="0"/>
              <a:t>[</a:t>
            </a:r>
            <a:r>
              <a:rPr lang="en-US" i="1" dirty="0" err="1"/>
              <a:t>root@server</a:t>
            </a:r>
            <a:r>
              <a:rPr lang="en-US" i="1" dirty="0"/>
              <a:t> ~]#</a:t>
            </a:r>
          </a:p>
          <a:p>
            <a:pPr lvl="1"/>
            <a:endParaRPr lang="en-US" b="1" dirty="0"/>
          </a:p>
        </p:txBody>
      </p:sp>
    </p:spTree>
    <p:extLst>
      <p:ext uri="{BB962C8B-B14F-4D97-AF65-F5344CB8AC3E}">
        <p14:creationId xmlns:p14="http://schemas.microsoft.com/office/powerpoint/2010/main" val="225050212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2646878"/>
          </a:xfrm>
          <a:prstGeom prst="rect">
            <a:avLst/>
          </a:prstGeom>
        </p:spPr>
        <p:txBody>
          <a:bodyPr wrap="square">
            <a:spAutoFit/>
          </a:bodyPr>
          <a:lstStyle/>
          <a:p>
            <a:pPr marL="342900" indent="-342900">
              <a:buFont typeface="Wingdings" panose="05000000000000000000" pitchFamily="2" charset="2"/>
              <a:buChar char="v"/>
            </a:pPr>
            <a:r>
              <a:rPr lang="en-US" sz="2000" b="1" dirty="0"/>
              <a:t>  permissions</a:t>
            </a:r>
            <a:endParaRPr lang="en-US" sz="2000" b="1" i="1" dirty="0"/>
          </a:p>
          <a:p>
            <a:pPr marL="742950" lvl="1" indent="-285750">
              <a:buFont typeface="Wingdings" panose="05000000000000000000" pitchFamily="2" charset="2"/>
              <a:buChar char="§"/>
            </a:pPr>
            <a:r>
              <a:rPr lang="en-US" sz="2000" b="1" dirty="0" err="1"/>
              <a:t>rwx</a:t>
            </a:r>
            <a:endParaRPr lang="en-US" b="1" dirty="0"/>
          </a:p>
          <a:p>
            <a:pPr lvl="1"/>
            <a:r>
              <a:rPr lang="en-US" dirty="0"/>
              <a:t>The  nine  characters  following  the  </a:t>
            </a:r>
            <a:r>
              <a:rPr lang="en-US" b="1" dirty="0"/>
              <a:t>file</a:t>
            </a:r>
            <a:r>
              <a:rPr lang="en-US" dirty="0"/>
              <a:t>  type  denote  the  permissions  in  three  triplets.  A permission can be  </a:t>
            </a:r>
            <a:r>
              <a:rPr lang="en-US" b="1" dirty="0"/>
              <a:t>r</a:t>
            </a:r>
            <a:r>
              <a:rPr lang="en-US" dirty="0"/>
              <a:t>  for read access,  </a:t>
            </a:r>
            <a:r>
              <a:rPr lang="en-US" b="1" dirty="0"/>
              <a:t>w</a:t>
            </a:r>
            <a:r>
              <a:rPr lang="en-US" dirty="0"/>
              <a:t>  for write access, and  </a:t>
            </a:r>
            <a:r>
              <a:rPr lang="en-US" b="1" dirty="0"/>
              <a:t>x</a:t>
            </a:r>
            <a:r>
              <a:rPr lang="en-US" dirty="0"/>
              <a:t>  for execute. You need the  </a:t>
            </a:r>
            <a:r>
              <a:rPr lang="en-US" b="1" dirty="0"/>
              <a:t>r</a:t>
            </a:r>
            <a:r>
              <a:rPr lang="en-US" dirty="0"/>
              <a:t> permission to list (ls) the contents of a </a:t>
            </a:r>
            <a:r>
              <a:rPr lang="en-US" b="1" dirty="0"/>
              <a:t>directory</a:t>
            </a:r>
            <a:r>
              <a:rPr lang="en-US" dirty="0"/>
              <a:t>. You need the  </a:t>
            </a:r>
            <a:r>
              <a:rPr lang="en-US" b="1" dirty="0"/>
              <a:t>x</a:t>
            </a:r>
            <a:r>
              <a:rPr lang="en-US" dirty="0"/>
              <a:t>  permission to enter (cd) a directory. You need the  </a:t>
            </a:r>
            <a:r>
              <a:rPr lang="en-US" b="1" dirty="0"/>
              <a:t>w</a:t>
            </a:r>
            <a:r>
              <a:rPr lang="en-US" dirty="0"/>
              <a:t>  permission to create files in or remove files from a directory.</a:t>
            </a:r>
          </a:p>
          <a:p>
            <a:pPr lvl="1"/>
            <a:endParaRPr lang="en-US" dirty="0"/>
          </a:p>
          <a:p>
            <a:pPr lvl="1"/>
            <a:endParaRPr lang="en-US" b="1" dirty="0"/>
          </a:p>
        </p:txBody>
      </p:sp>
      <p:graphicFrame>
        <p:nvGraphicFramePr>
          <p:cNvPr id="4" name="ตาราง 3">
            <a:extLst>
              <a:ext uri="{FF2B5EF4-FFF2-40B4-BE49-F238E27FC236}">
                <a16:creationId xmlns:a16="http://schemas.microsoft.com/office/drawing/2014/main" id="{B8604688-3677-4545-94D2-EAF3082F75A4}"/>
              </a:ext>
            </a:extLst>
          </p:cNvPr>
          <p:cNvGraphicFramePr>
            <a:graphicFrameLocks noGrp="1"/>
          </p:cNvGraphicFramePr>
          <p:nvPr>
            <p:extLst>
              <p:ext uri="{D42A27DB-BD31-4B8C-83A1-F6EECF244321}">
                <p14:modId xmlns:p14="http://schemas.microsoft.com/office/powerpoint/2010/main" val="4282909009"/>
              </p:ext>
            </p:extLst>
          </p:nvPr>
        </p:nvGraphicFramePr>
        <p:xfrm>
          <a:off x="1046086" y="3843752"/>
          <a:ext cx="7140606" cy="1483360"/>
        </p:xfrm>
        <a:graphic>
          <a:graphicData uri="http://schemas.openxmlformats.org/drawingml/2006/table">
            <a:tbl>
              <a:tblPr firstRow="1" bandRow="1">
                <a:tableStyleId>{5C22544A-7EE6-4342-B048-85BDC9FD1C3A}</a:tableStyleId>
              </a:tblPr>
              <a:tblGrid>
                <a:gridCol w="1831760">
                  <a:extLst>
                    <a:ext uri="{9D8B030D-6E8A-4147-A177-3AD203B41FA5}">
                      <a16:colId xmlns:a16="http://schemas.microsoft.com/office/drawing/2014/main" val="845584773"/>
                    </a:ext>
                  </a:extLst>
                </a:gridCol>
                <a:gridCol w="2831976">
                  <a:extLst>
                    <a:ext uri="{9D8B030D-6E8A-4147-A177-3AD203B41FA5}">
                      <a16:colId xmlns:a16="http://schemas.microsoft.com/office/drawing/2014/main" val="1917610848"/>
                    </a:ext>
                  </a:extLst>
                </a:gridCol>
                <a:gridCol w="2476870">
                  <a:extLst>
                    <a:ext uri="{9D8B030D-6E8A-4147-A177-3AD203B41FA5}">
                      <a16:colId xmlns:a16="http://schemas.microsoft.com/office/drawing/2014/main" val="3024674521"/>
                    </a:ext>
                  </a:extLst>
                </a:gridCol>
              </a:tblGrid>
              <a:tr h="370840">
                <a:tc>
                  <a:txBody>
                    <a:bodyPr/>
                    <a:lstStyle/>
                    <a:p>
                      <a:pPr algn="ctr"/>
                      <a:r>
                        <a:rPr lang="en-US" sz="1600" dirty="0"/>
                        <a:t>permission</a:t>
                      </a:r>
                      <a:endParaRPr lang="th-TH" sz="1600" dirty="0"/>
                    </a:p>
                  </a:txBody>
                  <a:tcPr/>
                </a:tc>
                <a:tc>
                  <a:txBody>
                    <a:bodyPr/>
                    <a:lstStyle/>
                    <a:p>
                      <a:pPr algn="ctr"/>
                      <a:r>
                        <a:rPr lang="en-US" sz="1600" dirty="0"/>
                        <a:t>on a file</a:t>
                      </a:r>
                      <a:endParaRPr lang="th-TH" sz="1600" dirty="0"/>
                    </a:p>
                  </a:txBody>
                  <a:tcPr/>
                </a:tc>
                <a:tc>
                  <a:txBody>
                    <a:bodyPr/>
                    <a:lstStyle/>
                    <a:p>
                      <a:pPr algn="ctr"/>
                      <a:r>
                        <a:rPr lang="en-US" sz="1600" dirty="0"/>
                        <a:t>on a directory</a:t>
                      </a:r>
                      <a:endParaRPr lang="th-TH" sz="1600" dirty="0"/>
                    </a:p>
                  </a:txBody>
                  <a:tcPr/>
                </a:tc>
                <a:extLst>
                  <a:ext uri="{0D108BD9-81ED-4DB2-BD59-A6C34878D82A}">
                    <a16:rowId xmlns:a16="http://schemas.microsoft.com/office/drawing/2014/main" val="619588493"/>
                  </a:ext>
                </a:extLst>
              </a:tr>
              <a:tr h="370840">
                <a:tc>
                  <a:txBody>
                    <a:bodyPr/>
                    <a:lstStyle/>
                    <a:p>
                      <a:pPr algn="ctr"/>
                      <a:r>
                        <a:rPr lang="en-US" sz="1600" dirty="0"/>
                        <a:t>r (read)</a:t>
                      </a:r>
                      <a:endParaRPr lang="th-TH" sz="1600" dirty="0"/>
                    </a:p>
                  </a:txBody>
                  <a:tcPr/>
                </a:tc>
                <a:tc>
                  <a:txBody>
                    <a:bodyPr/>
                    <a:lstStyle/>
                    <a:p>
                      <a:pPr algn="ctr"/>
                      <a:r>
                        <a:rPr lang="en-US" sz="1600" dirty="0"/>
                        <a:t>read file contents (cat)</a:t>
                      </a:r>
                      <a:endParaRPr lang="th-TH" sz="1600" dirty="0"/>
                    </a:p>
                  </a:txBody>
                  <a:tcPr/>
                </a:tc>
                <a:tc>
                  <a:txBody>
                    <a:bodyPr/>
                    <a:lstStyle/>
                    <a:p>
                      <a:pPr algn="ctr"/>
                      <a:r>
                        <a:rPr lang="en-US" sz="1600" dirty="0"/>
                        <a:t>read directory contents (ls)</a:t>
                      </a:r>
                      <a:endParaRPr lang="th-TH" sz="1600" dirty="0"/>
                    </a:p>
                  </a:txBody>
                  <a:tcPr/>
                </a:tc>
                <a:extLst>
                  <a:ext uri="{0D108BD9-81ED-4DB2-BD59-A6C34878D82A}">
                    <a16:rowId xmlns:a16="http://schemas.microsoft.com/office/drawing/2014/main" val="3126045434"/>
                  </a:ext>
                </a:extLst>
              </a:tr>
              <a:tr h="370840">
                <a:tc>
                  <a:txBody>
                    <a:bodyPr/>
                    <a:lstStyle/>
                    <a:p>
                      <a:pPr algn="ctr"/>
                      <a:r>
                        <a:rPr lang="en-US" sz="1600" dirty="0"/>
                        <a:t>w (write)</a:t>
                      </a:r>
                      <a:endParaRPr lang="th-TH" sz="1600" dirty="0"/>
                    </a:p>
                  </a:txBody>
                  <a:tcPr/>
                </a:tc>
                <a:tc>
                  <a:txBody>
                    <a:bodyPr/>
                    <a:lstStyle/>
                    <a:p>
                      <a:pPr algn="ctr"/>
                      <a:r>
                        <a:rPr lang="en-US" sz="1600" dirty="0"/>
                        <a:t>change file contents (vi)</a:t>
                      </a:r>
                      <a:endParaRPr lang="th-TH" sz="1600" dirty="0"/>
                    </a:p>
                  </a:txBody>
                  <a:tcPr/>
                </a:tc>
                <a:tc>
                  <a:txBody>
                    <a:bodyPr/>
                    <a:lstStyle/>
                    <a:p>
                      <a:pPr algn="ctr"/>
                      <a:r>
                        <a:rPr lang="en-US" sz="1600" dirty="0"/>
                        <a:t>create file in (touch)</a:t>
                      </a:r>
                      <a:endParaRPr lang="th-TH" sz="1600" dirty="0"/>
                    </a:p>
                  </a:txBody>
                  <a:tcPr/>
                </a:tc>
                <a:extLst>
                  <a:ext uri="{0D108BD9-81ED-4DB2-BD59-A6C34878D82A}">
                    <a16:rowId xmlns:a16="http://schemas.microsoft.com/office/drawing/2014/main" val="1063101223"/>
                  </a:ext>
                </a:extLst>
              </a:tr>
              <a:tr h="370840">
                <a:tc>
                  <a:txBody>
                    <a:bodyPr/>
                    <a:lstStyle/>
                    <a:p>
                      <a:pPr algn="ctr"/>
                      <a:r>
                        <a:rPr lang="en-US" sz="1600" dirty="0"/>
                        <a:t>x (execute)</a:t>
                      </a:r>
                      <a:endParaRPr lang="th-TH" sz="1600" dirty="0"/>
                    </a:p>
                  </a:txBody>
                  <a:tcPr/>
                </a:tc>
                <a:tc>
                  <a:txBody>
                    <a:bodyPr/>
                    <a:lstStyle/>
                    <a:p>
                      <a:pPr algn="ctr"/>
                      <a:r>
                        <a:rPr lang="en-US" sz="1600" dirty="0"/>
                        <a:t>execute the file</a:t>
                      </a:r>
                      <a:endParaRPr lang="th-TH" sz="1600" dirty="0"/>
                    </a:p>
                  </a:txBody>
                  <a:tcPr/>
                </a:tc>
                <a:tc>
                  <a:txBody>
                    <a:bodyPr/>
                    <a:lstStyle/>
                    <a:p>
                      <a:pPr algn="ctr"/>
                      <a:r>
                        <a:rPr lang="en-US" sz="1600" dirty="0"/>
                        <a:t>enter the directory (cd)</a:t>
                      </a:r>
                      <a:endParaRPr lang="th-TH" sz="1600" dirty="0"/>
                    </a:p>
                  </a:txBody>
                  <a:tcPr/>
                </a:tc>
                <a:extLst>
                  <a:ext uri="{0D108BD9-81ED-4DB2-BD59-A6C34878D82A}">
                    <a16:rowId xmlns:a16="http://schemas.microsoft.com/office/drawing/2014/main" val="511243535"/>
                  </a:ext>
                </a:extLst>
              </a:tr>
            </a:tbl>
          </a:graphicData>
        </a:graphic>
      </p:graphicFrame>
    </p:spTree>
    <p:extLst>
      <p:ext uri="{BB962C8B-B14F-4D97-AF65-F5344CB8AC3E}">
        <p14:creationId xmlns:p14="http://schemas.microsoft.com/office/powerpoint/2010/main" val="155526377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2369880"/>
          </a:xfrm>
          <a:prstGeom prst="rect">
            <a:avLst/>
          </a:prstGeom>
        </p:spPr>
        <p:txBody>
          <a:bodyPr wrap="square">
            <a:spAutoFit/>
          </a:bodyPr>
          <a:lstStyle/>
          <a:p>
            <a:pPr marL="342900" indent="-342900">
              <a:buFont typeface="Wingdings" panose="05000000000000000000" pitchFamily="2" charset="2"/>
              <a:buChar char="v"/>
            </a:pPr>
            <a:r>
              <a:rPr lang="en-US" sz="2000" b="1" dirty="0"/>
              <a:t>  permissions</a:t>
            </a:r>
            <a:endParaRPr lang="en-US" sz="2000" b="1" i="1" dirty="0"/>
          </a:p>
          <a:p>
            <a:pPr marL="742950" lvl="1" indent="-285750">
              <a:buFont typeface="Wingdings" panose="05000000000000000000" pitchFamily="2" charset="2"/>
              <a:buChar char="§"/>
            </a:pPr>
            <a:r>
              <a:rPr lang="en-US" sz="2000" b="1" dirty="0"/>
              <a:t> three sets of </a:t>
            </a:r>
            <a:r>
              <a:rPr lang="en-US" sz="2000" b="1" dirty="0" err="1"/>
              <a:t>rwx</a:t>
            </a:r>
            <a:endParaRPr lang="en-US" b="1" dirty="0"/>
          </a:p>
          <a:p>
            <a:pPr lvl="1"/>
            <a:r>
              <a:rPr lang="en-US" dirty="0"/>
              <a:t>We  already  know  that  the  output  of   </a:t>
            </a:r>
            <a:r>
              <a:rPr lang="en-US" b="1" dirty="0"/>
              <a:t>ls  -l     </a:t>
            </a:r>
            <a:r>
              <a:rPr lang="en-US" dirty="0"/>
              <a:t>starts  with  ten  characters  for  each  file.  This screenshot shows a regular file (because the first character is a </a:t>
            </a:r>
            <a:r>
              <a:rPr lang="en-US" b="1" dirty="0"/>
              <a:t>-</a:t>
            </a:r>
            <a:r>
              <a:rPr lang="en-US" dirty="0"/>
              <a:t> ).</a:t>
            </a:r>
          </a:p>
          <a:p>
            <a:pPr lvl="1"/>
            <a:endParaRPr lang="en-US" i="1" dirty="0"/>
          </a:p>
          <a:p>
            <a:pPr lvl="1"/>
            <a:r>
              <a:rPr lang="en-US" i="1" dirty="0"/>
              <a:t>[</a:t>
            </a:r>
            <a:r>
              <a:rPr lang="en-US" i="1" dirty="0" err="1"/>
              <a:t>root@server</a:t>
            </a:r>
            <a:r>
              <a:rPr lang="en-US" i="1" dirty="0"/>
              <a:t> ~]# ls -l winter.txt</a:t>
            </a:r>
          </a:p>
          <a:p>
            <a:pPr lvl="1"/>
            <a:r>
              <a:rPr lang="en-US" i="1" dirty="0"/>
              <a:t>-</a:t>
            </a:r>
            <a:r>
              <a:rPr lang="en-US" i="1" dirty="0" err="1"/>
              <a:t>rw</a:t>
            </a:r>
            <a:r>
              <a:rPr lang="en-US" i="1" dirty="0"/>
              <a:t>-r--r--. 1 </a:t>
            </a:r>
            <a:r>
              <a:rPr lang="en-US" i="1" dirty="0" err="1"/>
              <a:t>paitoon</a:t>
            </a:r>
            <a:r>
              <a:rPr lang="en-US" i="1" dirty="0"/>
              <a:t> football 40 Nov  2 03:13 winter.txt</a:t>
            </a:r>
          </a:p>
          <a:p>
            <a:pPr lvl="1"/>
            <a:endParaRPr lang="en-US" b="1" dirty="0"/>
          </a:p>
        </p:txBody>
      </p:sp>
      <p:graphicFrame>
        <p:nvGraphicFramePr>
          <p:cNvPr id="4" name="ตาราง 3">
            <a:extLst>
              <a:ext uri="{FF2B5EF4-FFF2-40B4-BE49-F238E27FC236}">
                <a16:creationId xmlns:a16="http://schemas.microsoft.com/office/drawing/2014/main" id="{B8604688-3677-4545-94D2-EAF3082F75A4}"/>
              </a:ext>
            </a:extLst>
          </p:cNvPr>
          <p:cNvGraphicFramePr>
            <a:graphicFrameLocks noGrp="1"/>
          </p:cNvGraphicFramePr>
          <p:nvPr>
            <p:extLst>
              <p:ext uri="{D42A27DB-BD31-4B8C-83A1-F6EECF244321}">
                <p14:modId xmlns:p14="http://schemas.microsoft.com/office/powerpoint/2010/main" val="101009307"/>
              </p:ext>
            </p:extLst>
          </p:nvPr>
        </p:nvGraphicFramePr>
        <p:xfrm>
          <a:off x="1046086" y="4056816"/>
          <a:ext cx="7140606" cy="1854200"/>
        </p:xfrm>
        <a:graphic>
          <a:graphicData uri="http://schemas.openxmlformats.org/drawingml/2006/table">
            <a:tbl>
              <a:tblPr firstRow="1" bandRow="1">
                <a:tableStyleId>{5C22544A-7EE6-4342-B048-85BDC9FD1C3A}</a:tableStyleId>
              </a:tblPr>
              <a:tblGrid>
                <a:gridCol w="1688236">
                  <a:extLst>
                    <a:ext uri="{9D8B030D-6E8A-4147-A177-3AD203B41FA5}">
                      <a16:colId xmlns:a16="http://schemas.microsoft.com/office/drawing/2014/main" val="845584773"/>
                    </a:ext>
                  </a:extLst>
                </a:gridCol>
                <a:gridCol w="1571348">
                  <a:extLst>
                    <a:ext uri="{9D8B030D-6E8A-4147-A177-3AD203B41FA5}">
                      <a16:colId xmlns:a16="http://schemas.microsoft.com/office/drawing/2014/main" val="1917610848"/>
                    </a:ext>
                  </a:extLst>
                </a:gridCol>
                <a:gridCol w="3881022">
                  <a:extLst>
                    <a:ext uri="{9D8B030D-6E8A-4147-A177-3AD203B41FA5}">
                      <a16:colId xmlns:a16="http://schemas.microsoft.com/office/drawing/2014/main" val="3024674521"/>
                    </a:ext>
                  </a:extLst>
                </a:gridCol>
              </a:tblGrid>
              <a:tr h="370840">
                <a:tc>
                  <a:txBody>
                    <a:bodyPr/>
                    <a:lstStyle/>
                    <a:p>
                      <a:pPr algn="ctr"/>
                      <a:r>
                        <a:rPr lang="en-US" sz="1600" dirty="0"/>
                        <a:t>Position</a:t>
                      </a:r>
                      <a:endParaRPr lang="th-TH" sz="1600" dirty="0"/>
                    </a:p>
                  </a:txBody>
                  <a:tcPr/>
                </a:tc>
                <a:tc>
                  <a:txBody>
                    <a:bodyPr/>
                    <a:lstStyle/>
                    <a:p>
                      <a:pPr algn="ctr"/>
                      <a:r>
                        <a:rPr lang="en-US" sz="1600" dirty="0"/>
                        <a:t>Character</a:t>
                      </a:r>
                      <a:endParaRPr lang="th-TH" sz="1600" dirty="0"/>
                    </a:p>
                  </a:txBody>
                  <a:tcPr/>
                </a:tc>
                <a:tc>
                  <a:txBody>
                    <a:bodyPr/>
                    <a:lstStyle/>
                    <a:p>
                      <a:pPr algn="ctr"/>
                      <a:r>
                        <a:rPr lang="en-US" sz="1600" dirty="0"/>
                        <a:t>Function</a:t>
                      </a:r>
                      <a:endParaRPr lang="th-TH" sz="1600" dirty="0"/>
                    </a:p>
                  </a:txBody>
                  <a:tcPr/>
                </a:tc>
                <a:extLst>
                  <a:ext uri="{0D108BD9-81ED-4DB2-BD59-A6C34878D82A}">
                    <a16:rowId xmlns:a16="http://schemas.microsoft.com/office/drawing/2014/main" val="619588493"/>
                  </a:ext>
                </a:extLst>
              </a:tr>
              <a:tr h="370840">
                <a:tc>
                  <a:txBody>
                    <a:bodyPr/>
                    <a:lstStyle/>
                    <a:p>
                      <a:pPr algn="ctr"/>
                      <a:r>
                        <a:rPr lang="en-US" sz="1600" dirty="0"/>
                        <a:t>1</a:t>
                      </a:r>
                      <a:endParaRPr lang="th-TH" sz="1600" dirty="0"/>
                    </a:p>
                  </a:txBody>
                  <a:tcPr/>
                </a:tc>
                <a:tc>
                  <a:txBody>
                    <a:bodyPr/>
                    <a:lstStyle/>
                    <a:p>
                      <a:pPr algn="ctr"/>
                      <a:r>
                        <a:rPr lang="en-US" sz="1600" dirty="0"/>
                        <a:t>-</a:t>
                      </a:r>
                      <a:endParaRPr lang="th-TH" sz="1600" dirty="0"/>
                    </a:p>
                  </a:txBody>
                  <a:tcPr/>
                </a:tc>
                <a:tc>
                  <a:txBody>
                    <a:bodyPr/>
                    <a:lstStyle/>
                    <a:p>
                      <a:pPr algn="ctr"/>
                      <a:r>
                        <a:rPr lang="en-US" sz="1600" dirty="0"/>
                        <a:t>This is regular file</a:t>
                      </a:r>
                      <a:endParaRPr lang="th-TH" sz="1600" dirty="0"/>
                    </a:p>
                  </a:txBody>
                  <a:tcPr/>
                </a:tc>
                <a:extLst>
                  <a:ext uri="{0D108BD9-81ED-4DB2-BD59-A6C34878D82A}">
                    <a16:rowId xmlns:a16="http://schemas.microsoft.com/office/drawing/2014/main" val="3126045434"/>
                  </a:ext>
                </a:extLst>
              </a:tr>
              <a:tr h="370840">
                <a:tc>
                  <a:txBody>
                    <a:bodyPr/>
                    <a:lstStyle/>
                    <a:p>
                      <a:pPr algn="ctr"/>
                      <a:r>
                        <a:rPr lang="en-US" sz="1600" dirty="0"/>
                        <a:t>2-4</a:t>
                      </a:r>
                      <a:endParaRPr lang="th-TH" sz="1600" dirty="0"/>
                    </a:p>
                  </a:txBody>
                  <a:tcPr/>
                </a:tc>
                <a:tc>
                  <a:txBody>
                    <a:bodyPr/>
                    <a:lstStyle/>
                    <a:p>
                      <a:pPr algn="ctr"/>
                      <a:r>
                        <a:rPr lang="en-US" sz="1600" dirty="0" err="1"/>
                        <a:t>rw</a:t>
                      </a:r>
                      <a:r>
                        <a:rPr lang="en-US" sz="1600" dirty="0"/>
                        <a:t>-</a:t>
                      </a:r>
                      <a:endParaRPr lang="th-TH" sz="1600" dirty="0"/>
                    </a:p>
                  </a:txBody>
                  <a:tcPr/>
                </a:tc>
                <a:tc>
                  <a:txBody>
                    <a:bodyPr/>
                    <a:lstStyle/>
                    <a:p>
                      <a:pPr algn="ctr"/>
                      <a:r>
                        <a:rPr lang="en-US" sz="1600" dirty="0"/>
                        <a:t>Permission for the user owner</a:t>
                      </a:r>
                      <a:endParaRPr lang="th-TH" sz="1600" dirty="0"/>
                    </a:p>
                  </a:txBody>
                  <a:tcPr/>
                </a:tc>
                <a:extLst>
                  <a:ext uri="{0D108BD9-81ED-4DB2-BD59-A6C34878D82A}">
                    <a16:rowId xmlns:a16="http://schemas.microsoft.com/office/drawing/2014/main" val="1063101223"/>
                  </a:ext>
                </a:extLst>
              </a:tr>
              <a:tr h="370840">
                <a:tc>
                  <a:txBody>
                    <a:bodyPr/>
                    <a:lstStyle/>
                    <a:p>
                      <a:pPr algn="ctr"/>
                      <a:r>
                        <a:rPr lang="en-US" sz="1600" dirty="0"/>
                        <a:t>5-7</a:t>
                      </a:r>
                      <a:endParaRPr lang="th-TH" sz="1600" dirty="0"/>
                    </a:p>
                  </a:txBody>
                  <a:tcPr/>
                </a:tc>
                <a:tc>
                  <a:txBody>
                    <a:bodyPr/>
                    <a:lstStyle/>
                    <a:p>
                      <a:pPr algn="ctr"/>
                      <a:r>
                        <a:rPr lang="en-US" sz="1600" dirty="0"/>
                        <a:t>r--</a:t>
                      </a:r>
                      <a:endParaRPr lang="th-TH" sz="1600" dirty="0"/>
                    </a:p>
                  </a:txBody>
                  <a:tcPr/>
                </a:tc>
                <a:tc>
                  <a:txBody>
                    <a:bodyPr/>
                    <a:lstStyle/>
                    <a:p>
                      <a:pPr algn="ctr"/>
                      <a:r>
                        <a:rPr lang="en-US" sz="1600" dirty="0"/>
                        <a:t>Permission for the group owner</a:t>
                      </a:r>
                      <a:endParaRPr lang="th-TH" sz="1600" dirty="0"/>
                    </a:p>
                  </a:txBody>
                  <a:tcPr/>
                </a:tc>
                <a:extLst>
                  <a:ext uri="{0D108BD9-81ED-4DB2-BD59-A6C34878D82A}">
                    <a16:rowId xmlns:a16="http://schemas.microsoft.com/office/drawing/2014/main" val="511243535"/>
                  </a:ext>
                </a:extLst>
              </a:tr>
              <a:tr h="370840">
                <a:tc>
                  <a:txBody>
                    <a:bodyPr/>
                    <a:lstStyle/>
                    <a:p>
                      <a:pPr algn="ctr"/>
                      <a:r>
                        <a:rPr lang="en-US" sz="1600" dirty="0"/>
                        <a:t>8-10</a:t>
                      </a:r>
                      <a:endParaRPr lang="th-TH" sz="1600" dirty="0"/>
                    </a:p>
                  </a:txBody>
                  <a:tcPr/>
                </a:tc>
                <a:tc>
                  <a:txBody>
                    <a:bodyPr/>
                    <a:lstStyle/>
                    <a:p>
                      <a:pPr algn="ctr"/>
                      <a:r>
                        <a:rPr lang="en-US" sz="1600" dirty="0"/>
                        <a:t>r--</a:t>
                      </a:r>
                      <a:endParaRPr lang="th-TH" sz="1600" dirty="0"/>
                    </a:p>
                  </a:txBody>
                  <a:tcPr/>
                </a:tc>
                <a:tc>
                  <a:txBody>
                    <a:bodyPr/>
                    <a:lstStyle/>
                    <a:p>
                      <a:pPr algn="ctr"/>
                      <a:r>
                        <a:rPr lang="en-US" sz="1600" dirty="0"/>
                        <a:t>Permission for others</a:t>
                      </a:r>
                      <a:endParaRPr lang="th-TH" sz="1600" dirty="0"/>
                    </a:p>
                  </a:txBody>
                  <a:tcPr/>
                </a:tc>
                <a:extLst>
                  <a:ext uri="{0D108BD9-81ED-4DB2-BD59-A6C34878D82A}">
                    <a16:rowId xmlns:a16="http://schemas.microsoft.com/office/drawing/2014/main" val="1224496504"/>
                  </a:ext>
                </a:extLst>
              </a:tr>
            </a:tbl>
          </a:graphicData>
        </a:graphic>
      </p:graphicFrame>
    </p:spTree>
    <p:extLst>
      <p:ext uri="{BB962C8B-B14F-4D97-AF65-F5344CB8AC3E}">
        <p14:creationId xmlns:p14="http://schemas.microsoft.com/office/powerpoint/2010/main" val="34298037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985980"/>
          </a:xfrm>
          <a:prstGeom prst="rect">
            <a:avLst/>
          </a:prstGeom>
        </p:spPr>
        <p:txBody>
          <a:bodyPr wrap="square">
            <a:spAutoFit/>
          </a:bodyPr>
          <a:lstStyle/>
          <a:p>
            <a:pPr marL="342900" indent="-342900">
              <a:buFont typeface="Wingdings" panose="05000000000000000000" pitchFamily="2" charset="2"/>
              <a:buChar char="v"/>
            </a:pPr>
            <a:r>
              <a:rPr lang="en-US" sz="2000" b="1" dirty="0"/>
              <a:t>  permissions</a:t>
            </a:r>
            <a:endParaRPr lang="en-US" sz="2000" b="1" i="1" dirty="0"/>
          </a:p>
          <a:p>
            <a:pPr marL="742950" lvl="1" indent="-285750">
              <a:buFont typeface="Wingdings" panose="05000000000000000000" pitchFamily="2" charset="2"/>
              <a:buChar char="§"/>
            </a:pPr>
            <a:r>
              <a:rPr lang="en-US" sz="2000" b="1" dirty="0"/>
              <a:t>  setting permissions (</a:t>
            </a:r>
            <a:r>
              <a:rPr lang="en-US" sz="2000" b="1" dirty="0" err="1"/>
              <a:t>chmod</a:t>
            </a:r>
            <a:r>
              <a:rPr lang="en-US" sz="2000" b="1" dirty="0"/>
              <a:t>)</a:t>
            </a:r>
            <a:endParaRPr lang="en-US" b="1" dirty="0"/>
          </a:p>
          <a:p>
            <a:pPr lvl="1"/>
            <a:r>
              <a:rPr lang="en-US" dirty="0"/>
              <a:t>Permissions can be changed with  </a:t>
            </a:r>
            <a:r>
              <a:rPr lang="en-US" b="1" dirty="0" err="1"/>
              <a:t>chmod</a:t>
            </a:r>
            <a:r>
              <a:rPr lang="en-US" dirty="0"/>
              <a:t> . The first example gives the user owner execute permissions.</a:t>
            </a:r>
          </a:p>
          <a:p>
            <a:pPr lvl="1"/>
            <a:r>
              <a:rPr lang="en-US" sz="1200" i="1" dirty="0"/>
              <a:t> </a:t>
            </a:r>
          </a:p>
          <a:p>
            <a:pPr lvl="1"/>
            <a:r>
              <a:rPr lang="en-US" i="1" dirty="0"/>
              <a:t>[</a:t>
            </a:r>
            <a:r>
              <a:rPr lang="en-US" i="1" dirty="0" err="1"/>
              <a:t>root@server</a:t>
            </a:r>
            <a:r>
              <a:rPr lang="en-US" i="1" dirty="0"/>
              <a:t> ~]# touch backup.sh</a:t>
            </a:r>
          </a:p>
          <a:p>
            <a:pPr lvl="1"/>
            <a:r>
              <a:rPr lang="en-US" i="1" dirty="0"/>
              <a:t>[</a:t>
            </a:r>
            <a:r>
              <a:rPr lang="en-US" i="1" dirty="0" err="1"/>
              <a:t>root@server</a:t>
            </a:r>
            <a:r>
              <a:rPr lang="en-US" i="1" dirty="0"/>
              <a:t> ~]# ls -l backup.sh</a:t>
            </a:r>
          </a:p>
          <a:p>
            <a:pPr lvl="1"/>
            <a:r>
              <a:rPr lang="en-US" i="1" dirty="0"/>
              <a:t>-</a:t>
            </a:r>
            <a:r>
              <a:rPr lang="en-US" i="1" dirty="0" err="1"/>
              <a:t>rw</a:t>
            </a:r>
            <a:r>
              <a:rPr lang="en-US" i="1" dirty="0"/>
              <a:t>-r--r--. 1 root </a:t>
            </a:r>
            <a:r>
              <a:rPr lang="en-US" i="1" dirty="0" err="1"/>
              <a:t>root</a:t>
            </a:r>
            <a:r>
              <a:rPr lang="en-US" i="1" dirty="0"/>
              <a:t> 0 Nov  2 10:48 backup.sh</a:t>
            </a:r>
          </a:p>
          <a:p>
            <a:pPr lvl="1"/>
            <a:r>
              <a:rPr lang="en-US" i="1" dirty="0"/>
              <a:t>[</a:t>
            </a:r>
            <a:r>
              <a:rPr lang="en-US" i="1" dirty="0" err="1"/>
              <a:t>root@server</a:t>
            </a:r>
            <a:r>
              <a:rPr lang="en-US" i="1" dirty="0"/>
              <a:t> ~]# </a:t>
            </a:r>
            <a:r>
              <a:rPr lang="en-US" i="1" dirty="0" err="1"/>
              <a:t>chmod</a:t>
            </a:r>
            <a:r>
              <a:rPr lang="en-US" i="1" dirty="0"/>
              <a:t> </a:t>
            </a:r>
            <a:r>
              <a:rPr lang="en-US" i="1" dirty="0" err="1"/>
              <a:t>u+x</a:t>
            </a:r>
            <a:r>
              <a:rPr lang="en-US" i="1" dirty="0"/>
              <a:t> backup.sh</a:t>
            </a:r>
          </a:p>
          <a:p>
            <a:pPr lvl="1"/>
            <a:r>
              <a:rPr lang="en-US" i="1" dirty="0"/>
              <a:t>[</a:t>
            </a:r>
            <a:r>
              <a:rPr lang="en-US" i="1" dirty="0" err="1"/>
              <a:t>root@server</a:t>
            </a:r>
            <a:r>
              <a:rPr lang="en-US" i="1" dirty="0"/>
              <a:t> ~]# ls -l backup.sh</a:t>
            </a:r>
          </a:p>
          <a:p>
            <a:pPr lvl="1"/>
            <a:r>
              <a:rPr lang="en-US" i="1" dirty="0"/>
              <a:t>-</a:t>
            </a:r>
            <a:r>
              <a:rPr lang="en-US" i="1" dirty="0" err="1"/>
              <a:t>rwxr</a:t>
            </a:r>
            <a:r>
              <a:rPr lang="en-US" i="1" dirty="0"/>
              <a:t>--r--. 1 root </a:t>
            </a:r>
            <a:r>
              <a:rPr lang="en-US" i="1" dirty="0" err="1"/>
              <a:t>root</a:t>
            </a:r>
            <a:r>
              <a:rPr lang="en-US" i="1" dirty="0"/>
              <a:t> 0 Nov  2 10:48 backup.sh</a:t>
            </a:r>
          </a:p>
          <a:p>
            <a:pPr lvl="1"/>
            <a:r>
              <a:rPr lang="en-US" i="1" dirty="0"/>
              <a:t>[</a:t>
            </a:r>
            <a:r>
              <a:rPr lang="en-US" i="1" dirty="0" err="1"/>
              <a:t>root@server</a:t>
            </a:r>
            <a:r>
              <a:rPr lang="en-US" i="1" dirty="0"/>
              <a:t> ~]#</a:t>
            </a:r>
          </a:p>
          <a:p>
            <a:pPr lvl="1"/>
            <a:r>
              <a:rPr lang="en-US" sz="1400" b="1" i="1" dirty="0"/>
              <a:t> </a:t>
            </a:r>
          </a:p>
          <a:p>
            <a:pPr lvl="1"/>
            <a:r>
              <a:rPr lang="en-US" dirty="0"/>
              <a:t>This example removes the group owners read permission.</a:t>
            </a:r>
          </a:p>
          <a:p>
            <a:pPr lvl="1"/>
            <a:r>
              <a:rPr lang="en-US" i="1" dirty="0"/>
              <a:t>[</a:t>
            </a:r>
            <a:r>
              <a:rPr lang="en-US" i="1" dirty="0" err="1"/>
              <a:t>root@server</a:t>
            </a:r>
            <a:r>
              <a:rPr lang="en-US" i="1" dirty="0"/>
              <a:t> ~]# </a:t>
            </a:r>
            <a:r>
              <a:rPr lang="en-US" i="1" dirty="0" err="1"/>
              <a:t>chmod</a:t>
            </a:r>
            <a:r>
              <a:rPr lang="en-US" i="1" dirty="0"/>
              <a:t> g-r backup.sh</a:t>
            </a:r>
          </a:p>
          <a:p>
            <a:pPr lvl="1"/>
            <a:r>
              <a:rPr lang="en-US" i="1" dirty="0"/>
              <a:t>[</a:t>
            </a:r>
            <a:r>
              <a:rPr lang="en-US" i="1" dirty="0" err="1"/>
              <a:t>root@server</a:t>
            </a:r>
            <a:r>
              <a:rPr lang="en-US" i="1" dirty="0"/>
              <a:t> ~]# ls -l backup.sh</a:t>
            </a:r>
          </a:p>
          <a:p>
            <a:pPr lvl="1"/>
            <a:r>
              <a:rPr lang="en-US" i="1" dirty="0"/>
              <a:t>-</a:t>
            </a:r>
            <a:r>
              <a:rPr lang="en-US" i="1" dirty="0" err="1"/>
              <a:t>rwx</a:t>
            </a:r>
            <a:r>
              <a:rPr lang="en-US" i="1" dirty="0"/>
              <a:t>---r--. 1 root </a:t>
            </a:r>
            <a:r>
              <a:rPr lang="en-US" i="1" dirty="0" err="1"/>
              <a:t>root</a:t>
            </a:r>
            <a:r>
              <a:rPr lang="en-US" i="1" dirty="0"/>
              <a:t> 0 Nov  2 10:48 backup.sh</a:t>
            </a:r>
          </a:p>
          <a:p>
            <a:pPr lvl="1"/>
            <a:r>
              <a:rPr lang="en-US" i="1" dirty="0"/>
              <a:t>[</a:t>
            </a:r>
            <a:r>
              <a:rPr lang="en-US" i="1" dirty="0" err="1"/>
              <a:t>root@server</a:t>
            </a:r>
            <a:r>
              <a:rPr lang="en-US" i="1" dirty="0"/>
              <a:t> ~]#</a:t>
            </a:r>
          </a:p>
        </p:txBody>
      </p:sp>
    </p:spTree>
    <p:extLst>
      <p:ext uri="{BB962C8B-B14F-4D97-AF65-F5344CB8AC3E}">
        <p14:creationId xmlns:p14="http://schemas.microsoft.com/office/powerpoint/2010/main" val="35097069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standard file permissions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493538"/>
          </a:xfrm>
          <a:prstGeom prst="rect">
            <a:avLst/>
          </a:prstGeom>
        </p:spPr>
        <p:txBody>
          <a:bodyPr wrap="square">
            <a:spAutoFit/>
          </a:bodyPr>
          <a:lstStyle/>
          <a:p>
            <a:pPr marL="342900" indent="-342900">
              <a:buFont typeface="Wingdings" panose="05000000000000000000" pitchFamily="2" charset="2"/>
              <a:buChar char="v"/>
            </a:pPr>
            <a:r>
              <a:rPr lang="en-US" sz="2000" b="1" dirty="0"/>
              <a:t>  permissions</a:t>
            </a:r>
            <a:endParaRPr lang="en-US" sz="2000" b="1" i="1" dirty="0"/>
          </a:p>
          <a:p>
            <a:pPr marL="742950" lvl="1" indent="-285750">
              <a:buFont typeface="Wingdings" panose="05000000000000000000" pitchFamily="2" charset="2"/>
              <a:buChar char="§"/>
            </a:pPr>
            <a:r>
              <a:rPr lang="en-US" sz="2000" b="1" dirty="0"/>
              <a:t>  setting permissions (</a:t>
            </a:r>
            <a:r>
              <a:rPr lang="en-US" sz="2000" b="1" dirty="0" err="1"/>
              <a:t>chmod</a:t>
            </a:r>
            <a:r>
              <a:rPr lang="en-US" sz="2000" b="1" dirty="0"/>
              <a:t>)</a:t>
            </a:r>
            <a:endParaRPr lang="en-US" b="1" dirty="0"/>
          </a:p>
          <a:p>
            <a:pPr lvl="1"/>
            <a:r>
              <a:rPr lang="en-US" dirty="0"/>
              <a:t>You can also set explicit permissions.</a:t>
            </a:r>
          </a:p>
          <a:p>
            <a:pPr lvl="1"/>
            <a:r>
              <a:rPr lang="en-US" sz="1200" i="1" dirty="0"/>
              <a:t> </a:t>
            </a:r>
          </a:p>
          <a:p>
            <a:pPr lvl="1"/>
            <a:r>
              <a:rPr lang="en-US" i="1" dirty="0"/>
              <a:t>[</a:t>
            </a:r>
            <a:r>
              <a:rPr lang="en-US" i="1" dirty="0" err="1"/>
              <a:t>root@server</a:t>
            </a:r>
            <a:r>
              <a:rPr lang="en-US" i="1" dirty="0"/>
              <a:t> ~]# </a:t>
            </a:r>
            <a:r>
              <a:rPr lang="en-US" i="1" dirty="0" err="1"/>
              <a:t>chmod</a:t>
            </a:r>
            <a:r>
              <a:rPr lang="en-US" i="1" dirty="0"/>
              <a:t> g=</a:t>
            </a:r>
            <a:r>
              <a:rPr lang="en-US" i="1" dirty="0" err="1"/>
              <a:t>rw</a:t>
            </a:r>
            <a:r>
              <a:rPr lang="en-US" i="1" dirty="0"/>
              <a:t> backup.sh</a:t>
            </a:r>
          </a:p>
          <a:p>
            <a:pPr lvl="1"/>
            <a:r>
              <a:rPr lang="en-US" i="1" dirty="0"/>
              <a:t>[</a:t>
            </a:r>
            <a:r>
              <a:rPr lang="en-US" i="1" dirty="0" err="1"/>
              <a:t>root@server</a:t>
            </a:r>
            <a:r>
              <a:rPr lang="en-US" i="1" dirty="0"/>
              <a:t> ~]# ls -l backup.sh</a:t>
            </a:r>
          </a:p>
          <a:p>
            <a:pPr lvl="1"/>
            <a:r>
              <a:rPr lang="en-US" i="1" dirty="0"/>
              <a:t>-</a:t>
            </a:r>
            <a:r>
              <a:rPr lang="en-US" i="1" dirty="0" err="1"/>
              <a:t>rwxrw</a:t>
            </a:r>
            <a:r>
              <a:rPr lang="en-US" i="1" dirty="0"/>
              <a:t>-r--. 1 root </a:t>
            </a:r>
            <a:r>
              <a:rPr lang="en-US" i="1" dirty="0" err="1"/>
              <a:t>root</a:t>
            </a:r>
            <a:r>
              <a:rPr lang="en-US" i="1" dirty="0"/>
              <a:t> 0 Nov  2 10:48 backup.sh</a:t>
            </a:r>
          </a:p>
          <a:p>
            <a:pPr lvl="1"/>
            <a:r>
              <a:rPr lang="en-US" i="1" dirty="0"/>
              <a:t>[</a:t>
            </a:r>
            <a:r>
              <a:rPr lang="en-US" i="1" dirty="0" err="1"/>
              <a:t>root@server</a:t>
            </a:r>
            <a:r>
              <a:rPr lang="en-US" i="1" dirty="0"/>
              <a:t> ~]#</a:t>
            </a:r>
          </a:p>
          <a:p>
            <a:pPr lvl="1"/>
            <a:endParaRPr lang="en-US" i="1" dirty="0"/>
          </a:p>
          <a:p>
            <a:pPr lvl="1"/>
            <a:r>
              <a:rPr lang="en-US" dirty="0"/>
              <a:t>Feel free to make any kind of combination.</a:t>
            </a:r>
          </a:p>
          <a:p>
            <a:pPr lvl="1"/>
            <a:endParaRPr lang="en-US" dirty="0"/>
          </a:p>
          <a:p>
            <a:pPr lvl="1"/>
            <a:r>
              <a:rPr lang="en-US" i="1" dirty="0"/>
              <a:t>[</a:t>
            </a:r>
            <a:r>
              <a:rPr lang="en-US" i="1" dirty="0" err="1"/>
              <a:t>root@server</a:t>
            </a:r>
            <a:r>
              <a:rPr lang="en-US" i="1" dirty="0"/>
              <a:t> ~]# </a:t>
            </a:r>
            <a:r>
              <a:rPr lang="en-US" i="1" dirty="0" err="1"/>
              <a:t>chmod</a:t>
            </a:r>
            <a:r>
              <a:rPr lang="en-US" i="1" dirty="0"/>
              <a:t> u=</a:t>
            </a:r>
            <a:r>
              <a:rPr lang="en-US" i="1" dirty="0" err="1"/>
              <a:t>rx,g</a:t>
            </a:r>
            <a:r>
              <a:rPr lang="en-US" i="1" dirty="0"/>
              <a:t>=</a:t>
            </a:r>
            <a:r>
              <a:rPr lang="en-US" i="1" dirty="0" err="1"/>
              <a:t>r,o</a:t>
            </a:r>
            <a:r>
              <a:rPr lang="en-US" i="1" dirty="0"/>
              <a:t>=r backup.sh</a:t>
            </a:r>
          </a:p>
          <a:p>
            <a:pPr lvl="1"/>
            <a:r>
              <a:rPr lang="en-US" i="1" dirty="0"/>
              <a:t>[</a:t>
            </a:r>
            <a:r>
              <a:rPr lang="en-US" i="1" dirty="0" err="1"/>
              <a:t>root@server</a:t>
            </a:r>
            <a:r>
              <a:rPr lang="en-US" i="1" dirty="0"/>
              <a:t> ~]# ls -l backup.sh</a:t>
            </a:r>
          </a:p>
          <a:p>
            <a:pPr lvl="1"/>
            <a:r>
              <a:rPr lang="en-US" i="1" dirty="0"/>
              <a:t>-r-</a:t>
            </a:r>
            <a:r>
              <a:rPr lang="en-US" i="1" dirty="0" err="1"/>
              <a:t>xr</a:t>
            </a:r>
            <a:r>
              <a:rPr lang="en-US" i="1" dirty="0"/>
              <a:t>--r--. 1 root </a:t>
            </a:r>
            <a:r>
              <a:rPr lang="en-US" i="1" dirty="0" err="1"/>
              <a:t>root</a:t>
            </a:r>
            <a:r>
              <a:rPr lang="en-US" i="1" dirty="0"/>
              <a:t> 0 Nov  2 10:48 backup.sh</a:t>
            </a:r>
          </a:p>
          <a:p>
            <a:pPr lvl="1"/>
            <a:r>
              <a:rPr lang="en-US" i="1" dirty="0"/>
              <a:t>[</a:t>
            </a:r>
            <a:r>
              <a:rPr lang="en-US" i="1" dirty="0" err="1"/>
              <a:t>root@server</a:t>
            </a:r>
            <a:r>
              <a:rPr lang="en-US" i="1" dirty="0"/>
              <a:t> ~]#</a:t>
            </a:r>
          </a:p>
          <a:p>
            <a:pPr lvl="1"/>
            <a:endParaRPr lang="en-US" dirty="0"/>
          </a:p>
        </p:txBody>
      </p:sp>
    </p:spTree>
    <p:extLst>
      <p:ext uri="{BB962C8B-B14F-4D97-AF65-F5344CB8AC3E}">
        <p14:creationId xmlns:p14="http://schemas.microsoft.com/office/powerpoint/2010/main" val="4386067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links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3939540"/>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inode</a:t>
            </a:r>
            <a:endParaRPr lang="en-US" sz="2000" b="1" i="1" dirty="0"/>
          </a:p>
          <a:p>
            <a:pPr marL="742950" lvl="1" indent="-285750">
              <a:buFont typeface="Wingdings" panose="05000000000000000000" pitchFamily="2" charset="2"/>
              <a:buChar char="§"/>
            </a:pPr>
            <a:r>
              <a:rPr lang="en-US" sz="2000" b="1" dirty="0"/>
              <a:t> </a:t>
            </a:r>
            <a:r>
              <a:rPr lang="en-US" sz="2000" b="1" dirty="0" err="1"/>
              <a:t>inode</a:t>
            </a:r>
            <a:r>
              <a:rPr lang="en-US" sz="2000" b="1" dirty="0"/>
              <a:t> contents</a:t>
            </a:r>
            <a:endParaRPr lang="en-US" b="1" dirty="0"/>
          </a:p>
          <a:p>
            <a:pPr lvl="1"/>
            <a:r>
              <a:rPr lang="en-US" dirty="0"/>
              <a:t>An  </a:t>
            </a:r>
            <a:r>
              <a:rPr lang="en-US" b="1" dirty="0" err="1"/>
              <a:t>inode</a:t>
            </a:r>
            <a:r>
              <a:rPr lang="en-US" dirty="0"/>
              <a:t>  is a data structure that contains metadata about a file. When the file system stores a new file on the hard disk, it stores not only the contents (data) of the file, but also extra properties like the name of the file, the creation date, its permissions, the owner of the file, and more. All this information (except the name of the file and the contents of the file) is stored in the  </a:t>
            </a:r>
            <a:r>
              <a:rPr lang="en-US" b="1" dirty="0" err="1"/>
              <a:t>inode</a:t>
            </a:r>
            <a:r>
              <a:rPr lang="en-US" dirty="0"/>
              <a:t>  of the file.</a:t>
            </a:r>
          </a:p>
          <a:p>
            <a:pPr lvl="1"/>
            <a:endParaRPr lang="en-US" dirty="0"/>
          </a:p>
          <a:p>
            <a:pPr lvl="1"/>
            <a:r>
              <a:rPr lang="en-US" dirty="0"/>
              <a:t>The  </a:t>
            </a:r>
            <a:r>
              <a:rPr lang="en-US" b="1" dirty="0"/>
              <a:t>ls -l  </a:t>
            </a:r>
            <a:r>
              <a:rPr lang="en-US" dirty="0"/>
              <a:t>command will display some of the </a:t>
            </a:r>
            <a:r>
              <a:rPr lang="en-US" dirty="0" err="1"/>
              <a:t>inode</a:t>
            </a:r>
            <a:r>
              <a:rPr lang="en-US" dirty="0"/>
              <a:t> contents.</a:t>
            </a:r>
          </a:p>
          <a:p>
            <a:pPr lvl="1"/>
            <a:endParaRPr lang="en-US" sz="1200" i="1" dirty="0"/>
          </a:p>
          <a:p>
            <a:pPr lvl="1"/>
            <a:r>
              <a:rPr lang="en-US" i="1" dirty="0"/>
              <a:t>[</a:t>
            </a:r>
            <a:r>
              <a:rPr lang="en-US" i="1" dirty="0" err="1"/>
              <a:t>root@server</a:t>
            </a:r>
            <a:r>
              <a:rPr lang="en-US" i="1" dirty="0"/>
              <a:t> ~]# ls -l backup.sh</a:t>
            </a:r>
          </a:p>
          <a:p>
            <a:pPr lvl="1"/>
            <a:r>
              <a:rPr lang="en-US" i="1" dirty="0"/>
              <a:t>-r-</a:t>
            </a:r>
            <a:r>
              <a:rPr lang="en-US" i="1" dirty="0" err="1"/>
              <a:t>xr</a:t>
            </a:r>
            <a:r>
              <a:rPr lang="en-US" i="1" dirty="0"/>
              <a:t>--r--. 1 root </a:t>
            </a:r>
            <a:r>
              <a:rPr lang="en-US" i="1" dirty="0" err="1"/>
              <a:t>root</a:t>
            </a:r>
            <a:r>
              <a:rPr lang="en-US" i="1" dirty="0"/>
              <a:t> 0 Nov  2 10:48 backup.sh</a:t>
            </a:r>
          </a:p>
          <a:p>
            <a:pPr lvl="1"/>
            <a:r>
              <a:rPr lang="en-US" i="1" dirty="0"/>
              <a:t>[</a:t>
            </a:r>
            <a:r>
              <a:rPr lang="en-US" i="1" dirty="0" err="1"/>
              <a:t>root@server</a:t>
            </a:r>
            <a:r>
              <a:rPr lang="en-US" i="1" dirty="0"/>
              <a:t> ~]#</a:t>
            </a:r>
          </a:p>
          <a:p>
            <a:pPr lvl="1"/>
            <a:endParaRPr lang="en-US" i="1" dirty="0"/>
          </a:p>
        </p:txBody>
      </p:sp>
    </p:spTree>
    <p:extLst>
      <p:ext uri="{BB962C8B-B14F-4D97-AF65-F5344CB8AC3E}">
        <p14:creationId xmlns:p14="http://schemas.microsoft.com/office/powerpoint/2010/main" val="34069050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links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308872"/>
          </a:xfrm>
          <a:prstGeom prst="rect">
            <a:avLst/>
          </a:prstGeom>
        </p:spPr>
        <p:txBody>
          <a:bodyPr wrap="square">
            <a:spAutoFit/>
          </a:bodyPr>
          <a:lstStyle/>
          <a:p>
            <a:pPr marL="342900" indent="-342900">
              <a:buFont typeface="Wingdings" panose="05000000000000000000" pitchFamily="2" charset="2"/>
              <a:buChar char="v"/>
            </a:pPr>
            <a:r>
              <a:rPr lang="en-US" sz="2000" b="1" dirty="0"/>
              <a:t>  </a:t>
            </a:r>
            <a:r>
              <a:rPr lang="en-US" sz="2000" b="1" dirty="0" err="1"/>
              <a:t>inode</a:t>
            </a:r>
            <a:endParaRPr lang="en-US" sz="2000" b="1" i="1" dirty="0"/>
          </a:p>
          <a:p>
            <a:pPr marL="742950" lvl="1" indent="-285750">
              <a:buFont typeface="Wingdings" panose="05000000000000000000" pitchFamily="2" charset="2"/>
              <a:buChar char="§"/>
            </a:pPr>
            <a:r>
              <a:rPr lang="en-US" sz="2000" b="1" dirty="0"/>
              <a:t>  </a:t>
            </a:r>
            <a:r>
              <a:rPr lang="en-US" sz="2000" b="1" dirty="0" err="1"/>
              <a:t>inode</a:t>
            </a:r>
            <a:r>
              <a:rPr lang="en-US" sz="2000" b="1" dirty="0"/>
              <a:t> number</a:t>
            </a:r>
            <a:endParaRPr lang="en-US" b="1" dirty="0"/>
          </a:p>
          <a:p>
            <a:pPr lvl="1"/>
            <a:r>
              <a:rPr lang="en-US" dirty="0"/>
              <a:t>Each  </a:t>
            </a:r>
            <a:r>
              <a:rPr lang="en-US" b="1" dirty="0" err="1"/>
              <a:t>inode</a:t>
            </a:r>
            <a:r>
              <a:rPr lang="en-US" dirty="0"/>
              <a:t>  has a unique number (the </a:t>
            </a:r>
            <a:r>
              <a:rPr lang="en-US" b="1" dirty="0" err="1"/>
              <a:t>inode</a:t>
            </a:r>
            <a:r>
              <a:rPr lang="en-US" b="1" dirty="0"/>
              <a:t> number</a:t>
            </a:r>
            <a:r>
              <a:rPr lang="en-US" dirty="0"/>
              <a:t>). You can see the  </a:t>
            </a:r>
            <a:r>
              <a:rPr lang="en-US" b="1" dirty="0" err="1"/>
              <a:t>inode</a:t>
            </a:r>
            <a:r>
              <a:rPr lang="en-US" b="1" dirty="0"/>
              <a:t>  numbers </a:t>
            </a:r>
            <a:r>
              <a:rPr lang="en-US" dirty="0"/>
              <a:t>with the  </a:t>
            </a:r>
            <a:r>
              <a:rPr lang="en-US" b="1" dirty="0"/>
              <a:t>ls -li  </a:t>
            </a:r>
            <a:r>
              <a:rPr lang="en-US" dirty="0"/>
              <a:t>command.</a:t>
            </a:r>
          </a:p>
          <a:p>
            <a:pPr lvl="1"/>
            <a:endParaRPr lang="en-US" dirty="0"/>
          </a:p>
          <a:p>
            <a:pPr lvl="1"/>
            <a:r>
              <a:rPr lang="en-US" i="1" dirty="0"/>
              <a:t>[</a:t>
            </a:r>
            <a:r>
              <a:rPr lang="en-US" i="1" dirty="0" err="1"/>
              <a:t>root@server</a:t>
            </a:r>
            <a:r>
              <a:rPr lang="en-US" i="1" dirty="0"/>
              <a:t> test]# ls</a:t>
            </a:r>
          </a:p>
          <a:p>
            <a:pPr lvl="1"/>
            <a:r>
              <a:rPr lang="en-US" i="1" dirty="0"/>
              <a:t>[</a:t>
            </a:r>
            <a:r>
              <a:rPr lang="en-US" i="1" dirty="0" err="1"/>
              <a:t>root@server</a:t>
            </a:r>
            <a:r>
              <a:rPr lang="en-US" i="1" dirty="0"/>
              <a:t> test]# touch file1</a:t>
            </a:r>
          </a:p>
          <a:p>
            <a:pPr lvl="1"/>
            <a:r>
              <a:rPr lang="en-US" i="1" dirty="0"/>
              <a:t>[</a:t>
            </a:r>
            <a:r>
              <a:rPr lang="en-US" i="1" dirty="0" err="1"/>
              <a:t>root@server</a:t>
            </a:r>
            <a:r>
              <a:rPr lang="en-US" i="1" dirty="0"/>
              <a:t> test]# touch file2</a:t>
            </a:r>
          </a:p>
          <a:p>
            <a:pPr lvl="1"/>
            <a:r>
              <a:rPr lang="en-US" i="1" dirty="0"/>
              <a:t>[</a:t>
            </a:r>
            <a:r>
              <a:rPr lang="en-US" i="1" dirty="0" err="1"/>
              <a:t>root@server</a:t>
            </a:r>
            <a:r>
              <a:rPr lang="en-US" i="1" dirty="0"/>
              <a:t> test]# touch file3</a:t>
            </a:r>
          </a:p>
          <a:p>
            <a:pPr lvl="1"/>
            <a:r>
              <a:rPr lang="en-US" i="1" dirty="0"/>
              <a:t>[</a:t>
            </a:r>
            <a:r>
              <a:rPr lang="en-US" i="1" dirty="0" err="1"/>
              <a:t>root@server</a:t>
            </a:r>
            <a:r>
              <a:rPr lang="en-US" i="1" dirty="0"/>
              <a:t> test]# ls -li</a:t>
            </a:r>
          </a:p>
          <a:p>
            <a:pPr lvl="1"/>
            <a:r>
              <a:rPr lang="en-US" i="1" dirty="0"/>
              <a:t>total 0</a:t>
            </a:r>
          </a:p>
          <a:p>
            <a:pPr lvl="1"/>
            <a:r>
              <a:rPr lang="en-US" i="1" dirty="0"/>
              <a:t>12919149 -</a:t>
            </a:r>
            <a:r>
              <a:rPr lang="en-US" i="1" dirty="0" err="1"/>
              <a:t>rw</a:t>
            </a:r>
            <a:r>
              <a:rPr lang="en-US" i="1" dirty="0"/>
              <a:t>-r--r--. 1 root </a:t>
            </a:r>
            <a:r>
              <a:rPr lang="en-US" i="1" dirty="0" err="1"/>
              <a:t>root</a:t>
            </a:r>
            <a:r>
              <a:rPr lang="en-US" i="1" dirty="0"/>
              <a:t> 0 Nov  2 11:10 file1</a:t>
            </a:r>
          </a:p>
          <a:p>
            <a:pPr lvl="1"/>
            <a:r>
              <a:rPr lang="en-US" i="1" dirty="0"/>
              <a:t>13097597 -</a:t>
            </a:r>
            <a:r>
              <a:rPr lang="en-US" i="1" dirty="0" err="1"/>
              <a:t>rw</a:t>
            </a:r>
            <a:r>
              <a:rPr lang="en-US" i="1" dirty="0"/>
              <a:t>-r--r--. 1 root </a:t>
            </a:r>
            <a:r>
              <a:rPr lang="en-US" i="1" dirty="0" err="1"/>
              <a:t>root</a:t>
            </a:r>
            <a:r>
              <a:rPr lang="en-US" i="1" dirty="0"/>
              <a:t> 0 Nov  2 11:10 file2</a:t>
            </a:r>
          </a:p>
          <a:p>
            <a:pPr lvl="1"/>
            <a:r>
              <a:rPr lang="en-US" i="1" dirty="0"/>
              <a:t>13097598 -</a:t>
            </a:r>
            <a:r>
              <a:rPr lang="en-US" i="1" dirty="0" err="1"/>
              <a:t>rw</a:t>
            </a:r>
            <a:r>
              <a:rPr lang="en-US" i="1" dirty="0"/>
              <a:t>-r--r--. 1 root </a:t>
            </a:r>
            <a:r>
              <a:rPr lang="en-US" i="1" dirty="0" err="1"/>
              <a:t>root</a:t>
            </a:r>
            <a:r>
              <a:rPr lang="en-US" i="1" dirty="0"/>
              <a:t> 0 Nov  2 11:10 file3</a:t>
            </a:r>
          </a:p>
          <a:p>
            <a:pPr lvl="1"/>
            <a:r>
              <a:rPr lang="en-US" i="1" dirty="0"/>
              <a:t>[</a:t>
            </a:r>
            <a:r>
              <a:rPr lang="en-US" i="1" dirty="0" err="1"/>
              <a:t>root@server</a:t>
            </a:r>
            <a:r>
              <a:rPr lang="en-US" i="1" dirty="0"/>
              <a:t> test]#</a:t>
            </a:r>
          </a:p>
        </p:txBody>
      </p:sp>
    </p:spTree>
    <p:extLst>
      <p:ext uri="{BB962C8B-B14F-4D97-AF65-F5344CB8AC3E}">
        <p14:creationId xmlns:p14="http://schemas.microsoft.com/office/powerpoint/2010/main" val="71350722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links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862870"/>
          </a:xfrm>
          <a:prstGeom prst="rect">
            <a:avLst/>
          </a:prstGeom>
        </p:spPr>
        <p:txBody>
          <a:bodyPr wrap="square">
            <a:spAutoFit/>
          </a:bodyPr>
          <a:lstStyle/>
          <a:p>
            <a:pPr marL="342900" indent="-342900">
              <a:buFont typeface="Wingdings" panose="05000000000000000000" pitchFamily="2" charset="2"/>
              <a:buChar char="v"/>
            </a:pPr>
            <a:r>
              <a:rPr lang="en-US" sz="2000" b="1" dirty="0"/>
              <a:t>  hard links</a:t>
            </a:r>
            <a:endParaRPr lang="en-US" sz="2000" b="1" i="1" dirty="0"/>
          </a:p>
          <a:p>
            <a:pPr marL="742950" lvl="1" indent="-285750">
              <a:buFont typeface="Wingdings" panose="05000000000000000000" pitchFamily="2" charset="2"/>
              <a:buChar char="§"/>
            </a:pPr>
            <a:r>
              <a:rPr lang="en-US" sz="2000" b="1" dirty="0"/>
              <a:t>creating hard links</a:t>
            </a:r>
            <a:endParaRPr lang="en-US" b="1" dirty="0"/>
          </a:p>
          <a:p>
            <a:pPr lvl="1"/>
            <a:r>
              <a:rPr lang="en-US" dirty="0"/>
              <a:t>When we create a  </a:t>
            </a:r>
            <a:r>
              <a:rPr lang="en-US" b="1" dirty="0"/>
              <a:t>hard link  </a:t>
            </a:r>
            <a:r>
              <a:rPr lang="en-US" dirty="0"/>
              <a:t>to a file with  </a:t>
            </a:r>
            <a:r>
              <a:rPr lang="en-US" b="1" dirty="0"/>
              <a:t>ln</a:t>
            </a:r>
            <a:r>
              <a:rPr lang="en-US" dirty="0"/>
              <a:t> , an extra entry is added in the directory. A new file name is mapped to an existing </a:t>
            </a:r>
            <a:r>
              <a:rPr lang="en-US" dirty="0" err="1"/>
              <a:t>inode</a:t>
            </a:r>
            <a:r>
              <a:rPr lang="en-US" dirty="0"/>
              <a:t>.</a:t>
            </a:r>
          </a:p>
          <a:p>
            <a:pPr lvl="1"/>
            <a:endParaRPr lang="en-US" dirty="0"/>
          </a:p>
          <a:p>
            <a:pPr lvl="1"/>
            <a:r>
              <a:rPr lang="en-US" i="1" dirty="0"/>
              <a:t>[</a:t>
            </a:r>
            <a:r>
              <a:rPr lang="en-US" i="1" dirty="0" err="1"/>
              <a:t>root@server</a:t>
            </a:r>
            <a:r>
              <a:rPr lang="en-US" i="1" dirty="0"/>
              <a:t> test]# ln file2 hardlink_to_file2</a:t>
            </a:r>
          </a:p>
          <a:p>
            <a:pPr lvl="1"/>
            <a:r>
              <a:rPr lang="en-US" i="1" dirty="0"/>
              <a:t>[</a:t>
            </a:r>
            <a:r>
              <a:rPr lang="en-US" i="1" dirty="0" err="1"/>
              <a:t>root@server</a:t>
            </a:r>
            <a:r>
              <a:rPr lang="en-US" i="1" dirty="0"/>
              <a:t> test]# ls -li</a:t>
            </a:r>
          </a:p>
          <a:p>
            <a:pPr lvl="1"/>
            <a:r>
              <a:rPr lang="en-US" i="1" dirty="0"/>
              <a:t>total 0</a:t>
            </a:r>
          </a:p>
          <a:p>
            <a:pPr lvl="1"/>
            <a:r>
              <a:rPr lang="en-US" i="1" dirty="0"/>
              <a:t>12919149 -</a:t>
            </a:r>
            <a:r>
              <a:rPr lang="en-US" i="1" dirty="0" err="1"/>
              <a:t>rw</a:t>
            </a:r>
            <a:r>
              <a:rPr lang="en-US" i="1" dirty="0"/>
              <a:t>-r--r--. 1 root </a:t>
            </a:r>
            <a:r>
              <a:rPr lang="en-US" i="1" dirty="0" err="1"/>
              <a:t>root</a:t>
            </a:r>
            <a:r>
              <a:rPr lang="en-US" i="1" dirty="0"/>
              <a:t> 0 Nov  2 11:10 file1</a:t>
            </a:r>
          </a:p>
          <a:p>
            <a:pPr lvl="1"/>
            <a:r>
              <a:rPr lang="en-US" i="1" dirty="0"/>
              <a:t>13097597 -</a:t>
            </a:r>
            <a:r>
              <a:rPr lang="en-US" i="1" dirty="0" err="1"/>
              <a:t>rw</a:t>
            </a:r>
            <a:r>
              <a:rPr lang="en-US" i="1" dirty="0"/>
              <a:t>-r--r--. 2 root </a:t>
            </a:r>
            <a:r>
              <a:rPr lang="en-US" i="1" dirty="0" err="1"/>
              <a:t>root</a:t>
            </a:r>
            <a:r>
              <a:rPr lang="en-US" i="1" dirty="0"/>
              <a:t> 0 Nov  2 11:10 file2</a:t>
            </a:r>
          </a:p>
          <a:p>
            <a:pPr lvl="1"/>
            <a:r>
              <a:rPr lang="en-US" i="1" dirty="0"/>
              <a:t>13097598 -</a:t>
            </a:r>
            <a:r>
              <a:rPr lang="en-US" i="1" dirty="0" err="1"/>
              <a:t>rw</a:t>
            </a:r>
            <a:r>
              <a:rPr lang="en-US" i="1" dirty="0"/>
              <a:t>-r--r--. 1 root </a:t>
            </a:r>
            <a:r>
              <a:rPr lang="en-US" i="1" dirty="0" err="1"/>
              <a:t>root</a:t>
            </a:r>
            <a:r>
              <a:rPr lang="en-US" i="1" dirty="0"/>
              <a:t> 0 Nov  2 11:10 file3</a:t>
            </a:r>
          </a:p>
          <a:p>
            <a:pPr lvl="1"/>
            <a:r>
              <a:rPr lang="en-US" i="1" dirty="0"/>
              <a:t>13097597 -</a:t>
            </a:r>
            <a:r>
              <a:rPr lang="en-US" i="1" dirty="0" err="1"/>
              <a:t>rw</a:t>
            </a:r>
            <a:r>
              <a:rPr lang="en-US" i="1" dirty="0"/>
              <a:t>-r--r--. 2 root </a:t>
            </a:r>
            <a:r>
              <a:rPr lang="en-US" i="1" dirty="0" err="1"/>
              <a:t>root</a:t>
            </a:r>
            <a:r>
              <a:rPr lang="en-US" i="1" dirty="0"/>
              <a:t> 0 Nov  2 11:10 hardlink_to_file2</a:t>
            </a:r>
          </a:p>
          <a:p>
            <a:pPr lvl="1"/>
            <a:r>
              <a:rPr lang="en-US" i="1" dirty="0"/>
              <a:t>[</a:t>
            </a:r>
            <a:r>
              <a:rPr lang="en-US" i="1" dirty="0" err="1"/>
              <a:t>root@server</a:t>
            </a:r>
            <a:r>
              <a:rPr lang="en-US" i="1" dirty="0"/>
              <a:t> test]#</a:t>
            </a:r>
          </a:p>
          <a:p>
            <a:pPr lvl="1"/>
            <a:endParaRPr lang="en-US" i="1" dirty="0"/>
          </a:p>
          <a:p>
            <a:pPr lvl="1"/>
            <a:r>
              <a:rPr lang="en-US" dirty="0"/>
              <a:t>Both files have the same </a:t>
            </a:r>
            <a:r>
              <a:rPr lang="en-US" b="1" dirty="0" err="1"/>
              <a:t>inode</a:t>
            </a:r>
            <a:r>
              <a:rPr lang="en-US" dirty="0"/>
              <a:t>, so they will always have the same permissions and the same owner. Both files will have the same content. Actually, both files are equal now, meaning you can safely remove the original file, the </a:t>
            </a:r>
            <a:r>
              <a:rPr lang="en-US" dirty="0" err="1"/>
              <a:t>hardlinked</a:t>
            </a:r>
            <a:r>
              <a:rPr lang="en-US" dirty="0"/>
              <a:t> file will remain. </a:t>
            </a:r>
          </a:p>
        </p:txBody>
      </p:sp>
    </p:spTree>
    <p:extLst>
      <p:ext uri="{BB962C8B-B14F-4D97-AF65-F5344CB8AC3E}">
        <p14:creationId xmlns:p14="http://schemas.microsoft.com/office/powerpoint/2010/main" val="356751696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links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4832092"/>
          </a:xfrm>
          <a:prstGeom prst="rect">
            <a:avLst/>
          </a:prstGeom>
        </p:spPr>
        <p:txBody>
          <a:bodyPr wrap="square">
            <a:spAutoFit/>
          </a:bodyPr>
          <a:lstStyle/>
          <a:p>
            <a:pPr marL="342900" indent="-342900">
              <a:buFont typeface="Wingdings" panose="05000000000000000000" pitchFamily="2" charset="2"/>
              <a:buChar char="v"/>
            </a:pPr>
            <a:r>
              <a:rPr lang="en-US" sz="2000" b="1" dirty="0"/>
              <a:t>  symbolic links</a:t>
            </a:r>
            <a:endParaRPr lang="en-US" sz="2000" b="1" i="1" dirty="0"/>
          </a:p>
          <a:p>
            <a:pPr lvl="1"/>
            <a:r>
              <a:rPr lang="en-US" b="1" dirty="0"/>
              <a:t>Symbolic  links  </a:t>
            </a:r>
            <a:r>
              <a:rPr lang="en-US" dirty="0"/>
              <a:t>(sometimes  called   </a:t>
            </a:r>
            <a:r>
              <a:rPr lang="en-US" b="1" dirty="0"/>
              <a:t>soft  links </a:t>
            </a:r>
            <a:r>
              <a:rPr lang="en-US" dirty="0"/>
              <a:t>)  do  not  link  to  </a:t>
            </a:r>
            <a:r>
              <a:rPr lang="en-US" dirty="0" err="1"/>
              <a:t>inodes</a:t>
            </a:r>
            <a:r>
              <a:rPr lang="en-US" dirty="0"/>
              <a:t>,  but  create  a  name  to name mapping. Symbolic links are created with  </a:t>
            </a:r>
            <a:r>
              <a:rPr lang="en-US" b="1" dirty="0"/>
              <a:t>ln -s</a:t>
            </a:r>
            <a:r>
              <a:rPr lang="en-US" dirty="0"/>
              <a:t> . As you can see below, the  symbolic link  gets an </a:t>
            </a:r>
            <a:r>
              <a:rPr lang="en-US" dirty="0" err="1"/>
              <a:t>inode</a:t>
            </a:r>
            <a:r>
              <a:rPr lang="en-US" dirty="0"/>
              <a:t> of its own.</a:t>
            </a:r>
          </a:p>
          <a:p>
            <a:pPr lvl="1"/>
            <a:endParaRPr lang="en-US" dirty="0"/>
          </a:p>
          <a:p>
            <a:pPr lvl="1"/>
            <a:r>
              <a:rPr lang="en-US" i="1" dirty="0"/>
              <a:t>[</a:t>
            </a:r>
            <a:r>
              <a:rPr lang="en-US" i="1" dirty="0" err="1"/>
              <a:t>root@server</a:t>
            </a:r>
            <a:r>
              <a:rPr lang="en-US" i="1" dirty="0"/>
              <a:t> test]# ln -s file1 symlink_to_file1</a:t>
            </a:r>
          </a:p>
          <a:p>
            <a:pPr lvl="1"/>
            <a:r>
              <a:rPr lang="en-US" i="1" dirty="0"/>
              <a:t>[</a:t>
            </a:r>
            <a:r>
              <a:rPr lang="en-US" i="1" dirty="0" err="1"/>
              <a:t>root@server</a:t>
            </a:r>
            <a:r>
              <a:rPr lang="en-US" i="1" dirty="0"/>
              <a:t> test]# ls -li</a:t>
            </a:r>
          </a:p>
          <a:p>
            <a:pPr lvl="1"/>
            <a:r>
              <a:rPr lang="en-US" i="1" dirty="0"/>
              <a:t>total 0</a:t>
            </a:r>
          </a:p>
          <a:p>
            <a:pPr lvl="1"/>
            <a:r>
              <a:rPr lang="en-US" i="1" dirty="0"/>
              <a:t>12919149 -</a:t>
            </a:r>
            <a:r>
              <a:rPr lang="en-US" i="1" dirty="0" err="1"/>
              <a:t>rw</a:t>
            </a:r>
            <a:r>
              <a:rPr lang="en-US" i="1" dirty="0"/>
              <a:t>-r--r--. 1 root </a:t>
            </a:r>
            <a:r>
              <a:rPr lang="en-US" i="1" dirty="0" err="1"/>
              <a:t>root</a:t>
            </a:r>
            <a:r>
              <a:rPr lang="en-US" i="1" dirty="0"/>
              <a:t> 0 Nov  2 11:10 file1</a:t>
            </a:r>
          </a:p>
          <a:p>
            <a:pPr lvl="1"/>
            <a:r>
              <a:rPr lang="en-US" i="1" dirty="0"/>
              <a:t>13097597 -</a:t>
            </a:r>
            <a:r>
              <a:rPr lang="en-US" i="1" dirty="0" err="1"/>
              <a:t>rw</a:t>
            </a:r>
            <a:r>
              <a:rPr lang="en-US" i="1" dirty="0"/>
              <a:t>-r--r--. 2 root </a:t>
            </a:r>
            <a:r>
              <a:rPr lang="en-US" i="1" dirty="0" err="1"/>
              <a:t>root</a:t>
            </a:r>
            <a:r>
              <a:rPr lang="en-US" i="1" dirty="0"/>
              <a:t> 0 Nov  2 11:10 file2</a:t>
            </a:r>
          </a:p>
          <a:p>
            <a:pPr lvl="1"/>
            <a:r>
              <a:rPr lang="en-US" i="1" dirty="0"/>
              <a:t>13097598 -</a:t>
            </a:r>
            <a:r>
              <a:rPr lang="en-US" i="1" dirty="0" err="1"/>
              <a:t>rw</a:t>
            </a:r>
            <a:r>
              <a:rPr lang="en-US" i="1" dirty="0"/>
              <a:t>-r--r--. 1 root </a:t>
            </a:r>
            <a:r>
              <a:rPr lang="en-US" i="1" dirty="0" err="1"/>
              <a:t>root</a:t>
            </a:r>
            <a:r>
              <a:rPr lang="en-US" i="1" dirty="0"/>
              <a:t> 0 Nov  2 11:10 file3</a:t>
            </a:r>
          </a:p>
          <a:p>
            <a:pPr lvl="1"/>
            <a:r>
              <a:rPr lang="en-US" i="1" dirty="0"/>
              <a:t>13097597 -</a:t>
            </a:r>
            <a:r>
              <a:rPr lang="en-US" i="1" dirty="0" err="1"/>
              <a:t>rw</a:t>
            </a:r>
            <a:r>
              <a:rPr lang="en-US" i="1" dirty="0"/>
              <a:t>-r--r--. 2 root </a:t>
            </a:r>
            <a:r>
              <a:rPr lang="en-US" i="1" dirty="0" err="1"/>
              <a:t>root</a:t>
            </a:r>
            <a:r>
              <a:rPr lang="en-US" i="1" dirty="0"/>
              <a:t> 0 Nov  2 11:10 hardlink_to_file2</a:t>
            </a:r>
          </a:p>
          <a:p>
            <a:pPr lvl="1"/>
            <a:r>
              <a:rPr lang="en-US" i="1" dirty="0"/>
              <a:t>13097599 </a:t>
            </a:r>
            <a:r>
              <a:rPr lang="en-US" i="1" dirty="0" err="1"/>
              <a:t>lrwxrwxrwx</a:t>
            </a:r>
            <a:r>
              <a:rPr lang="en-US" i="1" dirty="0"/>
              <a:t>. 1 root </a:t>
            </a:r>
            <a:r>
              <a:rPr lang="en-US" i="1" dirty="0" err="1"/>
              <a:t>root</a:t>
            </a:r>
            <a:r>
              <a:rPr lang="en-US" i="1" dirty="0"/>
              <a:t> 5 Nov  2 11:18 symlink_to_file1 -&gt; file1</a:t>
            </a:r>
          </a:p>
          <a:p>
            <a:pPr lvl="1"/>
            <a:endParaRPr lang="en-US" i="1" dirty="0"/>
          </a:p>
          <a:p>
            <a:pPr lvl="1"/>
            <a:r>
              <a:rPr lang="en-US" dirty="0"/>
              <a:t>Permissions on a symbolic link have no meaning, since the permissions of the target apply. Hard links are limited to their own partition (because they point to an </a:t>
            </a:r>
            <a:r>
              <a:rPr lang="en-US" dirty="0" err="1"/>
              <a:t>inode</a:t>
            </a:r>
            <a:r>
              <a:rPr lang="en-US" dirty="0"/>
              <a:t>), symbolic links can link anywhere (other file systems, even networked).</a:t>
            </a:r>
          </a:p>
        </p:txBody>
      </p:sp>
    </p:spTree>
    <p:extLst>
      <p:ext uri="{BB962C8B-B14F-4D97-AF65-F5344CB8AC3E}">
        <p14:creationId xmlns:p14="http://schemas.microsoft.com/office/powerpoint/2010/main" val="293506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400" b="1" dirty="0"/>
              <a:t>Linux Components</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031873"/>
          </a:xfrm>
          <a:prstGeom prst="rect">
            <a:avLst/>
          </a:prstGeom>
        </p:spPr>
        <p:txBody>
          <a:bodyPr wrap="square">
            <a:spAutoFit/>
          </a:bodyPr>
          <a:lstStyle/>
          <a:p>
            <a:pPr marL="285750" indent="-285750">
              <a:buFont typeface="Wingdings" panose="05000000000000000000" pitchFamily="2" charset="2"/>
              <a:buChar char="v"/>
            </a:pPr>
            <a:r>
              <a:rPr lang="en-US" sz="2800" dirty="0"/>
              <a:t> </a:t>
            </a:r>
            <a:r>
              <a:rPr lang="en-US" sz="2400" b="1" dirty="0"/>
              <a:t>The Bootloader:</a:t>
            </a:r>
            <a:r>
              <a:rPr lang="en-US" sz="2400" dirty="0"/>
              <a:t> The software that manages the boot process of your computer. For most users, this will simply be a splash screen that pops up and eventually goes away to boot into the operating system.</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dirty="0"/>
              <a:t> </a:t>
            </a:r>
            <a:r>
              <a:rPr lang="en-US" sz="2400" b="1" dirty="0"/>
              <a:t>The kernel:</a:t>
            </a:r>
            <a:r>
              <a:rPr lang="en-US" sz="2400" dirty="0"/>
              <a:t> This is the one piece of the whole that is actually called “Linux”. The kernel is the core of the system and manages the CPU, memory, and peripheral devices. The kernel is the “lowest” level of the OS</a:t>
            </a:r>
            <a:r>
              <a:rPr lang="en-US" sz="2800" dirty="0"/>
              <a:t>.</a:t>
            </a:r>
          </a:p>
          <a:p>
            <a:pPr marL="285750" indent="-285750">
              <a:buFont typeface="Wingdings" panose="05000000000000000000" pitchFamily="2" charset="2"/>
              <a:buChar char="v"/>
            </a:pPr>
            <a:endParaRPr lang="en-US" sz="2400" dirty="0"/>
          </a:p>
        </p:txBody>
      </p:sp>
    </p:spTree>
    <p:extLst>
      <p:ext uri="{BB962C8B-B14F-4D97-AF65-F5344CB8AC3E}">
        <p14:creationId xmlns:p14="http://schemas.microsoft.com/office/powerpoint/2010/main" val="140548024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File Security</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File links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2954655"/>
          </a:xfrm>
          <a:prstGeom prst="rect">
            <a:avLst/>
          </a:prstGeom>
        </p:spPr>
        <p:txBody>
          <a:bodyPr wrap="square">
            <a:spAutoFit/>
          </a:bodyPr>
          <a:lstStyle/>
          <a:p>
            <a:pPr marL="342900" indent="-342900">
              <a:buFont typeface="Wingdings" panose="05000000000000000000" pitchFamily="2" charset="2"/>
              <a:buChar char="v"/>
            </a:pPr>
            <a:r>
              <a:rPr lang="en-US" sz="2000" b="1" dirty="0"/>
              <a:t>  removing links</a:t>
            </a:r>
          </a:p>
          <a:p>
            <a:pPr lvl="1"/>
            <a:r>
              <a:rPr lang="en-US" sz="2000" dirty="0"/>
              <a:t>Links can be removed with  </a:t>
            </a:r>
            <a:r>
              <a:rPr lang="en-US" sz="2000" b="1" dirty="0"/>
              <a:t>rm</a:t>
            </a:r>
            <a:r>
              <a:rPr lang="en-US" sz="2000" dirty="0"/>
              <a:t>.</a:t>
            </a:r>
          </a:p>
          <a:p>
            <a:pPr lvl="1"/>
            <a:endParaRPr lang="en-US" sz="2000" dirty="0"/>
          </a:p>
          <a:p>
            <a:pPr lvl="1"/>
            <a:r>
              <a:rPr lang="en-US" i="1" dirty="0"/>
              <a:t>[</a:t>
            </a:r>
            <a:r>
              <a:rPr lang="en-US" i="1" dirty="0" err="1"/>
              <a:t>root@server</a:t>
            </a:r>
            <a:r>
              <a:rPr lang="en-US" i="1" dirty="0"/>
              <a:t> test]# </a:t>
            </a:r>
            <a:r>
              <a:rPr lang="en-US" i="1" dirty="0" err="1"/>
              <a:t>rm</a:t>
            </a:r>
            <a:r>
              <a:rPr lang="en-US" i="1" dirty="0"/>
              <a:t> -f symlink_to_file1</a:t>
            </a:r>
          </a:p>
          <a:p>
            <a:pPr lvl="1"/>
            <a:r>
              <a:rPr lang="en-US" i="1" dirty="0"/>
              <a:t>[</a:t>
            </a:r>
            <a:r>
              <a:rPr lang="en-US" i="1" dirty="0" err="1"/>
              <a:t>root@server</a:t>
            </a:r>
            <a:r>
              <a:rPr lang="en-US" i="1" dirty="0"/>
              <a:t> test]# ls -l</a:t>
            </a:r>
          </a:p>
          <a:p>
            <a:pPr lvl="1"/>
            <a:r>
              <a:rPr lang="en-US" i="1" dirty="0"/>
              <a:t>total 0</a:t>
            </a:r>
          </a:p>
          <a:p>
            <a:pPr lvl="1"/>
            <a:r>
              <a:rPr lang="en-US" i="1" dirty="0"/>
              <a:t>-</a:t>
            </a:r>
            <a:r>
              <a:rPr lang="en-US" i="1" dirty="0" err="1"/>
              <a:t>rw</a:t>
            </a:r>
            <a:r>
              <a:rPr lang="en-US" i="1" dirty="0"/>
              <a:t>-r--r--. 1 root </a:t>
            </a:r>
            <a:r>
              <a:rPr lang="en-US" i="1" dirty="0" err="1"/>
              <a:t>root</a:t>
            </a:r>
            <a:r>
              <a:rPr lang="en-US" i="1" dirty="0"/>
              <a:t> 0 Nov  2 11:10 file1</a:t>
            </a:r>
          </a:p>
          <a:p>
            <a:pPr lvl="1"/>
            <a:r>
              <a:rPr lang="en-US" i="1" dirty="0"/>
              <a:t>-</a:t>
            </a:r>
            <a:r>
              <a:rPr lang="en-US" i="1" dirty="0" err="1"/>
              <a:t>rw</a:t>
            </a:r>
            <a:r>
              <a:rPr lang="en-US" i="1" dirty="0"/>
              <a:t>-r--r--. 2 root </a:t>
            </a:r>
            <a:r>
              <a:rPr lang="en-US" i="1" dirty="0" err="1"/>
              <a:t>root</a:t>
            </a:r>
            <a:r>
              <a:rPr lang="en-US" i="1" dirty="0"/>
              <a:t> 0 Nov  2 11:10 file2</a:t>
            </a:r>
          </a:p>
          <a:p>
            <a:pPr lvl="1"/>
            <a:r>
              <a:rPr lang="en-US" i="1" dirty="0"/>
              <a:t>-</a:t>
            </a:r>
            <a:r>
              <a:rPr lang="en-US" i="1" dirty="0" err="1"/>
              <a:t>rw</a:t>
            </a:r>
            <a:r>
              <a:rPr lang="en-US" i="1" dirty="0"/>
              <a:t>-r--r--. 1 root </a:t>
            </a:r>
            <a:r>
              <a:rPr lang="en-US" i="1" dirty="0" err="1"/>
              <a:t>root</a:t>
            </a:r>
            <a:r>
              <a:rPr lang="en-US" i="1" dirty="0"/>
              <a:t> 0 Nov  2 11:10 file3</a:t>
            </a:r>
          </a:p>
          <a:p>
            <a:pPr lvl="1"/>
            <a:r>
              <a:rPr lang="en-US" i="1" dirty="0"/>
              <a:t>-</a:t>
            </a:r>
            <a:r>
              <a:rPr lang="en-US" i="1" dirty="0" err="1"/>
              <a:t>rw</a:t>
            </a:r>
            <a:r>
              <a:rPr lang="en-US" i="1" dirty="0"/>
              <a:t>-r--r--. 2 root </a:t>
            </a:r>
            <a:r>
              <a:rPr lang="en-US" i="1" dirty="0" err="1"/>
              <a:t>root</a:t>
            </a:r>
            <a:r>
              <a:rPr lang="en-US" i="1" dirty="0"/>
              <a:t> 0 Nov  2 11:10 hardlink_to_file2</a:t>
            </a:r>
            <a:endParaRPr lang="en-US" sz="2000" i="1" dirty="0"/>
          </a:p>
        </p:txBody>
      </p:sp>
    </p:spTree>
    <p:extLst>
      <p:ext uri="{BB962C8B-B14F-4D97-AF65-F5344CB8AC3E}">
        <p14:creationId xmlns:p14="http://schemas.microsoft.com/office/powerpoint/2010/main" val="42760547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85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10078474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2862322"/>
          </a:xfrm>
          <a:prstGeom prst="rect">
            <a:avLst/>
          </a:prstGeom>
        </p:spPr>
        <p:txBody>
          <a:bodyPr wrap="square">
            <a:spAutoFit/>
          </a:bodyPr>
          <a:lstStyle/>
          <a:p>
            <a:r>
              <a:rPr lang="en-US" sz="2000" dirty="0"/>
              <a:t>The   </a:t>
            </a:r>
            <a:r>
              <a:rPr lang="en-US" sz="2000" b="1" dirty="0"/>
              <a:t>vi</a:t>
            </a:r>
            <a:r>
              <a:rPr lang="en-US" sz="2000" dirty="0"/>
              <a:t>   editor  is  installed  on  almost  every  Unix.  Linux  will  very  often  install   </a:t>
            </a:r>
            <a:r>
              <a:rPr lang="en-US" sz="2000" b="1" dirty="0"/>
              <a:t>vim</a:t>
            </a:r>
            <a:r>
              <a:rPr lang="en-US" sz="2000" dirty="0"/>
              <a:t>   ( vi improved ) which is similar. Every system administrator should know  vi(m) , because it is an easy tool to solve problems.</a:t>
            </a:r>
          </a:p>
          <a:p>
            <a:endParaRPr lang="en-US" sz="2000" dirty="0"/>
          </a:p>
          <a:p>
            <a:pPr marL="342900" indent="-342900">
              <a:buFont typeface="Wingdings" panose="05000000000000000000" pitchFamily="2" charset="2"/>
              <a:buChar char="v"/>
            </a:pPr>
            <a:r>
              <a:rPr lang="fr-FR" sz="2000" b="1" dirty="0"/>
              <a:t>command mode and insert mode</a:t>
            </a:r>
          </a:p>
          <a:p>
            <a:pPr lvl="1"/>
            <a:r>
              <a:rPr lang="en-US" sz="2000" dirty="0"/>
              <a:t>The </a:t>
            </a:r>
            <a:r>
              <a:rPr lang="en-US" sz="2000" b="1" dirty="0"/>
              <a:t>vi</a:t>
            </a:r>
            <a:r>
              <a:rPr lang="en-US" sz="2000" dirty="0"/>
              <a:t> </a:t>
            </a:r>
            <a:r>
              <a:rPr lang="en-US" sz="2000" b="1" dirty="0"/>
              <a:t>editor</a:t>
            </a:r>
            <a:r>
              <a:rPr lang="en-US" sz="2000" dirty="0"/>
              <a:t> starts in  </a:t>
            </a:r>
            <a:r>
              <a:rPr lang="en-US" sz="2000" b="1" dirty="0"/>
              <a:t>command mode </a:t>
            </a:r>
            <a:r>
              <a:rPr lang="en-US" sz="2000" dirty="0"/>
              <a:t>. In command mode, you can type commands. Some commands will bring you into  </a:t>
            </a:r>
            <a:r>
              <a:rPr lang="en-US" sz="2000" b="1" dirty="0"/>
              <a:t>insert mode </a:t>
            </a:r>
            <a:r>
              <a:rPr lang="en-US" sz="2000" dirty="0"/>
              <a:t>. In insert mode, you can type text. The  </a:t>
            </a:r>
            <a:r>
              <a:rPr lang="en-US" sz="2000" b="1" dirty="0"/>
              <a:t>escape</a:t>
            </a:r>
            <a:r>
              <a:rPr lang="en-US" sz="2000" dirty="0"/>
              <a:t> key  will return you to command mode.</a:t>
            </a:r>
          </a:p>
        </p:txBody>
      </p:sp>
    </p:spTree>
    <p:extLst>
      <p:ext uri="{BB962C8B-B14F-4D97-AF65-F5344CB8AC3E}">
        <p14:creationId xmlns:p14="http://schemas.microsoft.com/office/powerpoint/2010/main" val="4385463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707886"/>
          </a:xfrm>
          <a:prstGeom prst="rect">
            <a:avLst/>
          </a:prstGeom>
        </p:spPr>
        <p:txBody>
          <a:bodyPr wrap="square">
            <a:spAutoFit/>
          </a:bodyPr>
          <a:lstStyle/>
          <a:p>
            <a:pPr marL="342900" indent="-342900">
              <a:buFont typeface="Wingdings" panose="05000000000000000000" pitchFamily="2" charset="2"/>
              <a:buChar char="v"/>
            </a:pPr>
            <a:r>
              <a:rPr lang="fr-FR" sz="2000" b="1" dirty="0"/>
              <a:t>start </a:t>
            </a:r>
            <a:r>
              <a:rPr lang="fr-FR" sz="2000" b="1" dirty="0" err="1"/>
              <a:t>typing</a:t>
            </a:r>
            <a:r>
              <a:rPr lang="fr-FR" sz="2000" b="1" dirty="0"/>
              <a:t> (a </a:t>
            </a:r>
            <a:r>
              <a:rPr lang="fr-FR" sz="2000" b="1" dirty="0" err="1"/>
              <a:t>A</a:t>
            </a:r>
            <a:r>
              <a:rPr lang="fr-FR" sz="2000" b="1" dirty="0"/>
              <a:t> i </a:t>
            </a:r>
            <a:r>
              <a:rPr lang="fr-FR" sz="2000" b="1" dirty="0" err="1"/>
              <a:t>I</a:t>
            </a:r>
            <a:r>
              <a:rPr lang="fr-FR" sz="2000" b="1" dirty="0"/>
              <a:t> o </a:t>
            </a:r>
            <a:r>
              <a:rPr lang="fr-FR" sz="2000" b="1" dirty="0" err="1"/>
              <a:t>O</a:t>
            </a:r>
            <a:r>
              <a:rPr lang="fr-FR" sz="2000" b="1" dirty="0"/>
              <a:t>)</a:t>
            </a:r>
          </a:p>
          <a:p>
            <a:pPr marL="342900" indent="-342900">
              <a:buFont typeface="Wingdings" panose="05000000000000000000" pitchFamily="2" charset="2"/>
              <a:buChar char="v"/>
            </a:pPr>
            <a:endParaRPr lang="fr-FR" sz="2000" b="1" dirty="0"/>
          </a:p>
        </p:txBody>
      </p:sp>
      <p:graphicFrame>
        <p:nvGraphicFramePr>
          <p:cNvPr id="4" name="ตาราง 3">
            <a:extLst>
              <a:ext uri="{FF2B5EF4-FFF2-40B4-BE49-F238E27FC236}">
                <a16:creationId xmlns:a16="http://schemas.microsoft.com/office/drawing/2014/main" id="{F6BFC305-A0A1-4036-A4BD-E76B68D6939E}"/>
              </a:ext>
            </a:extLst>
          </p:cNvPr>
          <p:cNvGraphicFramePr>
            <a:graphicFrameLocks noGrp="1"/>
          </p:cNvGraphicFramePr>
          <p:nvPr>
            <p:extLst>
              <p:ext uri="{D42A27DB-BD31-4B8C-83A1-F6EECF244321}">
                <p14:modId xmlns:p14="http://schemas.microsoft.com/office/powerpoint/2010/main" val="3990506142"/>
              </p:ext>
            </p:extLst>
          </p:nvPr>
        </p:nvGraphicFramePr>
        <p:xfrm>
          <a:off x="1568389" y="2185026"/>
          <a:ext cx="6096000" cy="2595880"/>
        </p:xfrm>
        <a:graphic>
          <a:graphicData uri="http://schemas.openxmlformats.org/drawingml/2006/table">
            <a:tbl>
              <a:tblPr firstRow="1" bandRow="1">
                <a:tableStyleId>{5C22544A-7EE6-4342-B048-85BDC9FD1C3A}</a:tableStyleId>
              </a:tblPr>
              <a:tblGrid>
                <a:gridCol w="1245832">
                  <a:extLst>
                    <a:ext uri="{9D8B030D-6E8A-4147-A177-3AD203B41FA5}">
                      <a16:colId xmlns:a16="http://schemas.microsoft.com/office/drawing/2014/main" val="2616726432"/>
                    </a:ext>
                  </a:extLst>
                </a:gridCol>
                <a:gridCol w="4850168">
                  <a:extLst>
                    <a:ext uri="{9D8B030D-6E8A-4147-A177-3AD203B41FA5}">
                      <a16:colId xmlns:a16="http://schemas.microsoft.com/office/drawing/2014/main" val="542081468"/>
                    </a:ext>
                  </a:extLst>
                </a:gridCol>
              </a:tblGrid>
              <a:tr h="370840">
                <a:tc>
                  <a:txBody>
                    <a:bodyPr/>
                    <a:lstStyle/>
                    <a:p>
                      <a:pPr algn="ctr"/>
                      <a:r>
                        <a:rPr lang="en-US" sz="1800" dirty="0"/>
                        <a:t>Command</a:t>
                      </a:r>
                      <a:endParaRPr lang="th-TH" sz="1800" dirty="0"/>
                    </a:p>
                  </a:txBody>
                  <a:tcPr/>
                </a:tc>
                <a:tc>
                  <a:txBody>
                    <a:bodyPr/>
                    <a:lstStyle/>
                    <a:p>
                      <a:pPr algn="ctr"/>
                      <a:r>
                        <a:rPr lang="en-US" sz="1800" dirty="0"/>
                        <a:t>Action</a:t>
                      </a:r>
                      <a:endParaRPr lang="th-TH" sz="1800" dirty="0"/>
                    </a:p>
                  </a:txBody>
                  <a:tcPr/>
                </a:tc>
                <a:extLst>
                  <a:ext uri="{0D108BD9-81ED-4DB2-BD59-A6C34878D82A}">
                    <a16:rowId xmlns:a16="http://schemas.microsoft.com/office/drawing/2014/main" val="1883931154"/>
                  </a:ext>
                </a:extLst>
              </a:tr>
              <a:tr h="370840">
                <a:tc>
                  <a:txBody>
                    <a:bodyPr/>
                    <a:lstStyle/>
                    <a:p>
                      <a:pPr algn="ctr"/>
                      <a:r>
                        <a:rPr lang="en-US" sz="1800" b="1" dirty="0">
                          <a:latin typeface="Baskerville Old Face" panose="02020602080505020303" pitchFamily="18" charset="0"/>
                        </a:rPr>
                        <a:t>a</a:t>
                      </a:r>
                      <a:endParaRPr lang="th-TH" sz="1800" b="1" dirty="0">
                        <a:latin typeface="Baskerville Old Face" panose="02020602080505020303" pitchFamily="18" charset="0"/>
                      </a:endParaRPr>
                    </a:p>
                  </a:txBody>
                  <a:tcPr/>
                </a:tc>
                <a:tc>
                  <a:txBody>
                    <a:bodyPr/>
                    <a:lstStyle/>
                    <a:p>
                      <a:pPr algn="l"/>
                      <a:r>
                        <a:rPr lang="en-US" sz="1800" dirty="0"/>
                        <a:t>start typing after the current character</a:t>
                      </a:r>
                      <a:endParaRPr lang="th-TH" sz="1800" dirty="0"/>
                    </a:p>
                  </a:txBody>
                  <a:tcPr/>
                </a:tc>
                <a:extLst>
                  <a:ext uri="{0D108BD9-81ED-4DB2-BD59-A6C34878D82A}">
                    <a16:rowId xmlns:a16="http://schemas.microsoft.com/office/drawing/2014/main" val="1088254227"/>
                  </a:ext>
                </a:extLst>
              </a:tr>
              <a:tr h="370840">
                <a:tc>
                  <a:txBody>
                    <a:bodyPr/>
                    <a:lstStyle/>
                    <a:p>
                      <a:pPr algn="ctr"/>
                      <a:r>
                        <a:rPr lang="en-US" sz="1800" b="1" dirty="0">
                          <a:latin typeface="Baskerville Old Face" panose="02020602080505020303" pitchFamily="18" charset="0"/>
                        </a:rPr>
                        <a:t>A</a:t>
                      </a:r>
                      <a:endParaRPr lang="th-TH" sz="1800" b="1" dirty="0">
                        <a:latin typeface="Baskerville Old Face" panose="02020602080505020303" pitchFamily="18" charset="0"/>
                      </a:endParaRPr>
                    </a:p>
                  </a:txBody>
                  <a:tcPr/>
                </a:tc>
                <a:tc>
                  <a:txBody>
                    <a:bodyPr/>
                    <a:lstStyle/>
                    <a:p>
                      <a:pPr algn="l"/>
                      <a:r>
                        <a:rPr lang="en-US" sz="1800" dirty="0"/>
                        <a:t>start typing at the end of the current line</a:t>
                      </a:r>
                      <a:endParaRPr lang="th-TH" sz="1800" dirty="0"/>
                    </a:p>
                  </a:txBody>
                  <a:tcPr/>
                </a:tc>
                <a:extLst>
                  <a:ext uri="{0D108BD9-81ED-4DB2-BD59-A6C34878D82A}">
                    <a16:rowId xmlns:a16="http://schemas.microsoft.com/office/drawing/2014/main" val="3013568192"/>
                  </a:ext>
                </a:extLst>
              </a:tr>
              <a:tr h="370840">
                <a:tc>
                  <a:txBody>
                    <a:bodyPr/>
                    <a:lstStyle/>
                    <a:p>
                      <a:pPr algn="ctr"/>
                      <a:r>
                        <a:rPr lang="en-US" sz="1800" b="1" dirty="0" err="1">
                          <a:latin typeface="Baskerville Old Face" panose="02020602080505020303" pitchFamily="18" charset="0"/>
                        </a:rPr>
                        <a:t>i</a:t>
                      </a:r>
                      <a:endParaRPr lang="th-TH" sz="1800" b="1" dirty="0">
                        <a:latin typeface="Baskerville Old Face" panose="02020602080505020303" pitchFamily="18" charset="0"/>
                      </a:endParaRPr>
                    </a:p>
                  </a:txBody>
                  <a:tcPr/>
                </a:tc>
                <a:tc>
                  <a:txBody>
                    <a:bodyPr/>
                    <a:lstStyle/>
                    <a:p>
                      <a:pPr algn="l"/>
                      <a:r>
                        <a:rPr lang="en-US" sz="1800" dirty="0"/>
                        <a:t>start typing before the current character</a:t>
                      </a:r>
                      <a:endParaRPr lang="th-TH" sz="1800" dirty="0"/>
                    </a:p>
                  </a:txBody>
                  <a:tcPr/>
                </a:tc>
                <a:extLst>
                  <a:ext uri="{0D108BD9-81ED-4DB2-BD59-A6C34878D82A}">
                    <a16:rowId xmlns:a16="http://schemas.microsoft.com/office/drawing/2014/main" val="2779110504"/>
                  </a:ext>
                </a:extLst>
              </a:tr>
              <a:tr h="370840">
                <a:tc>
                  <a:txBody>
                    <a:bodyPr/>
                    <a:lstStyle/>
                    <a:p>
                      <a:pPr algn="ctr"/>
                      <a:r>
                        <a:rPr lang="en-US" sz="1800" b="1" dirty="0">
                          <a:latin typeface="Baskerville Old Face" panose="02020602080505020303" pitchFamily="18" charset="0"/>
                        </a:rPr>
                        <a:t>I</a:t>
                      </a:r>
                      <a:endParaRPr lang="th-TH" sz="1800" b="1" dirty="0">
                        <a:latin typeface="Baskerville Old Face" panose="02020602080505020303" pitchFamily="18" charset="0"/>
                      </a:endParaRPr>
                    </a:p>
                  </a:txBody>
                  <a:tcPr/>
                </a:tc>
                <a:tc>
                  <a:txBody>
                    <a:bodyPr/>
                    <a:lstStyle/>
                    <a:p>
                      <a:pPr algn="l"/>
                      <a:r>
                        <a:rPr lang="en-US" sz="1800" dirty="0"/>
                        <a:t>start typing at the start of the current line</a:t>
                      </a:r>
                      <a:endParaRPr lang="th-TH" sz="1800" dirty="0"/>
                    </a:p>
                  </a:txBody>
                  <a:tcPr/>
                </a:tc>
                <a:extLst>
                  <a:ext uri="{0D108BD9-81ED-4DB2-BD59-A6C34878D82A}">
                    <a16:rowId xmlns:a16="http://schemas.microsoft.com/office/drawing/2014/main" val="2831366670"/>
                  </a:ext>
                </a:extLst>
              </a:tr>
              <a:tr h="370840">
                <a:tc>
                  <a:txBody>
                    <a:bodyPr/>
                    <a:lstStyle/>
                    <a:p>
                      <a:pPr algn="ctr"/>
                      <a:r>
                        <a:rPr lang="en-US" sz="1800" b="1" dirty="0">
                          <a:latin typeface="Baskerville Old Face" panose="02020602080505020303" pitchFamily="18" charset="0"/>
                        </a:rPr>
                        <a:t>o</a:t>
                      </a:r>
                      <a:endParaRPr lang="th-TH" sz="1800" b="1" dirty="0">
                        <a:latin typeface="Baskerville Old Face" panose="02020602080505020303" pitchFamily="18" charset="0"/>
                      </a:endParaRPr>
                    </a:p>
                  </a:txBody>
                  <a:tcPr/>
                </a:tc>
                <a:tc>
                  <a:txBody>
                    <a:bodyPr/>
                    <a:lstStyle/>
                    <a:p>
                      <a:pPr algn="l"/>
                      <a:r>
                        <a:rPr lang="en-US" sz="1800" dirty="0"/>
                        <a:t>start typing on a new line after the current line</a:t>
                      </a:r>
                      <a:endParaRPr lang="th-TH" sz="1800" dirty="0"/>
                    </a:p>
                  </a:txBody>
                  <a:tcPr/>
                </a:tc>
                <a:extLst>
                  <a:ext uri="{0D108BD9-81ED-4DB2-BD59-A6C34878D82A}">
                    <a16:rowId xmlns:a16="http://schemas.microsoft.com/office/drawing/2014/main" val="40180375"/>
                  </a:ext>
                </a:extLst>
              </a:tr>
              <a:tr h="370840">
                <a:tc>
                  <a:txBody>
                    <a:bodyPr/>
                    <a:lstStyle/>
                    <a:p>
                      <a:pPr algn="ctr"/>
                      <a:r>
                        <a:rPr lang="en-US" sz="1800" b="1" dirty="0">
                          <a:latin typeface="Baskerville Old Face" panose="02020602080505020303" pitchFamily="18" charset="0"/>
                        </a:rPr>
                        <a:t>O</a:t>
                      </a:r>
                      <a:endParaRPr lang="th-TH" sz="1800" b="1" dirty="0">
                        <a:latin typeface="Baskerville Old Face" panose="02020602080505020303" pitchFamily="18" charset="0"/>
                      </a:endParaRPr>
                    </a:p>
                  </a:txBody>
                  <a:tcPr/>
                </a:tc>
                <a:tc>
                  <a:txBody>
                    <a:bodyPr/>
                    <a:lstStyle/>
                    <a:p>
                      <a:pPr algn="l"/>
                      <a:r>
                        <a:rPr lang="en-US" sz="1800" dirty="0"/>
                        <a:t>start typing on a new line before the current line</a:t>
                      </a:r>
                      <a:endParaRPr lang="th-TH" sz="1800" dirty="0"/>
                    </a:p>
                  </a:txBody>
                  <a:tcPr/>
                </a:tc>
                <a:extLst>
                  <a:ext uri="{0D108BD9-81ED-4DB2-BD59-A6C34878D82A}">
                    <a16:rowId xmlns:a16="http://schemas.microsoft.com/office/drawing/2014/main" val="4186947142"/>
                  </a:ext>
                </a:extLst>
              </a:tr>
            </a:tbl>
          </a:graphicData>
        </a:graphic>
      </p:graphicFrame>
    </p:spTree>
    <p:extLst>
      <p:ext uri="{BB962C8B-B14F-4D97-AF65-F5344CB8AC3E}">
        <p14:creationId xmlns:p14="http://schemas.microsoft.com/office/powerpoint/2010/main" val="18936935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707886"/>
          </a:xfrm>
          <a:prstGeom prst="rect">
            <a:avLst/>
          </a:prstGeom>
        </p:spPr>
        <p:txBody>
          <a:bodyPr wrap="square">
            <a:spAutoFit/>
          </a:bodyPr>
          <a:lstStyle/>
          <a:p>
            <a:pPr marL="342900" indent="-342900">
              <a:buFont typeface="Wingdings" panose="05000000000000000000" pitchFamily="2" charset="2"/>
              <a:buChar char="v"/>
            </a:pPr>
            <a:r>
              <a:rPr lang="en-US" sz="2000" b="1" dirty="0"/>
              <a:t>replace and delete a character (r x X)</a:t>
            </a:r>
          </a:p>
          <a:p>
            <a:pPr lvl="1"/>
            <a:endParaRPr lang="fr-FR" sz="2000" dirty="0"/>
          </a:p>
        </p:txBody>
      </p:sp>
      <p:graphicFrame>
        <p:nvGraphicFramePr>
          <p:cNvPr id="9" name="ตาราง 8">
            <a:extLst>
              <a:ext uri="{FF2B5EF4-FFF2-40B4-BE49-F238E27FC236}">
                <a16:creationId xmlns:a16="http://schemas.microsoft.com/office/drawing/2014/main" id="{1838052E-56D7-4214-89E2-E93BADF1CAFA}"/>
              </a:ext>
            </a:extLst>
          </p:cNvPr>
          <p:cNvGraphicFramePr>
            <a:graphicFrameLocks noGrp="1"/>
          </p:cNvGraphicFramePr>
          <p:nvPr>
            <p:extLst>
              <p:ext uri="{D42A27DB-BD31-4B8C-83A1-F6EECF244321}">
                <p14:modId xmlns:p14="http://schemas.microsoft.com/office/powerpoint/2010/main" val="1901536446"/>
              </p:ext>
            </p:extLst>
          </p:nvPr>
        </p:nvGraphicFramePr>
        <p:xfrm>
          <a:off x="1174812" y="2269165"/>
          <a:ext cx="6794376" cy="222504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370840">
                <a:tc>
                  <a:txBody>
                    <a:bodyPr/>
                    <a:lstStyle/>
                    <a:p>
                      <a:pPr algn="ctr"/>
                      <a:r>
                        <a:rPr lang="en-US" sz="1800" dirty="0"/>
                        <a:t>Command</a:t>
                      </a:r>
                      <a:endParaRPr lang="th-TH" sz="1800" dirty="0"/>
                    </a:p>
                  </a:txBody>
                  <a:tcPr/>
                </a:tc>
                <a:tc>
                  <a:txBody>
                    <a:bodyPr/>
                    <a:lstStyle/>
                    <a:p>
                      <a:pPr algn="ctr"/>
                      <a:r>
                        <a:rPr lang="en-US" sz="1800" dirty="0"/>
                        <a:t>Action</a:t>
                      </a:r>
                      <a:endParaRPr lang="th-TH" sz="1800" dirty="0"/>
                    </a:p>
                  </a:txBody>
                  <a:tcPr/>
                </a:tc>
                <a:extLst>
                  <a:ext uri="{0D108BD9-81ED-4DB2-BD59-A6C34878D82A}">
                    <a16:rowId xmlns:a16="http://schemas.microsoft.com/office/drawing/2014/main" val="1883931154"/>
                  </a:ext>
                </a:extLst>
              </a:tr>
              <a:tr h="370840">
                <a:tc>
                  <a:txBody>
                    <a:bodyPr/>
                    <a:lstStyle/>
                    <a:p>
                      <a:pPr algn="ctr"/>
                      <a:r>
                        <a:rPr lang="en-US" sz="1800" b="1" dirty="0">
                          <a:latin typeface="Baskerville Old Face" panose="02020602080505020303" pitchFamily="18" charset="0"/>
                        </a:rPr>
                        <a:t>x</a:t>
                      </a:r>
                      <a:endParaRPr lang="th-TH" sz="1800" b="1" dirty="0">
                        <a:latin typeface="Baskerville Old Face" panose="02020602080505020303" pitchFamily="18" charset="0"/>
                      </a:endParaRPr>
                    </a:p>
                  </a:txBody>
                  <a:tcPr/>
                </a:tc>
                <a:tc>
                  <a:txBody>
                    <a:bodyPr/>
                    <a:lstStyle/>
                    <a:p>
                      <a:pPr algn="l"/>
                      <a:r>
                        <a:rPr lang="en-US" sz="1800" dirty="0"/>
                        <a:t>delete the character below the cursor</a:t>
                      </a:r>
                      <a:endParaRPr lang="th-TH" sz="1800" dirty="0"/>
                    </a:p>
                  </a:txBody>
                  <a:tcPr/>
                </a:tc>
                <a:extLst>
                  <a:ext uri="{0D108BD9-81ED-4DB2-BD59-A6C34878D82A}">
                    <a16:rowId xmlns:a16="http://schemas.microsoft.com/office/drawing/2014/main" val="1088254227"/>
                  </a:ext>
                </a:extLst>
              </a:tr>
              <a:tr h="370840">
                <a:tc>
                  <a:txBody>
                    <a:bodyPr/>
                    <a:lstStyle/>
                    <a:p>
                      <a:pPr algn="ctr"/>
                      <a:r>
                        <a:rPr lang="en-US" sz="1800" b="1" dirty="0">
                          <a:latin typeface="Baskerville Old Face" panose="02020602080505020303" pitchFamily="18" charset="0"/>
                        </a:rPr>
                        <a:t>X</a:t>
                      </a:r>
                      <a:endParaRPr lang="th-TH" sz="1800" b="1" dirty="0">
                        <a:latin typeface="Baskerville Old Face" panose="02020602080505020303" pitchFamily="18" charset="0"/>
                      </a:endParaRPr>
                    </a:p>
                  </a:txBody>
                  <a:tcPr/>
                </a:tc>
                <a:tc>
                  <a:txBody>
                    <a:bodyPr/>
                    <a:lstStyle/>
                    <a:p>
                      <a:pPr algn="l"/>
                      <a:r>
                        <a:rPr lang="en-US" sz="1800" dirty="0"/>
                        <a:t>delete the character before the cursor</a:t>
                      </a:r>
                      <a:endParaRPr lang="th-TH" sz="1800" dirty="0"/>
                    </a:p>
                  </a:txBody>
                  <a:tcPr/>
                </a:tc>
                <a:extLst>
                  <a:ext uri="{0D108BD9-81ED-4DB2-BD59-A6C34878D82A}">
                    <a16:rowId xmlns:a16="http://schemas.microsoft.com/office/drawing/2014/main" val="3013568192"/>
                  </a:ext>
                </a:extLst>
              </a:tr>
              <a:tr h="370840">
                <a:tc>
                  <a:txBody>
                    <a:bodyPr/>
                    <a:lstStyle/>
                    <a:p>
                      <a:pPr algn="ctr"/>
                      <a:r>
                        <a:rPr lang="en-US" sz="1800" b="1" dirty="0">
                          <a:latin typeface="Baskerville Old Face" panose="02020602080505020303" pitchFamily="18" charset="0"/>
                        </a:rPr>
                        <a:t>r</a:t>
                      </a:r>
                      <a:endParaRPr lang="th-TH" sz="1800" b="1" dirty="0">
                        <a:latin typeface="Baskerville Old Face" panose="02020602080505020303" pitchFamily="18" charset="0"/>
                      </a:endParaRPr>
                    </a:p>
                  </a:txBody>
                  <a:tcPr/>
                </a:tc>
                <a:tc>
                  <a:txBody>
                    <a:bodyPr/>
                    <a:lstStyle/>
                    <a:p>
                      <a:pPr algn="l"/>
                      <a:r>
                        <a:rPr lang="en-US" sz="1800" dirty="0"/>
                        <a:t>replace the character below the cursor</a:t>
                      </a:r>
                      <a:endParaRPr lang="th-TH" sz="1800" dirty="0"/>
                    </a:p>
                  </a:txBody>
                  <a:tcPr/>
                </a:tc>
                <a:extLst>
                  <a:ext uri="{0D108BD9-81ED-4DB2-BD59-A6C34878D82A}">
                    <a16:rowId xmlns:a16="http://schemas.microsoft.com/office/drawing/2014/main" val="2779110504"/>
                  </a:ext>
                </a:extLst>
              </a:tr>
              <a:tr h="370840">
                <a:tc>
                  <a:txBody>
                    <a:bodyPr/>
                    <a:lstStyle/>
                    <a:p>
                      <a:pPr algn="ctr"/>
                      <a:r>
                        <a:rPr lang="en-US" sz="1800" b="1" dirty="0">
                          <a:latin typeface="Baskerville Old Face" panose="02020602080505020303" pitchFamily="18" charset="0"/>
                        </a:rPr>
                        <a:t>p</a:t>
                      </a:r>
                      <a:endParaRPr lang="th-TH" sz="1800" b="1" dirty="0">
                        <a:latin typeface="Baskerville Old Face" panose="02020602080505020303" pitchFamily="18" charset="0"/>
                      </a:endParaRPr>
                    </a:p>
                  </a:txBody>
                  <a:tcPr/>
                </a:tc>
                <a:tc>
                  <a:txBody>
                    <a:bodyPr/>
                    <a:lstStyle/>
                    <a:p>
                      <a:pPr algn="l"/>
                      <a:r>
                        <a:rPr lang="en-US" sz="1800" dirty="0"/>
                        <a:t>paste after the cursor (here the last deleted character)</a:t>
                      </a:r>
                      <a:endParaRPr lang="th-TH" sz="1800" dirty="0"/>
                    </a:p>
                  </a:txBody>
                  <a:tcPr/>
                </a:tc>
                <a:extLst>
                  <a:ext uri="{0D108BD9-81ED-4DB2-BD59-A6C34878D82A}">
                    <a16:rowId xmlns:a16="http://schemas.microsoft.com/office/drawing/2014/main" val="2831366670"/>
                  </a:ext>
                </a:extLst>
              </a:tr>
              <a:tr h="370840">
                <a:tc>
                  <a:txBody>
                    <a:bodyPr/>
                    <a:lstStyle/>
                    <a:p>
                      <a:pPr algn="ctr"/>
                      <a:r>
                        <a:rPr lang="en-US" sz="1800" b="1" dirty="0" err="1">
                          <a:latin typeface="Baskerville Old Face" panose="02020602080505020303" pitchFamily="18" charset="0"/>
                        </a:rPr>
                        <a:t>xp</a:t>
                      </a:r>
                      <a:endParaRPr lang="th-TH" sz="1800" b="1" dirty="0">
                        <a:latin typeface="Baskerville Old Face" panose="02020602080505020303" pitchFamily="18" charset="0"/>
                      </a:endParaRPr>
                    </a:p>
                  </a:txBody>
                  <a:tcPr/>
                </a:tc>
                <a:tc>
                  <a:txBody>
                    <a:bodyPr/>
                    <a:lstStyle/>
                    <a:p>
                      <a:pPr algn="l"/>
                      <a:r>
                        <a:rPr lang="en-US" sz="1800" dirty="0"/>
                        <a:t>switch two characters</a:t>
                      </a:r>
                      <a:endParaRPr lang="th-TH" sz="1800" dirty="0"/>
                    </a:p>
                  </a:txBody>
                  <a:tcPr/>
                </a:tc>
                <a:extLst>
                  <a:ext uri="{0D108BD9-81ED-4DB2-BD59-A6C34878D82A}">
                    <a16:rowId xmlns:a16="http://schemas.microsoft.com/office/drawing/2014/main" val="40180375"/>
                  </a:ext>
                </a:extLst>
              </a:tr>
            </a:tbl>
          </a:graphicData>
        </a:graphic>
      </p:graphicFrame>
    </p:spTree>
    <p:extLst>
      <p:ext uri="{BB962C8B-B14F-4D97-AF65-F5344CB8AC3E}">
        <p14:creationId xmlns:p14="http://schemas.microsoft.com/office/powerpoint/2010/main" val="362624462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2554545"/>
          </a:xfrm>
          <a:prstGeom prst="rect">
            <a:avLst/>
          </a:prstGeom>
        </p:spPr>
        <p:txBody>
          <a:bodyPr wrap="square">
            <a:spAutoFit/>
          </a:bodyPr>
          <a:lstStyle/>
          <a:p>
            <a:pPr marL="342900" indent="-342900">
              <a:buFont typeface="Wingdings" panose="05000000000000000000" pitchFamily="2" charset="2"/>
              <a:buChar char="v"/>
            </a:pPr>
            <a:r>
              <a:rPr lang="en-US" sz="2000" b="1" dirty="0"/>
              <a:t>undo and repeat (u .)</a:t>
            </a:r>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endParaRPr lang="en-US" sz="2000" b="1" dirty="0"/>
          </a:p>
          <a:p>
            <a:pPr marL="342900" indent="-342900">
              <a:buFont typeface="Wingdings" panose="05000000000000000000" pitchFamily="2" charset="2"/>
              <a:buChar char="v"/>
            </a:pPr>
            <a:r>
              <a:rPr lang="en-US" sz="2000" b="1" dirty="0"/>
              <a:t>cut, copy and paste a line (</a:t>
            </a:r>
            <a:r>
              <a:rPr lang="en-US" sz="2000" b="1" dirty="0" err="1"/>
              <a:t>dd</a:t>
            </a:r>
            <a:r>
              <a:rPr lang="en-US" sz="2000" b="1" dirty="0"/>
              <a:t> </a:t>
            </a:r>
            <a:r>
              <a:rPr lang="en-US" sz="2000" b="1" dirty="0" err="1"/>
              <a:t>yy</a:t>
            </a:r>
            <a:r>
              <a:rPr lang="en-US" sz="2000" b="1" dirty="0"/>
              <a:t> p P)</a:t>
            </a:r>
          </a:p>
          <a:p>
            <a:pPr marL="342900" indent="-342900">
              <a:buFont typeface="Wingdings" panose="05000000000000000000" pitchFamily="2" charset="2"/>
              <a:buChar char="v"/>
            </a:pPr>
            <a:endParaRPr lang="en-US" sz="2000" b="1" dirty="0"/>
          </a:p>
        </p:txBody>
      </p:sp>
      <p:graphicFrame>
        <p:nvGraphicFramePr>
          <p:cNvPr id="9" name="ตาราง 8">
            <a:extLst>
              <a:ext uri="{FF2B5EF4-FFF2-40B4-BE49-F238E27FC236}">
                <a16:creationId xmlns:a16="http://schemas.microsoft.com/office/drawing/2014/main" id="{1838052E-56D7-4214-89E2-E93BADF1CAFA}"/>
              </a:ext>
            </a:extLst>
          </p:cNvPr>
          <p:cNvGraphicFramePr>
            <a:graphicFrameLocks noGrp="1"/>
          </p:cNvGraphicFramePr>
          <p:nvPr>
            <p:extLst>
              <p:ext uri="{D42A27DB-BD31-4B8C-83A1-F6EECF244321}">
                <p14:modId xmlns:p14="http://schemas.microsoft.com/office/powerpoint/2010/main" val="3723633463"/>
              </p:ext>
            </p:extLst>
          </p:nvPr>
        </p:nvGraphicFramePr>
        <p:xfrm>
          <a:off x="1174812" y="2181256"/>
          <a:ext cx="6794376" cy="111252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370840">
                <a:tc>
                  <a:txBody>
                    <a:bodyPr/>
                    <a:lstStyle/>
                    <a:p>
                      <a:pPr algn="ctr"/>
                      <a:r>
                        <a:rPr lang="en-US" sz="1800" dirty="0"/>
                        <a:t>Command</a:t>
                      </a:r>
                      <a:endParaRPr lang="th-TH" sz="1800" dirty="0"/>
                    </a:p>
                  </a:txBody>
                  <a:tcPr/>
                </a:tc>
                <a:tc>
                  <a:txBody>
                    <a:bodyPr/>
                    <a:lstStyle/>
                    <a:p>
                      <a:pPr algn="ctr"/>
                      <a:r>
                        <a:rPr lang="en-US" sz="1800" dirty="0"/>
                        <a:t>Action</a:t>
                      </a:r>
                      <a:endParaRPr lang="th-TH" sz="1800" dirty="0"/>
                    </a:p>
                  </a:txBody>
                  <a:tcPr/>
                </a:tc>
                <a:extLst>
                  <a:ext uri="{0D108BD9-81ED-4DB2-BD59-A6C34878D82A}">
                    <a16:rowId xmlns:a16="http://schemas.microsoft.com/office/drawing/2014/main" val="1883931154"/>
                  </a:ext>
                </a:extLst>
              </a:tr>
              <a:tr h="370840">
                <a:tc>
                  <a:txBody>
                    <a:bodyPr/>
                    <a:lstStyle/>
                    <a:p>
                      <a:pPr algn="ctr"/>
                      <a:r>
                        <a:rPr lang="en-US" sz="1800" b="1" dirty="0">
                          <a:latin typeface="Baskerville Old Face" panose="02020602080505020303" pitchFamily="18" charset="0"/>
                        </a:rPr>
                        <a:t>u</a:t>
                      </a:r>
                      <a:endParaRPr lang="th-TH" sz="1800" b="1" dirty="0">
                        <a:latin typeface="Baskerville Old Face" panose="02020602080505020303" pitchFamily="18" charset="0"/>
                      </a:endParaRPr>
                    </a:p>
                  </a:txBody>
                  <a:tcPr/>
                </a:tc>
                <a:tc>
                  <a:txBody>
                    <a:bodyPr/>
                    <a:lstStyle/>
                    <a:p>
                      <a:pPr algn="l"/>
                      <a:r>
                        <a:rPr lang="en-US" sz="1800" dirty="0"/>
                        <a:t>undo the last action</a:t>
                      </a:r>
                      <a:endParaRPr lang="th-TH" sz="1800" dirty="0"/>
                    </a:p>
                  </a:txBody>
                  <a:tcPr/>
                </a:tc>
                <a:extLst>
                  <a:ext uri="{0D108BD9-81ED-4DB2-BD59-A6C34878D82A}">
                    <a16:rowId xmlns:a16="http://schemas.microsoft.com/office/drawing/2014/main" val="1088254227"/>
                  </a:ext>
                </a:extLst>
              </a:tr>
              <a:tr h="370840">
                <a:tc>
                  <a:txBody>
                    <a:bodyPr/>
                    <a:lstStyle/>
                    <a:p>
                      <a:pPr algn="ctr"/>
                      <a:r>
                        <a:rPr lang="en-US" sz="1800" b="1" dirty="0">
                          <a:latin typeface="Baskerville Old Face" panose="02020602080505020303" pitchFamily="18" charset="0"/>
                        </a:rPr>
                        <a:t>.</a:t>
                      </a:r>
                      <a:endParaRPr lang="th-TH" sz="1800" b="1" dirty="0">
                        <a:latin typeface="Baskerville Old Face" panose="02020602080505020303" pitchFamily="18" charset="0"/>
                      </a:endParaRPr>
                    </a:p>
                  </a:txBody>
                  <a:tcPr/>
                </a:tc>
                <a:tc>
                  <a:txBody>
                    <a:bodyPr/>
                    <a:lstStyle/>
                    <a:p>
                      <a:pPr algn="l"/>
                      <a:r>
                        <a:rPr lang="en-US" sz="1800" dirty="0"/>
                        <a:t>repeat the last action</a:t>
                      </a:r>
                      <a:endParaRPr lang="th-TH" sz="1800" dirty="0"/>
                    </a:p>
                  </a:txBody>
                  <a:tcPr/>
                </a:tc>
                <a:extLst>
                  <a:ext uri="{0D108BD9-81ED-4DB2-BD59-A6C34878D82A}">
                    <a16:rowId xmlns:a16="http://schemas.microsoft.com/office/drawing/2014/main" val="3013568192"/>
                  </a:ext>
                </a:extLst>
              </a:tr>
            </a:tbl>
          </a:graphicData>
        </a:graphic>
      </p:graphicFrame>
      <p:graphicFrame>
        <p:nvGraphicFramePr>
          <p:cNvPr id="10" name="ตาราง 9">
            <a:extLst>
              <a:ext uri="{FF2B5EF4-FFF2-40B4-BE49-F238E27FC236}">
                <a16:creationId xmlns:a16="http://schemas.microsoft.com/office/drawing/2014/main" id="{1D0DBDDD-8E62-4590-8014-B6F34A9072D3}"/>
              </a:ext>
            </a:extLst>
          </p:cNvPr>
          <p:cNvGraphicFramePr>
            <a:graphicFrameLocks noGrp="1"/>
          </p:cNvGraphicFramePr>
          <p:nvPr>
            <p:extLst>
              <p:ext uri="{D42A27DB-BD31-4B8C-83A1-F6EECF244321}">
                <p14:modId xmlns:p14="http://schemas.microsoft.com/office/powerpoint/2010/main" val="3600336145"/>
              </p:ext>
            </p:extLst>
          </p:nvPr>
        </p:nvGraphicFramePr>
        <p:xfrm>
          <a:off x="1174812" y="3981450"/>
          <a:ext cx="6794376" cy="184912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0">
                <a:tc>
                  <a:txBody>
                    <a:bodyPr/>
                    <a:lstStyle/>
                    <a:p>
                      <a:pPr algn="ctr"/>
                      <a:r>
                        <a:rPr lang="en-US" sz="1800" dirty="0"/>
                        <a:t>Command</a:t>
                      </a:r>
                      <a:endParaRPr lang="th-TH" sz="1800" dirty="0"/>
                    </a:p>
                  </a:txBody>
                  <a:tcPr/>
                </a:tc>
                <a:tc>
                  <a:txBody>
                    <a:bodyPr/>
                    <a:lstStyle/>
                    <a:p>
                      <a:pPr algn="ctr"/>
                      <a:r>
                        <a:rPr lang="en-US" sz="1800" dirty="0"/>
                        <a:t>Action</a:t>
                      </a:r>
                      <a:endParaRPr lang="th-TH" sz="1800" dirty="0"/>
                    </a:p>
                  </a:txBody>
                  <a:tcPr/>
                </a:tc>
                <a:extLst>
                  <a:ext uri="{0D108BD9-81ED-4DB2-BD59-A6C34878D82A}">
                    <a16:rowId xmlns:a16="http://schemas.microsoft.com/office/drawing/2014/main" val="1883931154"/>
                  </a:ext>
                </a:extLst>
              </a:tr>
              <a:tr h="370840">
                <a:tc>
                  <a:txBody>
                    <a:bodyPr/>
                    <a:lstStyle/>
                    <a:p>
                      <a:pPr algn="ctr"/>
                      <a:r>
                        <a:rPr lang="en-US" sz="1800" b="1" dirty="0" err="1">
                          <a:latin typeface="Baskerville Old Face" panose="02020602080505020303" pitchFamily="18" charset="0"/>
                        </a:rPr>
                        <a:t>dd</a:t>
                      </a:r>
                      <a:endParaRPr lang="th-TH" sz="1800" b="1" dirty="0">
                        <a:latin typeface="Baskerville Old Face" panose="02020602080505020303" pitchFamily="18" charset="0"/>
                      </a:endParaRPr>
                    </a:p>
                  </a:txBody>
                  <a:tcPr/>
                </a:tc>
                <a:tc>
                  <a:txBody>
                    <a:bodyPr/>
                    <a:lstStyle/>
                    <a:p>
                      <a:pPr algn="l"/>
                      <a:r>
                        <a:rPr lang="en-US" sz="1800" dirty="0"/>
                        <a:t>cut the current line</a:t>
                      </a:r>
                      <a:endParaRPr lang="th-TH" sz="1800" dirty="0"/>
                    </a:p>
                  </a:txBody>
                  <a:tcPr/>
                </a:tc>
                <a:extLst>
                  <a:ext uri="{0D108BD9-81ED-4DB2-BD59-A6C34878D82A}">
                    <a16:rowId xmlns:a16="http://schemas.microsoft.com/office/drawing/2014/main" val="1088254227"/>
                  </a:ext>
                </a:extLst>
              </a:tr>
              <a:tr h="370840">
                <a:tc>
                  <a:txBody>
                    <a:bodyPr/>
                    <a:lstStyle/>
                    <a:p>
                      <a:pPr algn="ctr"/>
                      <a:r>
                        <a:rPr lang="en-US" sz="1800" b="1" dirty="0" err="1">
                          <a:latin typeface="Baskerville Old Face" panose="02020602080505020303" pitchFamily="18" charset="0"/>
                        </a:rPr>
                        <a:t>yy</a:t>
                      </a:r>
                      <a:endParaRPr lang="th-TH" sz="1800" b="1" dirty="0">
                        <a:latin typeface="Baskerville Old Face" panose="02020602080505020303" pitchFamily="18" charset="0"/>
                      </a:endParaRPr>
                    </a:p>
                  </a:txBody>
                  <a:tcPr/>
                </a:tc>
                <a:tc>
                  <a:txBody>
                    <a:bodyPr/>
                    <a:lstStyle/>
                    <a:p>
                      <a:pPr algn="l"/>
                      <a:r>
                        <a:rPr lang="en-US" sz="1800" dirty="0"/>
                        <a:t>(yank yank) copy the current line</a:t>
                      </a:r>
                      <a:endParaRPr lang="th-TH" sz="1800" dirty="0"/>
                    </a:p>
                  </a:txBody>
                  <a:tcPr/>
                </a:tc>
                <a:extLst>
                  <a:ext uri="{0D108BD9-81ED-4DB2-BD59-A6C34878D82A}">
                    <a16:rowId xmlns:a16="http://schemas.microsoft.com/office/drawing/2014/main" val="3013568192"/>
                  </a:ext>
                </a:extLst>
              </a:tr>
              <a:tr h="370840">
                <a:tc>
                  <a:txBody>
                    <a:bodyPr/>
                    <a:lstStyle/>
                    <a:p>
                      <a:pPr algn="ctr"/>
                      <a:r>
                        <a:rPr lang="en-US" sz="1800" b="1" dirty="0">
                          <a:latin typeface="Baskerville Old Face" panose="02020602080505020303" pitchFamily="18" charset="0"/>
                        </a:rPr>
                        <a:t>p</a:t>
                      </a:r>
                      <a:endParaRPr lang="th-TH" sz="1800" b="1" dirty="0">
                        <a:latin typeface="Baskerville Old Face" panose="02020602080505020303" pitchFamily="18" charset="0"/>
                      </a:endParaRPr>
                    </a:p>
                  </a:txBody>
                  <a:tcPr/>
                </a:tc>
                <a:tc>
                  <a:txBody>
                    <a:bodyPr/>
                    <a:lstStyle/>
                    <a:p>
                      <a:pPr algn="l"/>
                      <a:r>
                        <a:rPr lang="en-US" sz="1800" dirty="0"/>
                        <a:t>paste after the current line</a:t>
                      </a:r>
                      <a:endParaRPr lang="th-TH" sz="1800" dirty="0"/>
                    </a:p>
                  </a:txBody>
                  <a:tcPr/>
                </a:tc>
                <a:extLst>
                  <a:ext uri="{0D108BD9-81ED-4DB2-BD59-A6C34878D82A}">
                    <a16:rowId xmlns:a16="http://schemas.microsoft.com/office/drawing/2014/main" val="952863093"/>
                  </a:ext>
                </a:extLst>
              </a:tr>
              <a:tr h="370840">
                <a:tc>
                  <a:txBody>
                    <a:bodyPr/>
                    <a:lstStyle/>
                    <a:p>
                      <a:pPr algn="ctr"/>
                      <a:r>
                        <a:rPr lang="en-US" sz="1800" b="1" dirty="0">
                          <a:latin typeface="Baskerville Old Face" panose="02020602080505020303" pitchFamily="18" charset="0"/>
                        </a:rPr>
                        <a:t>P</a:t>
                      </a:r>
                      <a:endParaRPr lang="th-TH" sz="1800" b="1" dirty="0">
                        <a:latin typeface="Baskerville Old Face" panose="02020602080505020303" pitchFamily="18" charset="0"/>
                      </a:endParaRPr>
                    </a:p>
                  </a:txBody>
                  <a:tcPr/>
                </a:tc>
                <a:tc>
                  <a:txBody>
                    <a:bodyPr/>
                    <a:lstStyle/>
                    <a:p>
                      <a:pPr algn="l"/>
                      <a:r>
                        <a:rPr lang="en-US" sz="1800" dirty="0"/>
                        <a:t>paste before the current line</a:t>
                      </a:r>
                      <a:endParaRPr lang="th-TH" sz="1800" dirty="0"/>
                    </a:p>
                  </a:txBody>
                  <a:tcPr/>
                </a:tc>
                <a:extLst>
                  <a:ext uri="{0D108BD9-81ED-4DB2-BD59-A6C34878D82A}">
                    <a16:rowId xmlns:a16="http://schemas.microsoft.com/office/drawing/2014/main" val="391218977"/>
                  </a:ext>
                </a:extLst>
              </a:tr>
            </a:tbl>
          </a:graphicData>
        </a:graphic>
      </p:graphicFrame>
    </p:spTree>
    <p:extLst>
      <p:ext uri="{BB962C8B-B14F-4D97-AF65-F5344CB8AC3E}">
        <p14:creationId xmlns:p14="http://schemas.microsoft.com/office/powerpoint/2010/main" val="56275700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93939"/>
            <a:ext cx="8540318" cy="2554545"/>
          </a:xfrm>
          <a:prstGeom prst="rect">
            <a:avLst/>
          </a:prstGeom>
        </p:spPr>
        <p:txBody>
          <a:bodyPr wrap="square">
            <a:spAutoFit/>
          </a:bodyPr>
          <a:lstStyle/>
          <a:p>
            <a:pPr marL="342900" indent="-342900">
              <a:buFont typeface="Wingdings" panose="05000000000000000000" pitchFamily="2" charset="2"/>
              <a:buChar char="v"/>
            </a:pPr>
            <a:r>
              <a:rPr lang="en-US" sz="2000" b="1" dirty="0"/>
              <a:t>cut, copy and paste lines (3dd 2yy)</a:t>
            </a:r>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endParaRPr lang="en-US" sz="2000" b="1" dirty="0"/>
          </a:p>
          <a:p>
            <a:endParaRPr lang="en-US" sz="2000" b="1" dirty="0"/>
          </a:p>
          <a:p>
            <a:pPr marL="342900" indent="-342900">
              <a:buFont typeface="Wingdings" panose="05000000000000000000" pitchFamily="2" charset="2"/>
              <a:buChar char="v"/>
            </a:pPr>
            <a:r>
              <a:rPr lang="en-US" sz="2000" b="1" dirty="0"/>
              <a:t>start and end of a line (0 or ^ and $)</a:t>
            </a:r>
          </a:p>
          <a:p>
            <a:pPr marL="342900" indent="-342900">
              <a:buFont typeface="Wingdings" panose="05000000000000000000" pitchFamily="2" charset="2"/>
              <a:buChar char="v"/>
            </a:pPr>
            <a:endParaRPr lang="en-US" sz="2000" b="1" dirty="0"/>
          </a:p>
        </p:txBody>
      </p:sp>
      <p:graphicFrame>
        <p:nvGraphicFramePr>
          <p:cNvPr id="9" name="ตาราง 8">
            <a:extLst>
              <a:ext uri="{FF2B5EF4-FFF2-40B4-BE49-F238E27FC236}">
                <a16:creationId xmlns:a16="http://schemas.microsoft.com/office/drawing/2014/main" id="{1838052E-56D7-4214-89E2-E93BADF1CAFA}"/>
              </a:ext>
            </a:extLst>
          </p:cNvPr>
          <p:cNvGraphicFramePr>
            <a:graphicFrameLocks noGrp="1"/>
          </p:cNvGraphicFramePr>
          <p:nvPr>
            <p:extLst>
              <p:ext uri="{D42A27DB-BD31-4B8C-83A1-F6EECF244321}">
                <p14:modId xmlns:p14="http://schemas.microsoft.com/office/powerpoint/2010/main" val="3525973978"/>
              </p:ext>
            </p:extLst>
          </p:nvPr>
        </p:nvGraphicFramePr>
        <p:xfrm>
          <a:off x="1174812" y="2181256"/>
          <a:ext cx="6794376" cy="111252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370840">
                <a:tc>
                  <a:txBody>
                    <a:bodyPr/>
                    <a:lstStyle/>
                    <a:p>
                      <a:pPr algn="ctr"/>
                      <a:r>
                        <a:rPr lang="en-US" sz="1800" dirty="0"/>
                        <a:t>Command</a:t>
                      </a:r>
                      <a:endParaRPr lang="th-TH" sz="1800" dirty="0"/>
                    </a:p>
                  </a:txBody>
                  <a:tcPr/>
                </a:tc>
                <a:tc>
                  <a:txBody>
                    <a:bodyPr/>
                    <a:lstStyle/>
                    <a:p>
                      <a:pPr algn="ctr"/>
                      <a:r>
                        <a:rPr lang="en-US" sz="1800" dirty="0"/>
                        <a:t>Action</a:t>
                      </a:r>
                      <a:endParaRPr lang="th-TH" sz="1800" dirty="0"/>
                    </a:p>
                  </a:txBody>
                  <a:tcPr/>
                </a:tc>
                <a:extLst>
                  <a:ext uri="{0D108BD9-81ED-4DB2-BD59-A6C34878D82A}">
                    <a16:rowId xmlns:a16="http://schemas.microsoft.com/office/drawing/2014/main" val="1883931154"/>
                  </a:ext>
                </a:extLst>
              </a:tr>
              <a:tr h="370840">
                <a:tc>
                  <a:txBody>
                    <a:bodyPr/>
                    <a:lstStyle/>
                    <a:p>
                      <a:pPr algn="ctr"/>
                      <a:r>
                        <a:rPr lang="en-US" sz="1800" b="1" dirty="0">
                          <a:latin typeface="Baskerville Old Face" panose="02020602080505020303" pitchFamily="18" charset="0"/>
                        </a:rPr>
                        <a:t>3dd</a:t>
                      </a:r>
                      <a:endParaRPr lang="th-TH" sz="1800" b="1" dirty="0">
                        <a:latin typeface="Baskerville Old Face" panose="02020602080505020303" pitchFamily="18" charset="0"/>
                      </a:endParaRPr>
                    </a:p>
                  </a:txBody>
                  <a:tcPr/>
                </a:tc>
                <a:tc>
                  <a:txBody>
                    <a:bodyPr/>
                    <a:lstStyle/>
                    <a:p>
                      <a:pPr algn="l"/>
                      <a:r>
                        <a:rPr lang="en-US" sz="1800" dirty="0"/>
                        <a:t>cut three lines</a:t>
                      </a:r>
                      <a:endParaRPr lang="th-TH" sz="1800" dirty="0"/>
                    </a:p>
                  </a:txBody>
                  <a:tcPr/>
                </a:tc>
                <a:extLst>
                  <a:ext uri="{0D108BD9-81ED-4DB2-BD59-A6C34878D82A}">
                    <a16:rowId xmlns:a16="http://schemas.microsoft.com/office/drawing/2014/main" val="1088254227"/>
                  </a:ext>
                </a:extLst>
              </a:tr>
              <a:tr h="370840">
                <a:tc>
                  <a:txBody>
                    <a:bodyPr/>
                    <a:lstStyle/>
                    <a:p>
                      <a:pPr algn="ctr"/>
                      <a:r>
                        <a:rPr lang="en-US" sz="1800" b="1" dirty="0">
                          <a:latin typeface="Baskerville Old Face" panose="02020602080505020303" pitchFamily="18" charset="0"/>
                        </a:rPr>
                        <a:t>4yy</a:t>
                      </a:r>
                      <a:endParaRPr lang="th-TH" sz="1800" b="1" dirty="0">
                        <a:latin typeface="Baskerville Old Face" panose="02020602080505020303" pitchFamily="18" charset="0"/>
                      </a:endParaRPr>
                    </a:p>
                  </a:txBody>
                  <a:tcPr/>
                </a:tc>
                <a:tc>
                  <a:txBody>
                    <a:bodyPr/>
                    <a:lstStyle/>
                    <a:p>
                      <a:pPr algn="l"/>
                      <a:r>
                        <a:rPr lang="en-US" sz="1800" dirty="0"/>
                        <a:t>copy four lines</a:t>
                      </a:r>
                      <a:endParaRPr lang="th-TH" sz="1800" dirty="0"/>
                    </a:p>
                  </a:txBody>
                  <a:tcPr/>
                </a:tc>
                <a:extLst>
                  <a:ext uri="{0D108BD9-81ED-4DB2-BD59-A6C34878D82A}">
                    <a16:rowId xmlns:a16="http://schemas.microsoft.com/office/drawing/2014/main" val="3013568192"/>
                  </a:ext>
                </a:extLst>
              </a:tr>
            </a:tbl>
          </a:graphicData>
        </a:graphic>
      </p:graphicFrame>
      <p:graphicFrame>
        <p:nvGraphicFramePr>
          <p:cNvPr id="10" name="ตาราง 9">
            <a:extLst>
              <a:ext uri="{FF2B5EF4-FFF2-40B4-BE49-F238E27FC236}">
                <a16:creationId xmlns:a16="http://schemas.microsoft.com/office/drawing/2014/main" id="{1D0DBDDD-8E62-4590-8014-B6F34A9072D3}"/>
              </a:ext>
            </a:extLst>
          </p:cNvPr>
          <p:cNvGraphicFramePr>
            <a:graphicFrameLocks noGrp="1"/>
          </p:cNvGraphicFramePr>
          <p:nvPr>
            <p:extLst>
              <p:ext uri="{D42A27DB-BD31-4B8C-83A1-F6EECF244321}">
                <p14:modId xmlns:p14="http://schemas.microsoft.com/office/powerpoint/2010/main" val="305235920"/>
              </p:ext>
            </p:extLst>
          </p:nvPr>
        </p:nvGraphicFramePr>
        <p:xfrm>
          <a:off x="1174812" y="3981450"/>
          <a:ext cx="6794376" cy="221996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0">
                <a:tc>
                  <a:txBody>
                    <a:bodyPr/>
                    <a:lstStyle/>
                    <a:p>
                      <a:pPr algn="ctr"/>
                      <a:r>
                        <a:rPr lang="en-US" sz="1800" dirty="0"/>
                        <a:t>Command</a:t>
                      </a:r>
                      <a:endParaRPr lang="th-TH" sz="1800" dirty="0"/>
                    </a:p>
                  </a:txBody>
                  <a:tcPr/>
                </a:tc>
                <a:tc>
                  <a:txBody>
                    <a:bodyPr/>
                    <a:lstStyle/>
                    <a:p>
                      <a:pPr algn="ctr"/>
                      <a:r>
                        <a:rPr lang="en-US" sz="1800" dirty="0"/>
                        <a:t>Action</a:t>
                      </a:r>
                      <a:endParaRPr lang="th-TH" sz="1800" dirty="0"/>
                    </a:p>
                  </a:txBody>
                  <a:tcPr/>
                </a:tc>
                <a:extLst>
                  <a:ext uri="{0D108BD9-81ED-4DB2-BD59-A6C34878D82A}">
                    <a16:rowId xmlns:a16="http://schemas.microsoft.com/office/drawing/2014/main" val="1883931154"/>
                  </a:ext>
                </a:extLst>
              </a:tr>
              <a:tr h="370840">
                <a:tc>
                  <a:txBody>
                    <a:bodyPr/>
                    <a:lstStyle/>
                    <a:p>
                      <a:pPr algn="ctr"/>
                      <a:r>
                        <a:rPr lang="en-US" sz="1800" b="1" i="0" dirty="0">
                          <a:latin typeface="Baskerville Old Face" panose="02020602080505020303" pitchFamily="18" charset="0"/>
                        </a:rPr>
                        <a:t>0</a:t>
                      </a:r>
                      <a:endParaRPr lang="th-TH" sz="1800" b="1" i="0" dirty="0">
                        <a:latin typeface="Baskerville Old Face" panose="02020602080505020303" pitchFamily="18" charset="0"/>
                      </a:endParaRPr>
                    </a:p>
                  </a:txBody>
                  <a:tcPr/>
                </a:tc>
                <a:tc>
                  <a:txBody>
                    <a:bodyPr/>
                    <a:lstStyle/>
                    <a:p>
                      <a:pPr algn="l"/>
                      <a:r>
                        <a:rPr lang="en-US" sz="1800" dirty="0"/>
                        <a:t>jump to start of current line</a:t>
                      </a:r>
                      <a:endParaRPr lang="th-TH" sz="1800" dirty="0"/>
                    </a:p>
                  </a:txBody>
                  <a:tcPr/>
                </a:tc>
                <a:extLst>
                  <a:ext uri="{0D108BD9-81ED-4DB2-BD59-A6C34878D82A}">
                    <a16:rowId xmlns:a16="http://schemas.microsoft.com/office/drawing/2014/main" val="1088254227"/>
                  </a:ext>
                </a:extLst>
              </a:tr>
              <a:tr h="370840">
                <a:tc>
                  <a:txBody>
                    <a:bodyPr/>
                    <a:lstStyle/>
                    <a:p>
                      <a:pPr algn="ctr"/>
                      <a:r>
                        <a:rPr lang="en-US" sz="1800" b="1" i="0" dirty="0">
                          <a:latin typeface="Baskerville Old Face" panose="02020602080505020303" pitchFamily="18" charset="0"/>
                        </a:rPr>
                        <a:t>^</a:t>
                      </a:r>
                      <a:endParaRPr lang="th-TH" sz="1800" b="1" i="0" dirty="0">
                        <a:latin typeface="Baskerville Old Face" panose="02020602080505020303" pitchFamily="18" charset="0"/>
                      </a:endParaRPr>
                    </a:p>
                  </a:txBody>
                  <a:tcPr/>
                </a:tc>
                <a:tc>
                  <a:txBody>
                    <a:bodyPr/>
                    <a:lstStyle/>
                    <a:p>
                      <a:pPr algn="l"/>
                      <a:r>
                        <a:rPr lang="en-US" sz="1800" dirty="0"/>
                        <a:t>jump to start of current line</a:t>
                      </a:r>
                      <a:endParaRPr lang="th-TH" sz="1800" dirty="0"/>
                    </a:p>
                  </a:txBody>
                  <a:tcPr/>
                </a:tc>
                <a:extLst>
                  <a:ext uri="{0D108BD9-81ED-4DB2-BD59-A6C34878D82A}">
                    <a16:rowId xmlns:a16="http://schemas.microsoft.com/office/drawing/2014/main" val="3013568192"/>
                  </a:ext>
                </a:extLst>
              </a:tr>
              <a:tr h="370840">
                <a:tc>
                  <a:txBody>
                    <a:bodyPr/>
                    <a:lstStyle/>
                    <a:p>
                      <a:pPr algn="ctr"/>
                      <a:r>
                        <a:rPr lang="en-US" sz="1800" b="1" i="0" dirty="0">
                          <a:latin typeface="Baskerville Old Face" panose="02020602080505020303" pitchFamily="18" charset="0"/>
                        </a:rPr>
                        <a:t>$</a:t>
                      </a:r>
                      <a:endParaRPr lang="th-TH" sz="1800" b="1" i="0" dirty="0">
                        <a:latin typeface="Baskerville Old Face" panose="02020602080505020303" pitchFamily="18" charset="0"/>
                      </a:endParaRPr>
                    </a:p>
                  </a:txBody>
                  <a:tcPr/>
                </a:tc>
                <a:tc>
                  <a:txBody>
                    <a:bodyPr/>
                    <a:lstStyle/>
                    <a:p>
                      <a:pPr algn="l"/>
                      <a:r>
                        <a:rPr lang="en-US" sz="1800" dirty="0"/>
                        <a:t>jump to end of current line</a:t>
                      </a:r>
                      <a:endParaRPr lang="th-TH" sz="1800" dirty="0"/>
                    </a:p>
                  </a:txBody>
                  <a:tcPr/>
                </a:tc>
                <a:extLst>
                  <a:ext uri="{0D108BD9-81ED-4DB2-BD59-A6C34878D82A}">
                    <a16:rowId xmlns:a16="http://schemas.microsoft.com/office/drawing/2014/main" val="952863093"/>
                  </a:ext>
                </a:extLst>
              </a:tr>
              <a:tr h="370840">
                <a:tc>
                  <a:txBody>
                    <a:bodyPr/>
                    <a:lstStyle/>
                    <a:p>
                      <a:pPr algn="ctr"/>
                      <a:r>
                        <a:rPr lang="en-US" sz="1800" b="1" i="0" dirty="0">
                          <a:latin typeface="Baskerville Old Face" panose="02020602080505020303" pitchFamily="18" charset="0"/>
                        </a:rPr>
                        <a:t>d0</a:t>
                      </a:r>
                      <a:endParaRPr lang="th-TH" sz="1800" b="1" i="0" dirty="0">
                        <a:latin typeface="Baskerville Old Face" panose="02020602080505020303" pitchFamily="18" charset="0"/>
                      </a:endParaRPr>
                    </a:p>
                  </a:txBody>
                  <a:tcPr/>
                </a:tc>
                <a:tc>
                  <a:txBody>
                    <a:bodyPr/>
                    <a:lstStyle/>
                    <a:p>
                      <a:pPr algn="l"/>
                      <a:r>
                        <a:rPr lang="en-US" sz="1800" dirty="0"/>
                        <a:t>delete until start of line</a:t>
                      </a:r>
                      <a:endParaRPr lang="th-TH" sz="1800" dirty="0"/>
                    </a:p>
                  </a:txBody>
                  <a:tcPr/>
                </a:tc>
                <a:extLst>
                  <a:ext uri="{0D108BD9-81ED-4DB2-BD59-A6C34878D82A}">
                    <a16:rowId xmlns:a16="http://schemas.microsoft.com/office/drawing/2014/main" val="391218977"/>
                  </a:ext>
                </a:extLst>
              </a:tr>
              <a:tr h="370840">
                <a:tc>
                  <a:txBody>
                    <a:bodyPr/>
                    <a:lstStyle/>
                    <a:p>
                      <a:pPr algn="ctr"/>
                      <a:r>
                        <a:rPr lang="en-US" sz="1800" b="1" i="0" dirty="0">
                          <a:latin typeface="Baskerville Old Face" panose="02020602080505020303" pitchFamily="18" charset="0"/>
                        </a:rPr>
                        <a:t>d$</a:t>
                      </a:r>
                      <a:endParaRPr lang="th-TH" sz="1800" b="1" i="0" dirty="0">
                        <a:latin typeface="Baskerville Old Face" panose="02020602080505020303" pitchFamily="18" charset="0"/>
                      </a:endParaRPr>
                    </a:p>
                  </a:txBody>
                  <a:tcPr/>
                </a:tc>
                <a:tc>
                  <a:txBody>
                    <a:bodyPr/>
                    <a:lstStyle/>
                    <a:p>
                      <a:pPr algn="l"/>
                      <a:r>
                        <a:rPr lang="en-US" sz="1800" dirty="0"/>
                        <a:t>delete until end of line</a:t>
                      </a:r>
                      <a:endParaRPr lang="th-TH" sz="1800" dirty="0"/>
                    </a:p>
                  </a:txBody>
                  <a:tcPr/>
                </a:tc>
                <a:extLst>
                  <a:ext uri="{0D108BD9-81ED-4DB2-BD59-A6C34878D82A}">
                    <a16:rowId xmlns:a16="http://schemas.microsoft.com/office/drawing/2014/main" val="136451532"/>
                  </a:ext>
                </a:extLst>
              </a:tr>
            </a:tbl>
          </a:graphicData>
        </a:graphic>
      </p:graphicFrame>
    </p:spTree>
    <p:extLst>
      <p:ext uri="{BB962C8B-B14F-4D97-AF65-F5344CB8AC3E}">
        <p14:creationId xmlns:p14="http://schemas.microsoft.com/office/powerpoint/2010/main" val="31726674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05162"/>
            <a:ext cx="8540318" cy="2323713"/>
          </a:xfrm>
          <a:prstGeom prst="rect">
            <a:avLst/>
          </a:prstGeom>
        </p:spPr>
        <p:txBody>
          <a:bodyPr wrap="square">
            <a:spAutoFit/>
          </a:bodyPr>
          <a:lstStyle/>
          <a:p>
            <a:pPr marL="342900" indent="-342900">
              <a:buFont typeface="Wingdings" panose="05000000000000000000" pitchFamily="2" charset="2"/>
              <a:buChar char="v"/>
            </a:pPr>
            <a:r>
              <a:rPr lang="en-US" sz="2000" b="1" dirty="0"/>
              <a:t> join two lines (J) and more</a:t>
            </a:r>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endParaRPr lang="en-US" sz="2000" b="1" dirty="0"/>
          </a:p>
          <a:p>
            <a:endParaRPr lang="en-US" sz="2000" b="1" dirty="0"/>
          </a:p>
          <a:p>
            <a:endParaRPr lang="en-US" sz="2000" b="1" dirty="0"/>
          </a:p>
          <a:p>
            <a:r>
              <a:rPr lang="en-US" sz="500" b="1" dirty="0"/>
              <a:t> </a:t>
            </a:r>
          </a:p>
          <a:p>
            <a:pPr marL="342900" indent="-342900">
              <a:buFont typeface="Wingdings" panose="05000000000000000000" pitchFamily="2" charset="2"/>
              <a:buChar char="v"/>
            </a:pPr>
            <a:r>
              <a:rPr lang="en-US" sz="2000" b="1" dirty="0"/>
              <a:t>words (w b)</a:t>
            </a:r>
          </a:p>
        </p:txBody>
      </p:sp>
      <p:graphicFrame>
        <p:nvGraphicFramePr>
          <p:cNvPr id="9" name="ตาราง 8">
            <a:extLst>
              <a:ext uri="{FF2B5EF4-FFF2-40B4-BE49-F238E27FC236}">
                <a16:creationId xmlns:a16="http://schemas.microsoft.com/office/drawing/2014/main" id="{1838052E-56D7-4214-89E2-E93BADF1CAFA}"/>
              </a:ext>
            </a:extLst>
          </p:cNvPr>
          <p:cNvGraphicFramePr>
            <a:graphicFrameLocks noGrp="1"/>
          </p:cNvGraphicFramePr>
          <p:nvPr>
            <p:extLst>
              <p:ext uri="{D42A27DB-BD31-4B8C-83A1-F6EECF244321}">
                <p14:modId xmlns:p14="http://schemas.microsoft.com/office/powerpoint/2010/main" val="3736932280"/>
              </p:ext>
            </p:extLst>
          </p:nvPr>
        </p:nvGraphicFramePr>
        <p:xfrm>
          <a:off x="1174812" y="1977064"/>
          <a:ext cx="6794376" cy="134112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304013">
                <a:tc>
                  <a:txBody>
                    <a:bodyPr/>
                    <a:lstStyle/>
                    <a:p>
                      <a:pPr algn="ctr"/>
                      <a:r>
                        <a:rPr lang="en-US" sz="1600" dirty="0"/>
                        <a:t>Command</a:t>
                      </a:r>
                      <a:endParaRPr lang="th-TH" sz="1600" dirty="0"/>
                    </a:p>
                  </a:txBody>
                  <a:tcPr/>
                </a:tc>
                <a:tc>
                  <a:txBody>
                    <a:bodyPr/>
                    <a:lstStyle/>
                    <a:p>
                      <a:pPr algn="ctr"/>
                      <a:r>
                        <a:rPr lang="en-US" sz="1600" dirty="0"/>
                        <a:t>Action</a:t>
                      </a:r>
                      <a:endParaRPr lang="th-TH" sz="1600" dirty="0"/>
                    </a:p>
                  </a:txBody>
                  <a:tcPr/>
                </a:tc>
                <a:extLst>
                  <a:ext uri="{0D108BD9-81ED-4DB2-BD59-A6C34878D82A}">
                    <a16:rowId xmlns:a16="http://schemas.microsoft.com/office/drawing/2014/main" val="1883931154"/>
                  </a:ext>
                </a:extLst>
              </a:tr>
              <a:tr h="304013">
                <a:tc>
                  <a:txBody>
                    <a:bodyPr/>
                    <a:lstStyle/>
                    <a:p>
                      <a:pPr algn="ctr"/>
                      <a:r>
                        <a:rPr lang="en-US" sz="1600" b="1" dirty="0">
                          <a:latin typeface="Baskerville Old Face" panose="02020602080505020303" pitchFamily="18" charset="0"/>
                        </a:rPr>
                        <a:t>J</a:t>
                      </a:r>
                      <a:endParaRPr lang="th-TH" sz="1600" b="1" dirty="0">
                        <a:latin typeface="Baskerville Old Face" panose="02020602080505020303" pitchFamily="18" charset="0"/>
                      </a:endParaRPr>
                    </a:p>
                  </a:txBody>
                  <a:tcPr/>
                </a:tc>
                <a:tc>
                  <a:txBody>
                    <a:bodyPr/>
                    <a:lstStyle/>
                    <a:p>
                      <a:pPr algn="l"/>
                      <a:r>
                        <a:rPr lang="en-US" sz="1600" dirty="0"/>
                        <a:t>join two lines</a:t>
                      </a:r>
                      <a:endParaRPr lang="th-TH" sz="1600" dirty="0"/>
                    </a:p>
                  </a:txBody>
                  <a:tcPr/>
                </a:tc>
                <a:extLst>
                  <a:ext uri="{0D108BD9-81ED-4DB2-BD59-A6C34878D82A}">
                    <a16:rowId xmlns:a16="http://schemas.microsoft.com/office/drawing/2014/main" val="1088254227"/>
                  </a:ext>
                </a:extLst>
              </a:tr>
              <a:tr h="304013">
                <a:tc>
                  <a:txBody>
                    <a:bodyPr/>
                    <a:lstStyle/>
                    <a:p>
                      <a:pPr algn="ctr"/>
                      <a:r>
                        <a:rPr lang="en-US" sz="1600" b="1" dirty="0" err="1">
                          <a:latin typeface="Baskerville Old Face" panose="02020602080505020303" pitchFamily="18" charset="0"/>
                        </a:rPr>
                        <a:t>yyp</a:t>
                      </a:r>
                      <a:endParaRPr lang="th-TH" sz="1600" b="1" dirty="0">
                        <a:latin typeface="Baskerville Old Face" panose="02020602080505020303" pitchFamily="18" charset="0"/>
                      </a:endParaRPr>
                    </a:p>
                  </a:txBody>
                  <a:tcPr/>
                </a:tc>
                <a:tc>
                  <a:txBody>
                    <a:bodyPr/>
                    <a:lstStyle/>
                    <a:p>
                      <a:pPr algn="l"/>
                      <a:r>
                        <a:rPr lang="en-US" sz="1600" dirty="0"/>
                        <a:t>duplicate a line</a:t>
                      </a:r>
                      <a:endParaRPr lang="th-TH" sz="1600" dirty="0"/>
                    </a:p>
                  </a:txBody>
                  <a:tcPr/>
                </a:tc>
                <a:extLst>
                  <a:ext uri="{0D108BD9-81ED-4DB2-BD59-A6C34878D82A}">
                    <a16:rowId xmlns:a16="http://schemas.microsoft.com/office/drawing/2014/main" val="3013568192"/>
                  </a:ext>
                </a:extLst>
              </a:tr>
              <a:tr h="304013">
                <a:tc>
                  <a:txBody>
                    <a:bodyPr/>
                    <a:lstStyle/>
                    <a:p>
                      <a:pPr algn="ctr"/>
                      <a:r>
                        <a:rPr lang="en-US" sz="1600" b="1" dirty="0" err="1">
                          <a:latin typeface="Baskerville Old Face" panose="02020602080505020303" pitchFamily="18" charset="0"/>
                        </a:rPr>
                        <a:t>ddp</a:t>
                      </a:r>
                      <a:endParaRPr lang="th-TH" sz="1600" b="1" dirty="0">
                        <a:latin typeface="Baskerville Old Face" panose="02020602080505020303" pitchFamily="18" charset="0"/>
                      </a:endParaRPr>
                    </a:p>
                  </a:txBody>
                  <a:tcPr/>
                </a:tc>
                <a:tc>
                  <a:txBody>
                    <a:bodyPr/>
                    <a:lstStyle/>
                    <a:p>
                      <a:pPr algn="l"/>
                      <a:r>
                        <a:rPr lang="en-US" sz="1600" dirty="0"/>
                        <a:t>switch two lines</a:t>
                      </a:r>
                      <a:endParaRPr lang="th-TH" sz="1600" dirty="0"/>
                    </a:p>
                  </a:txBody>
                  <a:tcPr/>
                </a:tc>
                <a:extLst>
                  <a:ext uri="{0D108BD9-81ED-4DB2-BD59-A6C34878D82A}">
                    <a16:rowId xmlns:a16="http://schemas.microsoft.com/office/drawing/2014/main" val="1159977139"/>
                  </a:ext>
                </a:extLst>
              </a:tr>
            </a:tbl>
          </a:graphicData>
        </a:graphic>
      </p:graphicFrame>
      <p:graphicFrame>
        <p:nvGraphicFramePr>
          <p:cNvPr id="10" name="ตาราง 9">
            <a:extLst>
              <a:ext uri="{FF2B5EF4-FFF2-40B4-BE49-F238E27FC236}">
                <a16:creationId xmlns:a16="http://schemas.microsoft.com/office/drawing/2014/main" id="{1D0DBDDD-8E62-4590-8014-B6F34A9072D3}"/>
              </a:ext>
            </a:extLst>
          </p:cNvPr>
          <p:cNvGraphicFramePr>
            <a:graphicFrameLocks noGrp="1"/>
          </p:cNvGraphicFramePr>
          <p:nvPr>
            <p:extLst>
              <p:ext uri="{D42A27DB-BD31-4B8C-83A1-F6EECF244321}">
                <p14:modId xmlns:p14="http://schemas.microsoft.com/office/powerpoint/2010/main" val="3576955360"/>
              </p:ext>
            </p:extLst>
          </p:nvPr>
        </p:nvGraphicFramePr>
        <p:xfrm>
          <a:off x="1174812" y="3828875"/>
          <a:ext cx="6794376" cy="268224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293879">
                <a:tc>
                  <a:txBody>
                    <a:bodyPr/>
                    <a:lstStyle/>
                    <a:p>
                      <a:pPr algn="ctr"/>
                      <a:r>
                        <a:rPr lang="en-US" sz="1600" dirty="0"/>
                        <a:t>Command</a:t>
                      </a:r>
                      <a:endParaRPr lang="th-TH" sz="1600" dirty="0"/>
                    </a:p>
                  </a:txBody>
                  <a:tcPr/>
                </a:tc>
                <a:tc>
                  <a:txBody>
                    <a:bodyPr/>
                    <a:lstStyle/>
                    <a:p>
                      <a:pPr algn="ctr"/>
                      <a:r>
                        <a:rPr lang="en-US" sz="1600" dirty="0"/>
                        <a:t>Action</a:t>
                      </a:r>
                      <a:endParaRPr lang="th-TH" sz="1600" dirty="0"/>
                    </a:p>
                  </a:txBody>
                  <a:tcPr/>
                </a:tc>
                <a:extLst>
                  <a:ext uri="{0D108BD9-81ED-4DB2-BD59-A6C34878D82A}">
                    <a16:rowId xmlns:a16="http://schemas.microsoft.com/office/drawing/2014/main" val="1883931154"/>
                  </a:ext>
                </a:extLst>
              </a:tr>
              <a:tr h="293879">
                <a:tc>
                  <a:txBody>
                    <a:bodyPr/>
                    <a:lstStyle/>
                    <a:p>
                      <a:pPr algn="ctr"/>
                      <a:r>
                        <a:rPr lang="en-US" sz="1600" b="1" dirty="0">
                          <a:latin typeface="Baskerville Old Face" panose="02020602080505020303" pitchFamily="18" charset="0"/>
                        </a:rPr>
                        <a:t>w</a:t>
                      </a:r>
                      <a:endParaRPr lang="th-TH" sz="1600" b="1" dirty="0">
                        <a:latin typeface="Baskerville Old Face" panose="02020602080505020303" pitchFamily="18" charset="0"/>
                      </a:endParaRPr>
                    </a:p>
                  </a:txBody>
                  <a:tcPr/>
                </a:tc>
                <a:tc>
                  <a:txBody>
                    <a:bodyPr/>
                    <a:lstStyle/>
                    <a:p>
                      <a:pPr algn="l"/>
                      <a:r>
                        <a:rPr lang="en-US" sz="1600" dirty="0"/>
                        <a:t>forward one word</a:t>
                      </a:r>
                      <a:endParaRPr lang="th-TH" sz="1600" dirty="0"/>
                    </a:p>
                  </a:txBody>
                  <a:tcPr/>
                </a:tc>
                <a:extLst>
                  <a:ext uri="{0D108BD9-81ED-4DB2-BD59-A6C34878D82A}">
                    <a16:rowId xmlns:a16="http://schemas.microsoft.com/office/drawing/2014/main" val="1088254227"/>
                  </a:ext>
                </a:extLst>
              </a:tr>
              <a:tr h="293879">
                <a:tc>
                  <a:txBody>
                    <a:bodyPr/>
                    <a:lstStyle/>
                    <a:p>
                      <a:pPr algn="ctr"/>
                      <a:r>
                        <a:rPr lang="en-US" sz="1600" b="1" dirty="0">
                          <a:latin typeface="Baskerville Old Face" panose="02020602080505020303" pitchFamily="18" charset="0"/>
                        </a:rPr>
                        <a:t>b</a:t>
                      </a:r>
                      <a:endParaRPr lang="th-TH" sz="1600" b="1" dirty="0">
                        <a:latin typeface="Baskerville Old Face" panose="02020602080505020303" pitchFamily="18" charset="0"/>
                      </a:endParaRPr>
                    </a:p>
                  </a:txBody>
                  <a:tcPr/>
                </a:tc>
                <a:tc>
                  <a:txBody>
                    <a:bodyPr/>
                    <a:lstStyle/>
                    <a:p>
                      <a:pPr algn="l"/>
                      <a:r>
                        <a:rPr lang="en-US" sz="1600" dirty="0"/>
                        <a:t>back one word</a:t>
                      </a:r>
                      <a:endParaRPr lang="th-TH" sz="1600" dirty="0"/>
                    </a:p>
                  </a:txBody>
                  <a:tcPr/>
                </a:tc>
                <a:extLst>
                  <a:ext uri="{0D108BD9-81ED-4DB2-BD59-A6C34878D82A}">
                    <a16:rowId xmlns:a16="http://schemas.microsoft.com/office/drawing/2014/main" val="3013568192"/>
                  </a:ext>
                </a:extLst>
              </a:tr>
              <a:tr h="293879">
                <a:tc>
                  <a:txBody>
                    <a:bodyPr/>
                    <a:lstStyle/>
                    <a:p>
                      <a:pPr algn="ctr"/>
                      <a:r>
                        <a:rPr lang="en-US" sz="1600" b="1" dirty="0">
                          <a:latin typeface="Baskerville Old Face" panose="02020602080505020303" pitchFamily="18" charset="0"/>
                        </a:rPr>
                        <a:t>3w</a:t>
                      </a:r>
                      <a:endParaRPr lang="th-TH" sz="1600" b="1" dirty="0">
                        <a:latin typeface="Baskerville Old Face" panose="02020602080505020303" pitchFamily="18" charset="0"/>
                      </a:endParaRPr>
                    </a:p>
                  </a:txBody>
                  <a:tcPr/>
                </a:tc>
                <a:tc>
                  <a:txBody>
                    <a:bodyPr/>
                    <a:lstStyle/>
                    <a:p>
                      <a:pPr algn="l"/>
                      <a:r>
                        <a:rPr lang="en-US" sz="1600" dirty="0"/>
                        <a:t>forward three words</a:t>
                      </a:r>
                      <a:endParaRPr lang="th-TH" sz="1600" dirty="0"/>
                    </a:p>
                  </a:txBody>
                  <a:tcPr/>
                </a:tc>
                <a:extLst>
                  <a:ext uri="{0D108BD9-81ED-4DB2-BD59-A6C34878D82A}">
                    <a16:rowId xmlns:a16="http://schemas.microsoft.com/office/drawing/2014/main" val="952863093"/>
                  </a:ext>
                </a:extLst>
              </a:tr>
              <a:tr h="293879">
                <a:tc>
                  <a:txBody>
                    <a:bodyPr/>
                    <a:lstStyle/>
                    <a:p>
                      <a:pPr algn="ctr"/>
                      <a:r>
                        <a:rPr lang="en-US" sz="1600" b="1" dirty="0" err="1">
                          <a:latin typeface="Baskerville Old Face" panose="02020602080505020303" pitchFamily="18" charset="0"/>
                        </a:rPr>
                        <a:t>dw</a:t>
                      </a:r>
                      <a:endParaRPr lang="th-TH" sz="1600" b="1" dirty="0">
                        <a:latin typeface="Baskerville Old Face" panose="02020602080505020303" pitchFamily="18" charset="0"/>
                      </a:endParaRPr>
                    </a:p>
                  </a:txBody>
                  <a:tcPr/>
                </a:tc>
                <a:tc>
                  <a:txBody>
                    <a:bodyPr/>
                    <a:lstStyle/>
                    <a:p>
                      <a:pPr algn="l"/>
                      <a:r>
                        <a:rPr lang="en-US" sz="1600" dirty="0"/>
                        <a:t>delete one word</a:t>
                      </a:r>
                      <a:endParaRPr lang="th-TH" sz="1600" dirty="0"/>
                    </a:p>
                  </a:txBody>
                  <a:tcPr/>
                </a:tc>
                <a:extLst>
                  <a:ext uri="{0D108BD9-81ED-4DB2-BD59-A6C34878D82A}">
                    <a16:rowId xmlns:a16="http://schemas.microsoft.com/office/drawing/2014/main" val="391218977"/>
                  </a:ext>
                </a:extLst>
              </a:tr>
              <a:tr h="293879">
                <a:tc>
                  <a:txBody>
                    <a:bodyPr/>
                    <a:lstStyle/>
                    <a:p>
                      <a:pPr algn="ctr"/>
                      <a:r>
                        <a:rPr lang="en-US" sz="1600" b="1" dirty="0" err="1">
                          <a:latin typeface="Baskerville Old Face" panose="02020602080505020303" pitchFamily="18" charset="0"/>
                        </a:rPr>
                        <a:t>yw</a:t>
                      </a:r>
                      <a:endParaRPr lang="th-TH" sz="1600" b="1" dirty="0">
                        <a:latin typeface="Baskerville Old Face" panose="02020602080505020303" pitchFamily="18" charset="0"/>
                      </a:endParaRPr>
                    </a:p>
                  </a:txBody>
                  <a:tcPr/>
                </a:tc>
                <a:tc>
                  <a:txBody>
                    <a:bodyPr/>
                    <a:lstStyle/>
                    <a:p>
                      <a:pPr algn="l"/>
                      <a:r>
                        <a:rPr lang="en-US" sz="1600" dirty="0"/>
                        <a:t>yank (copy) one word</a:t>
                      </a:r>
                      <a:endParaRPr lang="th-TH" sz="1600" dirty="0"/>
                    </a:p>
                  </a:txBody>
                  <a:tcPr/>
                </a:tc>
                <a:extLst>
                  <a:ext uri="{0D108BD9-81ED-4DB2-BD59-A6C34878D82A}">
                    <a16:rowId xmlns:a16="http://schemas.microsoft.com/office/drawing/2014/main" val="136451532"/>
                  </a:ext>
                </a:extLst>
              </a:tr>
              <a:tr h="293879">
                <a:tc>
                  <a:txBody>
                    <a:bodyPr/>
                    <a:lstStyle/>
                    <a:p>
                      <a:pPr algn="ctr"/>
                      <a:r>
                        <a:rPr lang="en-US" sz="1600" b="1" dirty="0">
                          <a:latin typeface="Baskerville Old Face" panose="02020602080505020303" pitchFamily="18" charset="0"/>
                        </a:rPr>
                        <a:t>5yb</a:t>
                      </a:r>
                      <a:endParaRPr lang="th-TH" sz="1600" b="1" dirty="0">
                        <a:latin typeface="Baskerville Old Face" panose="02020602080505020303" pitchFamily="18" charset="0"/>
                      </a:endParaRPr>
                    </a:p>
                  </a:txBody>
                  <a:tcPr/>
                </a:tc>
                <a:tc>
                  <a:txBody>
                    <a:bodyPr/>
                    <a:lstStyle/>
                    <a:p>
                      <a:pPr algn="l"/>
                      <a:r>
                        <a:rPr lang="en-US" sz="1600" dirty="0"/>
                        <a:t>yank five words back</a:t>
                      </a:r>
                      <a:endParaRPr lang="th-TH" sz="1600" dirty="0"/>
                    </a:p>
                  </a:txBody>
                  <a:tcPr/>
                </a:tc>
                <a:extLst>
                  <a:ext uri="{0D108BD9-81ED-4DB2-BD59-A6C34878D82A}">
                    <a16:rowId xmlns:a16="http://schemas.microsoft.com/office/drawing/2014/main" val="1173039963"/>
                  </a:ext>
                </a:extLst>
              </a:tr>
              <a:tr h="293879">
                <a:tc>
                  <a:txBody>
                    <a:bodyPr/>
                    <a:lstStyle/>
                    <a:p>
                      <a:pPr algn="ctr"/>
                      <a:r>
                        <a:rPr lang="en-US" sz="1600" b="1" dirty="0">
                          <a:latin typeface="Baskerville Old Face" panose="02020602080505020303" pitchFamily="18" charset="0"/>
                        </a:rPr>
                        <a:t>7dw</a:t>
                      </a:r>
                      <a:endParaRPr lang="th-TH" sz="1600" b="1" dirty="0">
                        <a:latin typeface="Baskerville Old Face" panose="02020602080505020303" pitchFamily="18" charset="0"/>
                      </a:endParaRPr>
                    </a:p>
                  </a:txBody>
                  <a:tcPr/>
                </a:tc>
                <a:tc>
                  <a:txBody>
                    <a:bodyPr/>
                    <a:lstStyle/>
                    <a:p>
                      <a:pPr algn="l"/>
                      <a:r>
                        <a:rPr lang="en-US" sz="1600" dirty="0"/>
                        <a:t>delete seven words</a:t>
                      </a:r>
                      <a:endParaRPr lang="th-TH" sz="1600" dirty="0"/>
                    </a:p>
                  </a:txBody>
                  <a:tcPr/>
                </a:tc>
                <a:extLst>
                  <a:ext uri="{0D108BD9-81ED-4DB2-BD59-A6C34878D82A}">
                    <a16:rowId xmlns:a16="http://schemas.microsoft.com/office/drawing/2014/main" val="2762828950"/>
                  </a:ext>
                </a:extLst>
              </a:tr>
            </a:tbl>
          </a:graphicData>
        </a:graphic>
      </p:graphicFrame>
    </p:spTree>
    <p:extLst>
      <p:ext uri="{BB962C8B-B14F-4D97-AF65-F5344CB8AC3E}">
        <p14:creationId xmlns:p14="http://schemas.microsoft.com/office/powerpoint/2010/main" val="201404573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05162"/>
            <a:ext cx="8540318" cy="3247043"/>
          </a:xfrm>
          <a:prstGeom prst="rect">
            <a:avLst/>
          </a:prstGeom>
        </p:spPr>
        <p:txBody>
          <a:bodyPr wrap="square">
            <a:spAutoFit/>
          </a:bodyPr>
          <a:lstStyle/>
          <a:p>
            <a:pPr marL="342900" indent="-342900">
              <a:buFont typeface="Wingdings" panose="05000000000000000000" pitchFamily="2" charset="2"/>
              <a:buChar char="v"/>
            </a:pPr>
            <a:r>
              <a:rPr lang="en-US" sz="2000" b="1" dirty="0"/>
              <a:t>save (or not) and exit (:w :q :q! )</a:t>
            </a:r>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500" b="1" dirty="0"/>
              <a:t> </a:t>
            </a:r>
          </a:p>
        </p:txBody>
      </p:sp>
      <p:graphicFrame>
        <p:nvGraphicFramePr>
          <p:cNvPr id="9" name="ตาราง 8">
            <a:extLst>
              <a:ext uri="{FF2B5EF4-FFF2-40B4-BE49-F238E27FC236}">
                <a16:creationId xmlns:a16="http://schemas.microsoft.com/office/drawing/2014/main" id="{1838052E-56D7-4214-89E2-E93BADF1CAFA}"/>
              </a:ext>
            </a:extLst>
          </p:cNvPr>
          <p:cNvGraphicFramePr>
            <a:graphicFrameLocks noGrp="1"/>
          </p:cNvGraphicFramePr>
          <p:nvPr>
            <p:extLst>
              <p:ext uri="{D42A27DB-BD31-4B8C-83A1-F6EECF244321}">
                <p14:modId xmlns:p14="http://schemas.microsoft.com/office/powerpoint/2010/main" val="1203934478"/>
              </p:ext>
            </p:extLst>
          </p:nvPr>
        </p:nvGraphicFramePr>
        <p:xfrm>
          <a:off x="1174812" y="2145740"/>
          <a:ext cx="6794376" cy="234696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304013">
                <a:tc>
                  <a:txBody>
                    <a:bodyPr/>
                    <a:lstStyle/>
                    <a:p>
                      <a:pPr algn="ctr"/>
                      <a:r>
                        <a:rPr lang="en-US" sz="1600" dirty="0"/>
                        <a:t>Command</a:t>
                      </a:r>
                      <a:endParaRPr lang="th-TH" sz="1600" dirty="0"/>
                    </a:p>
                  </a:txBody>
                  <a:tcPr/>
                </a:tc>
                <a:tc>
                  <a:txBody>
                    <a:bodyPr/>
                    <a:lstStyle/>
                    <a:p>
                      <a:pPr algn="ctr"/>
                      <a:r>
                        <a:rPr lang="en-US" sz="1600" dirty="0"/>
                        <a:t>Action</a:t>
                      </a:r>
                      <a:endParaRPr lang="th-TH" sz="1600" dirty="0"/>
                    </a:p>
                  </a:txBody>
                  <a:tcPr/>
                </a:tc>
                <a:extLst>
                  <a:ext uri="{0D108BD9-81ED-4DB2-BD59-A6C34878D82A}">
                    <a16:rowId xmlns:a16="http://schemas.microsoft.com/office/drawing/2014/main" val="1883931154"/>
                  </a:ext>
                </a:extLst>
              </a:tr>
              <a:tr h="304013">
                <a:tc>
                  <a:txBody>
                    <a:bodyPr/>
                    <a:lstStyle/>
                    <a:p>
                      <a:pPr algn="ctr"/>
                      <a:r>
                        <a:rPr lang="en-US" sz="1600" b="1" dirty="0">
                          <a:latin typeface="Baskerville Old Face" panose="02020602080505020303" pitchFamily="18" charset="0"/>
                        </a:rPr>
                        <a:t>:w</a:t>
                      </a:r>
                      <a:endParaRPr lang="th-TH" sz="1600" b="1" dirty="0">
                        <a:latin typeface="Baskerville Old Face" panose="02020602080505020303" pitchFamily="18" charset="0"/>
                      </a:endParaRPr>
                    </a:p>
                  </a:txBody>
                  <a:tcPr/>
                </a:tc>
                <a:tc>
                  <a:txBody>
                    <a:bodyPr/>
                    <a:lstStyle/>
                    <a:p>
                      <a:pPr algn="l"/>
                      <a:r>
                        <a:rPr lang="en-US" sz="1600" dirty="0"/>
                        <a:t>save (write)</a:t>
                      </a:r>
                      <a:endParaRPr lang="th-TH" sz="1600" dirty="0"/>
                    </a:p>
                  </a:txBody>
                  <a:tcPr/>
                </a:tc>
                <a:extLst>
                  <a:ext uri="{0D108BD9-81ED-4DB2-BD59-A6C34878D82A}">
                    <a16:rowId xmlns:a16="http://schemas.microsoft.com/office/drawing/2014/main" val="1088254227"/>
                  </a:ext>
                </a:extLst>
              </a:tr>
              <a:tr h="304013">
                <a:tc>
                  <a:txBody>
                    <a:bodyPr/>
                    <a:lstStyle/>
                    <a:p>
                      <a:pPr algn="ctr"/>
                      <a:r>
                        <a:rPr lang="en-US" sz="1600" b="1" dirty="0">
                          <a:latin typeface="Baskerville Old Face" panose="02020602080505020303" pitchFamily="18" charset="0"/>
                        </a:rPr>
                        <a:t>:w </a:t>
                      </a:r>
                      <a:r>
                        <a:rPr lang="en-US" sz="1600" b="1" dirty="0" err="1">
                          <a:latin typeface="Baskerville Old Face" panose="02020602080505020303" pitchFamily="18" charset="0"/>
                        </a:rPr>
                        <a:t>fname</a:t>
                      </a:r>
                      <a:endParaRPr lang="th-TH" sz="1600" b="1" dirty="0">
                        <a:latin typeface="Baskerville Old Face" panose="02020602080505020303" pitchFamily="18" charset="0"/>
                      </a:endParaRPr>
                    </a:p>
                  </a:txBody>
                  <a:tcPr/>
                </a:tc>
                <a:tc>
                  <a:txBody>
                    <a:bodyPr/>
                    <a:lstStyle/>
                    <a:p>
                      <a:pPr algn="l"/>
                      <a:r>
                        <a:rPr lang="en-US" sz="1600" dirty="0"/>
                        <a:t>save as </a:t>
                      </a:r>
                      <a:r>
                        <a:rPr lang="en-US" sz="1600" dirty="0" err="1"/>
                        <a:t>fname</a:t>
                      </a:r>
                      <a:endParaRPr lang="th-TH" sz="1600" dirty="0"/>
                    </a:p>
                  </a:txBody>
                  <a:tcPr/>
                </a:tc>
                <a:extLst>
                  <a:ext uri="{0D108BD9-81ED-4DB2-BD59-A6C34878D82A}">
                    <a16:rowId xmlns:a16="http://schemas.microsoft.com/office/drawing/2014/main" val="3013568192"/>
                  </a:ext>
                </a:extLst>
              </a:tr>
              <a:tr h="304013">
                <a:tc>
                  <a:txBody>
                    <a:bodyPr/>
                    <a:lstStyle/>
                    <a:p>
                      <a:pPr algn="ctr"/>
                      <a:r>
                        <a:rPr lang="en-US" sz="1600" b="1" dirty="0">
                          <a:latin typeface="Baskerville Old Face" panose="02020602080505020303" pitchFamily="18" charset="0"/>
                        </a:rPr>
                        <a:t>:q</a:t>
                      </a:r>
                      <a:endParaRPr lang="th-TH" sz="1600" b="1" dirty="0">
                        <a:latin typeface="Baskerville Old Face" panose="02020602080505020303" pitchFamily="18" charset="0"/>
                      </a:endParaRPr>
                    </a:p>
                  </a:txBody>
                  <a:tcPr/>
                </a:tc>
                <a:tc>
                  <a:txBody>
                    <a:bodyPr/>
                    <a:lstStyle/>
                    <a:p>
                      <a:pPr algn="l"/>
                      <a:r>
                        <a:rPr lang="en-US" sz="1600" dirty="0"/>
                        <a:t>quit</a:t>
                      </a:r>
                      <a:endParaRPr lang="th-TH" sz="1600" dirty="0"/>
                    </a:p>
                  </a:txBody>
                  <a:tcPr/>
                </a:tc>
                <a:extLst>
                  <a:ext uri="{0D108BD9-81ED-4DB2-BD59-A6C34878D82A}">
                    <a16:rowId xmlns:a16="http://schemas.microsoft.com/office/drawing/2014/main" val="1159977139"/>
                  </a:ext>
                </a:extLst>
              </a:tr>
              <a:tr h="304013">
                <a:tc>
                  <a:txBody>
                    <a:bodyPr/>
                    <a:lstStyle/>
                    <a:p>
                      <a:pPr algn="ctr"/>
                      <a:r>
                        <a:rPr lang="en-US" sz="1600" b="1" dirty="0">
                          <a:latin typeface="Baskerville Old Face" panose="02020602080505020303" pitchFamily="18" charset="0"/>
                        </a:rPr>
                        <a:t>:</a:t>
                      </a:r>
                      <a:r>
                        <a:rPr lang="en-US" sz="1600" b="1" dirty="0" err="1">
                          <a:latin typeface="Baskerville Old Face" panose="02020602080505020303" pitchFamily="18" charset="0"/>
                        </a:rPr>
                        <a:t>wq</a:t>
                      </a:r>
                      <a:endParaRPr lang="th-TH" sz="1600" b="1" dirty="0">
                        <a:latin typeface="Baskerville Old Face" panose="02020602080505020303" pitchFamily="18" charset="0"/>
                      </a:endParaRPr>
                    </a:p>
                  </a:txBody>
                  <a:tcPr/>
                </a:tc>
                <a:tc>
                  <a:txBody>
                    <a:bodyPr/>
                    <a:lstStyle/>
                    <a:p>
                      <a:pPr algn="l"/>
                      <a:r>
                        <a:rPr lang="en-US" sz="1600" dirty="0"/>
                        <a:t>save and quit</a:t>
                      </a:r>
                      <a:endParaRPr lang="th-TH" sz="1600" dirty="0"/>
                    </a:p>
                  </a:txBody>
                  <a:tcPr/>
                </a:tc>
                <a:extLst>
                  <a:ext uri="{0D108BD9-81ED-4DB2-BD59-A6C34878D82A}">
                    <a16:rowId xmlns:a16="http://schemas.microsoft.com/office/drawing/2014/main" val="1844440057"/>
                  </a:ext>
                </a:extLst>
              </a:tr>
              <a:tr h="304013">
                <a:tc>
                  <a:txBody>
                    <a:bodyPr/>
                    <a:lstStyle/>
                    <a:p>
                      <a:pPr algn="ctr"/>
                      <a:r>
                        <a:rPr lang="en-US" sz="1600" b="1" dirty="0">
                          <a:latin typeface="Baskerville Old Face" panose="02020602080505020303" pitchFamily="18" charset="0"/>
                        </a:rPr>
                        <a:t>:q!</a:t>
                      </a:r>
                      <a:endParaRPr lang="th-TH" sz="1600" b="1" dirty="0">
                        <a:latin typeface="Baskerville Old Face" panose="02020602080505020303" pitchFamily="18" charset="0"/>
                      </a:endParaRPr>
                    </a:p>
                  </a:txBody>
                  <a:tcPr/>
                </a:tc>
                <a:tc>
                  <a:txBody>
                    <a:bodyPr/>
                    <a:lstStyle/>
                    <a:p>
                      <a:pPr algn="l"/>
                      <a:r>
                        <a:rPr lang="en-US" sz="1600" dirty="0"/>
                        <a:t>quit (discarding your changes)</a:t>
                      </a:r>
                      <a:endParaRPr lang="th-TH" sz="1600" dirty="0"/>
                    </a:p>
                  </a:txBody>
                  <a:tcPr/>
                </a:tc>
                <a:extLst>
                  <a:ext uri="{0D108BD9-81ED-4DB2-BD59-A6C34878D82A}">
                    <a16:rowId xmlns:a16="http://schemas.microsoft.com/office/drawing/2014/main" val="4140521633"/>
                  </a:ext>
                </a:extLst>
              </a:tr>
              <a:tr h="304013">
                <a:tc>
                  <a:txBody>
                    <a:bodyPr/>
                    <a:lstStyle/>
                    <a:p>
                      <a:pPr algn="ctr"/>
                      <a:r>
                        <a:rPr lang="en-US" sz="1600" b="1" dirty="0">
                          <a:latin typeface="Baskerville Old Face" panose="02020602080505020303" pitchFamily="18" charset="0"/>
                        </a:rPr>
                        <a:t>:w!</a:t>
                      </a:r>
                      <a:endParaRPr lang="th-TH" sz="1600" b="1" dirty="0">
                        <a:latin typeface="Baskerville Old Face" panose="02020602080505020303" pitchFamily="18" charset="0"/>
                      </a:endParaRPr>
                    </a:p>
                  </a:txBody>
                  <a:tcPr/>
                </a:tc>
                <a:tc>
                  <a:txBody>
                    <a:bodyPr/>
                    <a:lstStyle/>
                    <a:p>
                      <a:pPr algn="l"/>
                      <a:r>
                        <a:rPr lang="en-US" sz="1600" dirty="0"/>
                        <a:t>save (and write to non-writable file!)</a:t>
                      </a:r>
                      <a:endParaRPr lang="th-TH" sz="1600" dirty="0"/>
                    </a:p>
                  </a:txBody>
                  <a:tcPr/>
                </a:tc>
                <a:extLst>
                  <a:ext uri="{0D108BD9-81ED-4DB2-BD59-A6C34878D82A}">
                    <a16:rowId xmlns:a16="http://schemas.microsoft.com/office/drawing/2014/main" val="96173860"/>
                  </a:ext>
                </a:extLst>
              </a:tr>
            </a:tbl>
          </a:graphicData>
        </a:graphic>
      </p:graphicFrame>
    </p:spTree>
    <p:extLst>
      <p:ext uri="{BB962C8B-B14F-4D97-AF65-F5344CB8AC3E}">
        <p14:creationId xmlns:p14="http://schemas.microsoft.com/office/powerpoint/2010/main" val="185626483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05162"/>
            <a:ext cx="8540318" cy="3247043"/>
          </a:xfrm>
          <a:prstGeom prst="rect">
            <a:avLst/>
          </a:prstGeom>
        </p:spPr>
        <p:txBody>
          <a:bodyPr wrap="square">
            <a:spAutoFit/>
          </a:bodyPr>
          <a:lstStyle/>
          <a:p>
            <a:pPr marL="342900" indent="-342900">
              <a:buFont typeface="Wingdings" panose="05000000000000000000" pitchFamily="2" charset="2"/>
              <a:buChar char="v"/>
            </a:pPr>
            <a:r>
              <a:rPr lang="en-US" sz="2000" b="1" dirty="0"/>
              <a:t>Searching (/ ?)</a:t>
            </a:r>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r>
              <a:rPr lang="en-US" sz="2000" b="1" dirty="0"/>
              <a:t>replace all ( :1,$ s/foo/bar/g </a:t>
            </a:r>
            <a:r>
              <a:rPr lang="en-US" sz="2000" dirty="0"/>
              <a:t>)</a:t>
            </a:r>
            <a:endParaRPr lang="en-US" sz="2000" b="1" dirty="0"/>
          </a:p>
          <a:p>
            <a:endParaRPr lang="en-US" sz="2000" b="1" dirty="0"/>
          </a:p>
          <a:p>
            <a:endParaRPr lang="en-US" sz="500" b="1" dirty="0"/>
          </a:p>
        </p:txBody>
      </p:sp>
      <p:graphicFrame>
        <p:nvGraphicFramePr>
          <p:cNvPr id="9" name="ตาราง 8">
            <a:extLst>
              <a:ext uri="{FF2B5EF4-FFF2-40B4-BE49-F238E27FC236}">
                <a16:creationId xmlns:a16="http://schemas.microsoft.com/office/drawing/2014/main" id="{1838052E-56D7-4214-89E2-E93BADF1CAFA}"/>
              </a:ext>
            </a:extLst>
          </p:cNvPr>
          <p:cNvGraphicFramePr>
            <a:graphicFrameLocks noGrp="1"/>
          </p:cNvGraphicFramePr>
          <p:nvPr>
            <p:extLst>
              <p:ext uri="{D42A27DB-BD31-4B8C-83A1-F6EECF244321}">
                <p14:modId xmlns:p14="http://schemas.microsoft.com/office/powerpoint/2010/main" val="2452234260"/>
              </p:ext>
            </p:extLst>
          </p:nvPr>
        </p:nvGraphicFramePr>
        <p:xfrm>
          <a:off x="1174812" y="2145740"/>
          <a:ext cx="6794376" cy="1676400"/>
        </p:xfrm>
        <a:graphic>
          <a:graphicData uri="http://schemas.openxmlformats.org/drawingml/2006/table">
            <a:tbl>
              <a:tblPr firstRow="1" bandRow="1">
                <a:tableStyleId>{5C22544A-7EE6-4342-B048-85BDC9FD1C3A}</a:tableStyleId>
              </a:tblPr>
              <a:tblGrid>
                <a:gridCol w="1222159">
                  <a:extLst>
                    <a:ext uri="{9D8B030D-6E8A-4147-A177-3AD203B41FA5}">
                      <a16:colId xmlns:a16="http://schemas.microsoft.com/office/drawing/2014/main" val="2616726432"/>
                    </a:ext>
                  </a:extLst>
                </a:gridCol>
                <a:gridCol w="5572217">
                  <a:extLst>
                    <a:ext uri="{9D8B030D-6E8A-4147-A177-3AD203B41FA5}">
                      <a16:colId xmlns:a16="http://schemas.microsoft.com/office/drawing/2014/main" val="542081468"/>
                    </a:ext>
                  </a:extLst>
                </a:gridCol>
              </a:tblGrid>
              <a:tr h="304013">
                <a:tc>
                  <a:txBody>
                    <a:bodyPr/>
                    <a:lstStyle/>
                    <a:p>
                      <a:pPr algn="ctr"/>
                      <a:r>
                        <a:rPr lang="en-US" sz="1600" dirty="0"/>
                        <a:t>Command</a:t>
                      </a:r>
                      <a:endParaRPr lang="th-TH" sz="1600" dirty="0"/>
                    </a:p>
                  </a:txBody>
                  <a:tcPr/>
                </a:tc>
                <a:tc>
                  <a:txBody>
                    <a:bodyPr/>
                    <a:lstStyle/>
                    <a:p>
                      <a:pPr algn="ctr"/>
                      <a:r>
                        <a:rPr lang="en-US" sz="1600" dirty="0"/>
                        <a:t>Action</a:t>
                      </a:r>
                      <a:endParaRPr lang="th-TH" sz="1600" dirty="0"/>
                    </a:p>
                  </a:txBody>
                  <a:tcPr/>
                </a:tc>
                <a:extLst>
                  <a:ext uri="{0D108BD9-81ED-4DB2-BD59-A6C34878D82A}">
                    <a16:rowId xmlns:a16="http://schemas.microsoft.com/office/drawing/2014/main" val="1883931154"/>
                  </a:ext>
                </a:extLst>
              </a:tr>
              <a:tr h="304013">
                <a:tc>
                  <a:txBody>
                    <a:bodyPr/>
                    <a:lstStyle/>
                    <a:p>
                      <a:pPr algn="ctr"/>
                      <a:r>
                        <a:rPr lang="en-US" sz="1600" b="1" dirty="0">
                          <a:latin typeface="Baskerville Old Face" panose="02020602080505020303" pitchFamily="18" charset="0"/>
                        </a:rPr>
                        <a:t>/string</a:t>
                      </a:r>
                      <a:endParaRPr lang="th-TH" sz="1600" b="1" dirty="0">
                        <a:latin typeface="Baskerville Old Face" panose="02020602080505020303" pitchFamily="18" charset="0"/>
                      </a:endParaRPr>
                    </a:p>
                  </a:txBody>
                  <a:tcPr/>
                </a:tc>
                <a:tc>
                  <a:txBody>
                    <a:bodyPr/>
                    <a:lstStyle/>
                    <a:p>
                      <a:pPr algn="l"/>
                      <a:r>
                        <a:rPr lang="en-US" sz="1600" dirty="0"/>
                        <a:t>forward search for string</a:t>
                      </a:r>
                      <a:endParaRPr lang="th-TH" sz="1600" dirty="0"/>
                    </a:p>
                  </a:txBody>
                  <a:tcPr/>
                </a:tc>
                <a:extLst>
                  <a:ext uri="{0D108BD9-81ED-4DB2-BD59-A6C34878D82A}">
                    <a16:rowId xmlns:a16="http://schemas.microsoft.com/office/drawing/2014/main" val="1088254227"/>
                  </a:ext>
                </a:extLst>
              </a:tr>
              <a:tr h="304013">
                <a:tc>
                  <a:txBody>
                    <a:bodyPr/>
                    <a:lstStyle/>
                    <a:p>
                      <a:pPr algn="ctr"/>
                      <a:r>
                        <a:rPr lang="en-US" sz="1600" b="1" dirty="0">
                          <a:latin typeface="Baskerville Old Face" panose="02020602080505020303" pitchFamily="18" charset="0"/>
                        </a:rPr>
                        <a:t>?string</a:t>
                      </a:r>
                      <a:endParaRPr lang="th-TH" sz="1600" b="1" dirty="0">
                        <a:latin typeface="Baskerville Old Face" panose="02020602080505020303" pitchFamily="18" charset="0"/>
                      </a:endParaRPr>
                    </a:p>
                  </a:txBody>
                  <a:tcPr/>
                </a:tc>
                <a:tc>
                  <a:txBody>
                    <a:bodyPr/>
                    <a:lstStyle/>
                    <a:p>
                      <a:pPr algn="l"/>
                      <a:r>
                        <a:rPr lang="en-US" sz="1600" dirty="0"/>
                        <a:t>backward search for string</a:t>
                      </a:r>
                      <a:endParaRPr lang="th-TH" sz="1600" dirty="0"/>
                    </a:p>
                  </a:txBody>
                  <a:tcPr/>
                </a:tc>
                <a:extLst>
                  <a:ext uri="{0D108BD9-81ED-4DB2-BD59-A6C34878D82A}">
                    <a16:rowId xmlns:a16="http://schemas.microsoft.com/office/drawing/2014/main" val="3013568192"/>
                  </a:ext>
                </a:extLst>
              </a:tr>
              <a:tr h="304013">
                <a:tc>
                  <a:txBody>
                    <a:bodyPr/>
                    <a:lstStyle/>
                    <a:p>
                      <a:pPr algn="ctr"/>
                      <a:r>
                        <a:rPr lang="en-US" sz="1600" b="1" dirty="0">
                          <a:latin typeface="Baskerville Old Face" panose="02020602080505020303" pitchFamily="18" charset="0"/>
                        </a:rPr>
                        <a:t>n</a:t>
                      </a:r>
                      <a:endParaRPr lang="th-TH" sz="1600" b="1" dirty="0">
                        <a:latin typeface="Baskerville Old Face" panose="02020602080505020303" pitchFamily="18" charset="0"/>
                      </a:endParaRPr>
                    </a:p>
                  </a:txBody>
                  <a:tcPr/>
                </a:tc>
                <a:tc>
                  <a:txBody>
                    <a:bodyPr/>
                    <a:lstStyle/>
                    <a:p>
                      <a:pPr algn="l"/>
                      <a:r>
                        <a:rPr lang="en-US" sz="1600" dirty="0"/>
                        <a:t>go to next occurrence of search string</a:t>
                      </a:r>
                      <a:endParaRPr lang="th-TH" sz="1600" dirty="0"/>
                    </a:p>
                  </a:txBody>
                  <a:tcPr/>
                </a:tc>
                <a:extLst>
                  <a:ext uri="{0D108BD9-81ED-4DB2-BD59-A6C34878D82A}">
                    <a16:rowId xmlns:a16="http://schemas.microsoft.com/office/drawing/2014/main" val="1159977139"/>
                  </a:ext>
                </a:extLst>
              </a:tr>
              <a:tr h="304013">
                <a:tc>
                  <a:txBody>
                    <a:bodyPr/>
                    <a:lstStyle/>
                    <a:p>
                      <a:pPr algn="ctr"/>
                      <a:r>
                        <a:rPr lang="en-US" sz="1600" b="1" dirty="0">
                          <a:latin typeface="Baskerville Old Face" panose="02020602080505020303" pitchFamily="18" charset="0"/>
                        </a:rPr>
                        <a:t>N</a:t>
                      </a:r>
                      <a:endParaRPr lang="th-TH" sz="1600" b="1" dirty="0">
                        <a:latin typeface="Baskerville Old Face" panose="02020602080505020303" pitchFamily="18" charset="0"/>
                      </a:endParaRPr>
                    </a:p>
                  </a:txBody>
                  <a:tcPr/>
                </a:tc>
                <a:tc>
                  <a:txBody>
                    <a:bodyPr/>
                    <a:lstStyle/>
                    <a:p>
                      <a:pPr algn="l"/>
                      <a:r>
                        <a:rPr lang="en-US" sz="1600" dirty="0"/>
                        <a:t>go back to occurrence of search string</a:t>
                      </a:r>
                      <a:endParaRPr lang="th-TH" sz="1600" dirty="0"/>
                    </a:p>
                  </a:txBody>
                  <a:tcPr/>
                </a:tc>
                <a:extLst>
                  <a:ext uri="{0D108BD9-81ED-4DB2-BD59-A6C34878D82A}">
                    <a16:rowId xmlns:a16="http://schemas.microsoft.com/office/drawing/2014/main" val="1844440057"/>
                  </a:ext>
                </a:extLst>
              </a:tr>
            </a:tbl>
          </a:graphicData>
        </a:graphic>
      </p:graphicFrame>
      <p:graphicFrame>
        <p:nvGraphicFramePr>
          <p:cNvPr id="10" name="ตาราง 9">
            <a:extLst>
              <a:ext uri="{FF2B5EF4-FFF2-40B4-BE49-F238E27FC236}">
                <a16:creationId xmlns:a16="http://schemas.microsoft.com/office/drawing/2014/main" id="{761B0CD5-639C-4F95-9237-15ED500C56EC}"/>
              </a:ext>
            </a:extLst>
          </p:cNvPr>
          <p:cNvGraphicFramePr>
            <a:graphicFrameLocks noGrp="1"/>
          </p:cNvGraphicFramePr>
          <p:nvPr>
            <p:extLst>
              <p:ext uri="{D42A27DB-BD31-4B8C-83A1-F6EECF244321}">
                <p14:modId xmlns:p14="http://schemas.microsoft.com/office/powerpoint/2010/main" val="3710129643"/>
              </p:ext>
            </p:extLst>
          </p:nvPr>
        </p:nvGraphicFramePr>
        <p:xfrm>
          <a:off x="1174812" y="4447149"/>
          <a:ext cx="6794376" cy="1005840"/>
        </p:xfrm>
        <a:graphic>
          <a:graphicData uri="http://schemas.openxmlformats.org/drawingml/2006/table">
            <a:tbl>
              <a:tblPr firstRow="1" bandRow="1">
                <a:tableStyleId>{5C22544A-7EE6-4342-B048-85BDC9FD1C3A}</a:tableStyleId>
              </a:tblPr>
              <a:tblGrid>
                <a:gridCol w="1967883">
                  <a:extLst>
                    <a:ext uri="{9D8B030D-6E8A-4147-A177-3AD203B41FA5}">
                      <a16:colId xmlns:a16="http://schemas.microsoft.com/office/drawing/2014/main" val="2616726432"/>
                    </a:ext>
                  </a:extLst>
                </a:gridCol>
                <a:gridCol w="4826493">
                  <a:extLst>
                    <a:ext uri="{9D8B030D-6E8A-4147-A177-3AD203B41FA5}">
                      <a16:colId xmlns:a16="http://schemas.microsoft.com/office/drawing/2014/main" val="542081468"/>
                    </a:ext>
                  </a:extLst>
                </a:gridCol>
              </a:tblGrid>
              <a:tr h="304013">
                <a:tc>
                  <a:txBody>
                    <a:bodyPr/>
                    <a:lstStyle/>
                    <a:p>
                      <a:pPr algn="ctr"/>
                      <a:r>
                        <a:rPr lang="en-US" sz="1600" dirty="0"/>
                        <a:t>Command</a:t>
                      </a:r>
                      <a:endParaRPr lang="th-TH" sz="1600" dirty="0"/>
                    </a:p>
                  </a:txBody>
                  <a:tcPr/>
                </a:tc>
                <a:tc>
                  <a:txBody>
                    <a:bodyPr/>
                    <a:lstStyle/>
                    <a:p>
                      <a:pPr algn="ctr"/>
                      <a:r>
                        <a:rPr lang="en-US" sz="1600" dirty="0"/>
                        <a:t>Action</a:t>
                      </a:r>
                      <a:endParaRPr lang="th-TH" sz="1600" dirty="0"/>
                    </a:p>
                  </a:txBody>
                  <a:tcPr/>
                </a:tc>
                <a:extLst>
                  <a:ext uri="{0D108BD9-81ED-4DB2-BD59-A6C34878D82A}">
                    <a16:rowId xmlns:a16="http://schemas.microsoft.com/office/drawing/2014/main" val="1883931154"/>
                  </a:ext>
                </a:extLst>
              </a:tr>
              <a:tr h="304013">
                <a:tc>
                  <a:txBody>
                    <a:bodyPr/>
                    <a:lstStyle/>
                    <a:p>
                      <a:pPr algn="ctr"/>
                      <a:r>
                        <a:rPr lang="en-US" sz="1600" b="1" dirty="0">
                          <a:latin typeface="Baskerville Old Face" panose="02020602080505020303" pitchFamily="18" charset="0"/>
                        </a:rPr>
                        <a:t>:4,8 s/foo/bar/g</a:t>
                      </a:r>
                      <a:endParaRPr lang="th-TH" sz="1600" b="1" dirty="0">
                        <a:latin typeface="Baskerville Old Face" panose="02020602080505020303" pitchFamily="18" charset="0"/>
                      </a:endParaRPr>
                    </a:p>
                  </a:txBody>
                  <a:tcPr/>
                </a:tc>
                <a:tc>
                  <a:txBody>
                    <a:bodyPr/>
                    <a:lstStyle/>
                    <a:p>
                      <a:pPr algn="l"/>
                      <a:r>
                        <a:rPr lang="en-US" sz="1600" dirty="0"/>
                        <a:t>replace foo with bar on lines 4 to 8</a:t>
                      </a:r>
                      <a:endParaRPr lang="th-TH" sz="1600" dirty="0"/>
                    </a:p>
                  </a:txBody>
                  <a:tcPr/>
                </a:tc>
                <a:extLst>
                  <a:ext uri="{0D108BD9-81ED-4DB2-BD59-A6C34878D82A}">
                    <a16:rowId xmlns:a16="http://schemas.microsoft.com/office/drawing/2014/main" val="1088254227"/>
                  </a:ext>
                </a:extLst>
              </a:tr>
              <a:tr h="304013">
                <a:tc>
                  <a:txBody>
                    <a:bodyPr/>
                    <a:lstStyle/>
                    <a:p>
                      <a:pPr algn="ctr"/>
                      <a:r>
                        <a:rPr lang="en-US" sz="1600" b="1" dirty="0">
                          <a:latin typeface="Baskerville Old Face" panose="02020602080505020303" pitchFamily="18" charset="0"/>
                        </a:rPr>
                        <a:t>:1,$ s/foo/bar/g</a:t>
                      </a:r>
                      <a:endParaRPr lang="th-TH" sz="1600" b="1" dirty="0">
                        <a:latin typeface="Baskerville Old Face" panose="02020602080505020303" pitchFamily="18" charset="0"/>
                      </a:endParaRPr>
                    </a:p>
                  </a:txBody>
                  <a:tcPr/>
                </a:tc>
                <a:tc>
                  <a:txBody>
                    <a:bodyPr/>
                    <a:lstStyle/>
                    <a:p>
                      <a:pPr algn="l"/>
                      <a:r>
                        <a:rPr lang="en-US" sz="1600" dirty="0"/>
                        <a:t>replace foo with bar on all lines</a:t>
                      </a:r>
                      <a:endParaRPr lang="th-TH" sz="1600" dirty="0"/>
                    </a:p>
                  </a:txBody>
                  <a:tcPr/>
                </a:tc>
                <a:extLst>
                  <a:ext uri="{0D108BD9-81ED-4DB2-BD59-A6C34878D82A}">
                    <a16:rowId xmlns:a16="http://schemas.microsoft.com/office/drawing/2014/main" val="3013568192"/>
                  </a:ext>
                </a:extLst>
              </a:tr>
            </a:tbl>
          </a:graphicData>
        </a:graphic>
      </p:graphicFrame>
    </p:spTree>
    <p:extLst>
      <p:ext uri="{BB962C8B-B14F-4D97-AF65-F5344CB8AC3E}">
        <p14:creationId xmlns:p14="http://schemas.microsoft.com/office/powerpoint/2010/main" val="423465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212410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400" b="1" dirty="0"/>
              <a:t>Linux Components</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01840" y="1523819"/>
            <a:ext cx="8540318" cy="5139869"/>
          </a:xfrm>
          <a:prstGeom prst="rect">
            <a:avLst/>
          </a:prstGeom>
        </p:spPr>
        <p:txBody>
          <a:bodyPr wrap="square">
            <a:spAutoFit/>
          </a:bodyPr>
          <a:lstStyle/>
          <a:p>
            <a:pPr marL="285750" indent="-285750">
              <a:buFont typeface="Wingdings" panose="05000000000000000000" pitchFamily="2" charset="2"/>
              <a:buChar char="v"/>
            </a:pPr>
            <a:r>
              <a:rPr lang="en-US" sz="2800" b="1" dirty="0"/>
              <a:t> </a:t>
            </a:r>
            <a:r>
              <a:rPr lang="en-US" sz="2400" b="1" dirty="0"/>
              <a:t>Daemons:</a:t>
            </a:r>
            <a:r>
              <a:rPr lang="en-US" sz="2400" dirty="0"/>
              <a:t> These are background services (printing, sound, scheduling, </a:t>
            </a:r>
            <a:r>
              <a:rPr lang="en-US" sz="2400" dirty="0" err="1"/>
              <a:t>etc</a:t>
            </a:r>
            <a:r>
              <a:rPr lang="en-US" sz="2400" dirty="0"/>
              <a:t>) that either start up during boot, or after you log into the desktop.</a:t>
            </a:r>
            <a:r>
              <a:rPr lang="en-US" sz="2400" b="1" dirty="0"/>
              <a:t> </a:t>
            </a:r>
          </a:p>
          <a:p>
            <a:pPr marL="285750" indent="-285750">
              <a:buFont typeface="Wingdings" panose="05000000000000000000" pitchFamily="2" charset="2"/>
              <a:buChar char="v"/>
            </a:pPr>
            <a:endParaRPr lang="en-US" sz="2800" b="1" dirty="0"/>
          </a:p>
          <a:p>
            <a:pPr marL="285750" indent="-285750">
              <a:buFont typeface="Wingdings" panose="05000000000000000000" pitchFamily="2" charset="2"/>
              <a:buChar char="v"/>
            </a:pPr>
            <a:r>
              <a:rPr lang="en-US" sz="2400" b="1" dirty="0"/>
              <a:t> The Shell:</a:t>
            </a:r>
            <a:r>
              <a:rPr lang="en-US" sz="2400" dirty="0"/>
              <a:t> You’ve probably heard mention of the Linux command line. This is the shell – a command process that allows you to control the computer via commands typed into a text interface. </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dirty="0"/>
              <a:t> </a:t>
            </a:r>
            <a:r>
              <a:rPr lang="en-US" sz="2400" b="1" dirty="0"/>
              <a:t>Graphical Server:</a:t>
            </a:r>
            <a:r>
              <a:rPr lang="en-US" sz="2400" dirty="0"/>
              <a:t> This is the sub-system that displays the graphics on your monitor. It is commonly referred to as the X server or just “X”.</a:t>
            </a:r>
          </a:p>
          <a:p>
            <a:pPr marL="285750" indent="-285750">
              <a:buFont typeface="Wingdings" panose="05000000000000000000" pitchFamily="2" charset="2"/>
              <a:buChar char="v"/>
            </a:pPr>
            <a:endParaRPr lang="en-US" sz="2400" dirty="0"/>
          </a:p>
        </p:txBody>
      </p:sp>
    </p:spTree>
    <p:extLst>
      <p:ext uri="{BB962C8B-B14F-4D97-AF65-F5344CB8AC3E}">
        <p14:creationId xmlns:p14="http://schemas.microsoft.com/office/powerpoint/2010/main" val="10789075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 Editor</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Introduction to vi</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35006" y="1505162"/>
            <a:ext cx="8540318" cy="2631490"/>
          </a:xfrm>
          <a:prstGeom prst="rect">
            <a:avLst/>
          </a:prstGeom>
        </p:spPr>
        <p:txBody>
          <a:bodyPr wrap="square">
            <a:spAutoFit/>
          </a:bodyPr>
          <a:lstStyle/>
          <a:p>
            <a:pPr marL="342900" indent="-342900">
              <a:buFont typeface="Wingdings" panose="05000000000000000000" pitchFamily="2" charset="2"/>
              <a:buChar char="v"/>
            </a:pPr>
            <a:r>
              <a:rPr lang="pt-BR" sz="2000" b="1" dirty="0"/>
              <a:t>reading files (:r :r !cmd)</a:t>
            </a: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pPr marL="342900" indent="-342900">
              <a:buFont typeface="Wingdings" panose="05000000000000000000" pitchFamily="2" charset="2"/>
              <a:buChar char="v"/>
            </a:pPr>
            <a:endParaRPr lang="en-US" sz="2000" b="1" dirty="0"/>
          </a:p>
          <a:p>
            <a:endParaRPr lang="en-US" sz="2000" b="1" dirty="0"/>
          </a:p>
          <a:p>
            <a:pPr marL="342900" indent="-342900">
              <a:buFont typeface="Wingdings" panose="05000000000000000000" pitchFamily="2" charset="2"/>
              <a:buChar char="v"/>
            </a:pPr>
            <a:r>
              <a:rPr lang="en-US" sz="2000" b="1" dirty="0"/>
              <a:t>set </a:t>
            </a:r>
            <a:r>
              <a:rPr lang="en-US" sz="2000" b="1" dirty="0" err="1"/>
              <a:t>numer</a:t>
            </a:r>
            <a:r>
              <a:rPr lang="en-US" sz="2000" b="1" dirty="0"/>
              <a:t>, </a:t>
            </a:r>
            <a:r>
              <a:rPr lang="en-US" sz="2000" b="1" dirty="0" err="1"/>
              <a:t>goto</a:t>
            </a:r>
            <a:r>
              <a:rPr lang="en-US" sz="2000" b="1" dirty="0"/>
              <a:t> (:n)</a:t>
            </a:r>
          </a:p>
          <a:p>
            <a:endParaRPr lang="en-US" sz="2000" b="1" dirty="0"/>
          </a:p>
          <a:p>
            <a:endParaRPr lang="en-US" sz="500" b="1" dirty="0"/>
          </a:p>
        </p:txBody>
      </p:sp>
      <p:graphicFrame>
        <p:nvGraphicFramePr>
          <p:cNvPr id="9" name="ตาราง 8">
            <a:extLst>
              <a:ext uri="{FF2B5EF4-FFF2-40B4-BE49-F238E27FC236}">
                <a16:creationId xmlns:a16="http://schemas.microsoft.com/office/drawing/2014/main" id="{1838052E-56D7-4214-89E2-E93BADF1CAFA}"/>
              </a:ext>
            </a:extLst>
          </p:cNvPr>
          <p:cNvGraphicFramePr>
            <a:graphicFrameLocks noGrp="1"/>
          </p:cNvGraphicFramePr>
          <p:nvPr>
            <p:extLst>
              <p:ext uri="{D42A27DB-BD31-4B8C-83A1-F6EECF244321}">
                <p14:modId xmlns:p14="http://schemas.microsoft.com/office/powerpoint/2010/main" val="2974276742"/>
              </p:ext>
            </p:extLst>
          </p:nvPr>
        </p:nvGraphicFramePr>
        <p:xfrm>
          <a:off x="1174812" y="2145740"/>
          <a:ext cx="6794376" cy="1005840"/>
        </p:xfrm>
        <a:graphic>
          <a:graphicData uri="http://schemas.openxmlformats.org/drawingml/2006/table">
            <a:tbl>
              <a:tblPr firstRow="1" bandRow="1">
                <a:tableStyleId>{5C22544A-7EE6-4342-B048-85BDC9FD1C3A}</a:tableStyleId>
              </a:tblPr>
              <a:tblGrid>
                <a:gridCol w="1967883">
                  <a:extLst>
                    <a:ext uri="{9D8B030D-6E8A-4147-A177-3AD203B41FA5}">
                      <a16:colId xmlns:a16="http://schemas.microsoft.com/office/drawing/2014/main" val="2616726432"/>
                    </a:ext>
                  </a:extLst>
                </a:gridCol>
                <a:gridCol w="4826493">
                  <a:extLst>
                    <a:ext uri="{9D8B030D-6E8A-4147-A177-3AD203B41FA5}">
                      <a16:colId xmlns:a16="http://schemas.microsoft.com/office/drawing/2014/main" val="542081468"/>
                    </a:ext>
                  </a:extLst>
                </a:gridCol>
              </a:tblGrid>
              <a:tr h="304013">
                <a:tc>
                  <a:txBody>
                    <a:bodyPr/>
                    <a:lstStyle/>
                    <a:p>
                      <a:pPr algn="ctr"/>
                      <a:r>
                        <a:rPr lang="en-US" sz="1600" dirty="0"/>
                        <a:t>Command</a:t>
                      </a:r>
                      <a:endParaRPr lang="th-TH" sz="1600" dirty="0"/>
                    </a:p>
                  </a:txBody>
                  <a:tcPr/>
                </a:tc>
                <a:tc>
                  <a:txBody>
                    <a:bodyPr/>
                    <a:lstStyle/>
                    <a:p>
                      <a:pPr algn="ctr"/>
                      <a:r>
                        <a:rPr lang="en-US" sz="1600" dirty="0"/>
                        <a:t>Action</a:t>
                      </a:r>
                      <a:endParaRPr lang="th-TH" sz="1600" dirty="0"/>
                    </a:p>
                  </a:txBody>
                  <a:tcPr/>
                </a:tc>
                <a:extLst>
                  <a:ext uri="{0D108BD9-81ED-4DB2-BD59-A6C34878D82A}">
                    <a16:rowId xmlns:a16="http://schemas.microsoft.com/office/drawing/2014/main" val="1883931154"/>
                  </a:ext>
                </a:extLst>
              </a:tr>
              <a:tr h="304013">
                <a:tc>
                  <a:txBody>
                    <a:bodyPr/>
                    <a:lstStyle/>
                    <a:p>
                      <a:pPr algn="ctr"/>
                      <a:r>
                        <a:rPr lang="en-US" sz="1600" b="1" dirty="0">
                          <a:latin typeface="Baskerville Old Face" panose="02020602080505020303" pitchFamily="18" charset="0"/>
                        </a:rPr>
                        <a:t>:r </a:t>
                      </a:r>
                      <a:r>
                        <a:rPr lang="en-US" sz="1600" b="1" dirty="0" err="1">
                          <a:latin typeface="Baskerville Old Face" panose="02020602080505020303" pitchFamily="18" charset="0"/>
                        </a:rPr>
                        <a:t>fname</a:t>
                      </a:r>
                      <a:endParaRPr lang="th-TH" sz="1600" b="1" dirty="0">
                        <a:latin typeface="Baskerville Old Face" panose="02020602080505020303" pitchFamily="18" charset="0"/>
                      </a:endParaRPr>
                    </a:p>
                  </a:txBody>
                  <a:tcPr/>
                </a:tc>
                <a:tc>
                  <a:txBody>
                    <a:bodyPr/>
                    <a:lstStyle/>
                    <a:p>
                      <a:pPr algn="l"/>
                      <a:r>
                        <a:rPr lang="en-US" sz="1600" dirty="0"/>
                        <a:t>(read) file </a:t>
                      </a:r>
                      <a:r>
                        <a:rPr lang="en-US" sz="1600" dirty="0" err="1"/>
                        <a:t>fname</a:t>
                      </a:r>
                      <a:r>
                        <a:rPr lang="en-US" sz="1600" dirty="0"/>
                        <a:t> and paste contents</a:t>
                      </a:r>
                      <a:endParaRPr lang="th-TH" sz="1600" dirty="0"/>
                    </a:p>
                  </a:txBody>
                  <a:tcPr/>
                </a:tc>
                <a:extLst>
                  <a:ext uri="{0D108BD9-81ED-4DB2-BD59-A6C34878D82A}">
                    <a16:rowId xmlns:a16="http://schemas.microsoft.com/office/drawing/2014/main" val="1088254227"/>
                  </a:ext>
                </a:extLst>
              </a:tr>
              <a:tr h="304013">
                <a:tc>
                  <a:txBody>
                    <a:bodyPr/>
                    <a:lstStyle/>
                    <a:p>
                      <a:pPr algn="ctr"/>
                      <a:r>
                        <a:rPr lang="en-US" sz="1600" b="1" dirty="0">
                          <a:latin typeface="Baskerville Old Face" panose="02020602080505020303" pitchFamily="18" charset="0"/>
                        </a:rPr>
                        <a:t>:r !</a:t>
                      </a:r>
                      <a:r>
                        <a:rPr lang="en-US" sz="1600" b="1" dirty="0" err="1">
                          <a:latin typeface="Baskerville Old Face" panose="02020602080505020303" pitchFamily="18" charset="0"/>
                        </a:rPr>
                        <a:t>cmd</a:t>
                      </a:r>
                      <a:endParaRPr lang="th-TH" sz="1600" b="1" dirty="0">
                        <a:latin typeface="Baskerville Old Face" panose="02020602080505020303" pitchFamily="18" charset="0"/>
                      </a:endParaRPr>
                    </a:p>
                  </a:txBody>
                  <a:tcPr/>
                </a:tc>
                <a:tc>
                  <a:txBody>
                    <a:bodyPr/>
                    <a:lstStyle/>
                    <a:p>
                      <a:pPr algn="l"/>
                      <a:r>
                        <a:rPr lang="en-US" sz="1600" dirty="0"/>
                        <a:t>execute </a:t>
                      </a:r>
                      <a:r>
                        <a:rPr lang="en-US" sz="1600" dirty="0" err="1"/>
                        <a:t>cmd</a:t>
                      </a:r>
                      <a:r>
                        <a:rPr lang="en-US" sz="1600" dirty="0"/>
                        <a:t> and paste its output</a:t>
                      </a:r>
                      <a:endParaRPr lang="th-TH" sz="1600" dirty="0"/>
                    </a:p>
                  </a:txBody>
                  <a:tcPr/>
                </a:tc>
                <a:extLst>
                  <a:ext uri="{0D108BD9-81ED-4DB2-BD59-A6C34878D82A}">
                    <a16:rowId xmlns:a16="http://schemas.microsoft.com/office/drawing/2014/main" val="3013568192"/>
                  </a:ext>
                </a:extLst>
              </a:tr>
            </a:tbl>
          </a:graphicData>
        </a:graphic>
      </p:graphicFrame>
      <p:graphicFrame>
        <p:nvGraphicFramePr>
          <p:cNvPr id="10" name="ตาราง 9">
            <a:extLst>
              <a:ext uri="{FF2B5EF4-FFF2-40B4-BE49-F238E27FC236}">
                <a16:creationId xmlns:a16="http://schemas.microsoft.com/office/drawing/2014/main" id="{761B0CD5-639C-4F95-9237-15ED500C56EC}"/>
              </a:ext>
            </a:extLst>
          </p:cNvPr>
          <p:cNvGraphicFramePr>
            <a:graphicFrameLocks noGrp="1"/>
          </p:cNvGraphicFramePr>
          <p:nvPr>
            <p:extLst>
              <p:ext uri="{D42A27DB-BD31-4B8C-83A1-F6EECF244321}">
                <p14:modId xmlns:p14="http://schemas.microsoft.com/office/powerpoint/2010/main" val="1984888559"/>
              </p:ext>
            </p:extLst>
          </p:nvPr>
        </p:nvGraphicFramePr>
        <p:xfrm>
          <a:off x="1174812" y="3926264"/>
          <a:ext cx="6794376" cy="1341120"/>
        </p:xfrm>
        <a:graphic>
          <a:graphicData uri="http://schemas.openxmlformats.org/drawingml/2006/table">
            <a:tbl>
              <a:tblPr firstRow="1" bandRow="1">
                <a:tableStyleId>{5C22544A-7EE6-4342-B048-85BDC9FD1C3A}</a:tableStyleId>
              </a:tblPr>
              <a:tblGrid>
                <a:gridCol w="1967883">
                  <a:extLst>
                    <a:ext uri="{9D8B030D-6E8A-4147-A177-3AD203B41FA5}">
                      <a16:colId xmlns:a16="http://schemas.microsoft.com/office/drawing/2014/main" val="2616726432"/>
                    </a:ext>
                  </a:extLst>
                </a:gridCol>
                <a:gridCol w="4826493">
                  <a:extLst>
                    <a:ext uri="{9D8B030D-6E8A-4147-A177-3AD203B41FA5}">
                      <a16:colId xmlns:a16="http://schemas.microsoft.com/office/drawing/2014/main" val="542081468"/>
                    </a:ext>
                  </a:extLst>
                </a:gridCol>
              </a:tblGrid>
              <a:tr h="304013">
                <a:tc>
                  <a:txBody>
                    <a:bodyPr/>
                    <a:lstStyle/>
                    <a:p>
                      <a:pPr algn="ctr"/>
                      <a:r>
                        <a:rPr lang="en-US" sz="1600" dirty="0"/>
                        <a:t>Command</a:t>
                      </a:r>
                      <a:endParaRPr lang="th-TH" sz="1600" dirty="0"/>
                    </a:p>
                  </a:txBody>
                  <a:tcPr/>
                </a:tc>
                <a:tc>
                  <a:txBody>
                    <a:bodyPr/>
                    <a:lstStyle/>
                    <a:p>
                      <a:pPr algn="ctr"/>
                      <a:r>
                        <a:rPr lang="en-US" sz="1600" dirty="0"/>
                        <a:t>Action</a:t>
                      </a:r>
                      <a:endParaRPr lang="th-TH" sz="1600" dirty="0"/>
                    </a:p>
                  </a:txBody>
                  <a:tcPr/>
                </a:tc>
                <a:extLst>
                  <a:ext uri="{0D108BD9-81ED-4DB2-BD59-A6C34878D82A}">
                    <a16:rowId xmlns:a16="http://schemas.microsoft.com/office/drawing/2014/main" val="1883931154"/>
                  </a:ext>
                </a:extLst>
              </a:tr>
              <a:tr h="304013">
                <a:tc>
                  <a:txBody>
                    <a:bodyPr/>
                    <a:lstStyle/>
                    <a:p>
                      <a:pPr algn="ctr"/>
                      <a:r>
                        <a:rPr lang="en-US" sz="1600" b="1" dirty="0">
                          <a:latin typeface="Baskerville Old Face" panose="02020602080505020303" pitchFamily="18" charset="0"/>
                        </a:rPr>
                        <a:t>:set number</a:t>
                      </a:r>
                      <a:endParaRPr lang="th-TH" sz="1600" b="1" dirty="0">
                        <a:latin typeface="Baskerville Old Face" panose="02020602080505020303" pitchFamily="18" charset="0"/>
                      </a:endParaRPr>
                    </a:p>
                  </a:txBody>
                  <a:tcPr/>
                </a:tc>
                <a:tc>
                  <a:txBody>
                    <a:bodyPr/>
                    <a:lstStyle/>
                    <a:p>
                      <a:pPr algn="l"/>
                      <a:r>
                        <a:rPr lang="en-US" sz="1600" dirty="0"/>
                        <a:t>show number at the binning of line</a:t>
                      </a:r>
                      <a:endParaRPr lang="th-TH" sz="1600" dirty="0"/>
                    </a:p>
                  </a:txBody>
                  <a:tcPr/>
                </a:tc>
                <a:extLst>
                  <a:ext uri="{0D108BD9-81ED-4DB2-BD59-A6C34878D82A}">
                    <a16:rowId xmlns:a16="http://schemas.microsoft.com/office/drawing/2014/main" val="1088254227"/>
                  </a:ext>
                </a:extLst>
              </a:tr>
              <a:tr h="304013">
                <a:tc>
                  <a:txBody>
                    <a:bodyPr/>
                    <a:lstStyle/>
                    <a:p>
                      <a:pPr algn="ctr"/>
                      <a:r>
                        <a:rPr lang="en-US" sz="1600" b="1" dirty="0">
                          <a:latin typeface="Baskerville Old Face" panose="02020602080505020303" pitchFamily="18" charset="0"/>
                        </a:rPr>
                        <a:t>:set number!</a:t>
                      </a:r>
                      <a:endParaRPr lang="th-TH" sz="1600" b="1" dirty="0">
                        <a:latin typeface="Baskerville Old Face" panose="02020602080505020303" pitchFamily="18" charset="0"/>
                      </a:endParaRPr>
                    </a:p>
                  </a:txBody>
                  <a:tcPr/>
                </a:tc>
                <a:tc>
                  <a:txBody>
                    <a:bodyPr/>
                    <a:lstStyle/>
                    <a:p>
                      <a:pPr algn="l"/>
                      <a:r>
                        <a:rPr lang="en-US" sz="1600" dirty="0"/>
                        <a:t>replace foo with bar on all lines</a:t>
                      </a:r>
                      <a:endParaRPr lang="th-TH" sz="1600" dirty="0"/>
                    </a:p>
                  </a:txBody>
                  <a:tcPr/>
                </a:tc>
                <a:extLst>
                  <a:ext uri="{0D108BD9-81ED-4DB2-BD59-A6C34878D82A}">
                    <a16:rowId xmlns:a16="http://schemas.microsoft.com/office/drawing/2014/main" val="3013568192"/>
                  </a:ext>
                </a:extLst>
              </a:tr>
              <a:tr h="304013">
                <a:tc>
                  <a:txBody>
                    <a:bodyPr/>
                    <a:lstStyle/>
                    <a:p>
                      <a:pPr algn="ctr"/>
                      <a:r>
                        <a:rPr lang="en-US" sz="1600" b="1" dirty="0">
                          <a:latin typeface="Baskerville Old Face" panose="02020602080505020303" pitchFamily="18" charset="0"/>
                        </a:rPr>
                        <a:t>:</a:t>
                      </a:r>
                      <a:r>
                        <a:rPr lang="en-US" sz="1600" b="1" dirty="0" err="1">
                          <a:latin typeface="Baskerville Old Face" panose="02020602080505020303" pitchFamily="18" charset="0"/>
                        </a:rPr>
                        <a:t>num</a:t>
                      </a:r>
                      <a:endParaRPr lang="th-TH" sz="1600" b="1" dirty="0">
                        <a:latin typeface="Baskerville Old Face" panose="02020602080505020303" pitchFamily="18" charset="0"/>
                      </a:endParaRPr>
                    </a:p>
                  </a:txBody>
                  <a:tcPr/>
                </a:tc>
                <a:tc>
                  <a:txBody>
                    <a:bodyPr/>
                    <a:lstStyle/>
                    <a:p>
                      <a:pPr algn="l"/>
                      <a:r>
                        <a:rPr lang="en-US" sz="1600" dirty="0" err="1"/>
                        <a:t>goto</a:t>
                      </a:r>
                      <a:r>
                        <a:rPr lang="en-US" sz="1600" dirty="0"/>
                        <a:t> </a:t>
                      </a:r>
                      <a:r>
                        <a:rPr lang="en-US" sz="1600" b="1" dirty="0" err="1"/>
                        <a:t>num</a:t>
                      </a:r>
                      <a:r>
                        <a:rPr lang="en-US" sz="1600" dirty="0"/>
                        <a:t> line.</a:t>
                      </a:r>
                      <a:endParaRPr lang="th-TH" sz="1600" dirty="0"/>
                    </a:p>
                  </a:txBody>
                  <a:tcPr/>
                </a:tc>
                <a:extLst>
                  <a:ext uri="{0D108BD9-81ED-4DB2-BD59-A6C34878D82A}">
                    <a16:rowId xmlns:a16="http://schemas.microsoft.com/office/drawing/2014/main" val="2628368281"/>
                  </a:ext>
                </a:extLst>
              </a:tr>
            </a:tbl>
          </a:graphicData>
        </a:graphic>
      </p:graphicFrame>
    </p:spTree>
    <p:extLst>
      <p:ext uri="{BB962C8B-B14F-4D97-AF65-F5344CB8AC3E}">
        <p14:creationId xmlns:p14="http://schemas.microsoft.com/office/powerpoint/2010/main" val="226990105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3"/>
            <a:ext cx="9144000" cy="2902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1754326"/>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Package Management Tools</a:t>
            </a:r>
          </a:p>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 RPM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87383190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a:t>
            </a: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416320"/>
          </a:xfrm>
          <a:prstGeom prst="rect">
            <a:avLst/>
          </a:prstGeom>
        </p:spPr>
        <p:txBody>
          <a:bodyPr wrap="square">
            <a:spAutoFit/>
          </a:bodyPr>
          <a:lstStyle/>
          <a:p>
            <a:pPr marL="285750" indent="-285750">
              <a:buFont typeface="Wingdings" panose="05000000000000000000" pitchFamily="2" charset="2"/>
              <a:buChar char="v"/>
            </a:pPr>
            <a:r>
              <a:rPr lang="en-US" sz="2400" b="1" dirty="0"/>
              <a:t>Yum</a:t>
            </a:r>
            <a:r>
              <a:rPr lang="en-US" sz="2400" dirty="0"/>
              <a:t> is the </a:t>
            </a:r>
            <a:r>
              <a:rPr lang="en-US" sz="2400" b="1" dirty="0"/>
              <a:t>Red Hat package manager </a:t>
            </a:r>
            <a:r>
              <a:rPr lang="en-US" sz="2400" dirty="0"/>
              <a:t>that is able to query for information about available packages, fetch packages from repositories, install and uninstall them, and update an entire system to the latest available version.</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 </a:t>
            </a:r>
            <a:r>
              <a:rPr lang="en-US" sz="2400" b="1" dirty="0"/>
              <a:t>Yum</a:t>
            </a:r>
            <a:r>
              <a:rPr lang="en-US" sz="2400" dirty="0"/>
              <a:t> performs </a:t>
            </a:r>
            <a:r>
              <a:rPr lang="en-US" sz="2400" b="1" dirty="0"/>
              <a:t>automatic dependency resolution </a:t>
            </a:r>
            <a:r>
              <a:rPr lang="en-US" sz="2400" dirty="0"/>
              <a:t>on packages you are updating, installing, or removing, and thus is able to automatically determine, fetch, and install all available dependent packages. </a:t>
            </a:r>
            <a:endParaRPr lang="en-US" sz="2800" dirty="0"/>
          </a:p>
        </p:txBody>
      </p:sp>
    </p:spTree>
    <p:extLst>
      <p:ext uri="{BB962C8B-B14F-4D97-AF65-F5344CB8AC3E}">
        <p14:creationId xmlns:p14="http://schemas.microsoft.com/office/powerpoint/2010/main" val="249459966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a:t>
            </a: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985433"/>
          </a:xfrm>
          <a:prstGeom prst="rect">
            <a:avLst/>
          </a:prstGeom>
        </p:spPr>
        <p:txBody>
          <a:bodyPr wrap="square">
            <a:spAutoFit/>
          </a:bodyPr>
          <a:lstStyle/>
          <a:p>
            <a:pPr marL="285750" indent="-285750">
              <a:buFont typeface="Wingdings" panose="05000000000000000000" pitchFamily="2" charset="2"/>
              <a:buChar char="v"/>
            </a:pPr>
            <a:r>
              <a:rPr lang="en-US" sz="2400" b="1" dirty="0"/>
              <a:t> Checking for Update</a:t>
            </a:r>
            <a:endParaRPr lang="en-US" sz="2400" dirty="0"/>
          </a:p>
          <a:p>
            <a:pPr lvl="1"/>
            <a:r>
              <a:rPr lang="en-US" sz="2000" dirty="0"/>
              <a:t>To see which installed packages on your system have updates available, use the following command: </a:t>
            </a:r>
          </a:p>
          <a:p>
            <a:pPr lvl="1"/>
            <a:endParaRPr lang="en-US" sz="2000" dirty="0"/>
          </a:p>
          <a:p>
            <a:pPr lvl="1"/>
            <a:r>
              <a:rPr lang="en-US" sz="2000" dirty="0"/>
              <a:t>yum check-updates</a:t>
            </a:r>
          </a:p>
          <a:p>
            <a:pPr lvl="1"/>
            <a:endParaRPr lang="en-US" sz="2000" dirty="0"/>
          </a:p>
          <a:p>
            <a:pPr lvl="1"/>
            <a:endParaRPr lang="en-US" sz="2000" dirty="0"/>
          </a:p>
          <a:p>
            <a:pPr lvl="1"/>
            <a:endParaRPr lang="en-US" sz="2400" dirty="0"/>
          </a:p>
          <a:p>
            <a:pPr lvl="1"/>
            <a:endParaRPr lang="en-US" sz="2000" i="1" dirty="0"/>
          </a:p>
        </p:txBody>
      </p:sp>
      <p:pic>
        <p:nvPicPr>
          <p:cNvPr id="10" name="รูปภาพ 9">
            <a:extLst>
              <a:ext uri="{FF2B5EF4-FFF2-40B4-BE49-F238E27FC236}">
                <a16:creationId xmlns:a16="http://schemas.microsoft.com/office/drawing/2014/main" id="{A749D972-2126-406D-99A6-338C18AEB33B}"/>
              </a:ext>
            </a:extLst>
          </p:cNvPr>
          <p:cNvPicPr>
            <a:picLocks noChangeAspect="1"/>
          </p:cNvPicPr>
          <p:nvPr/>
        </p:nvPicPr>
        <p:blipFill>
          <a:blip r:embed="rId2"/>
          <a:stretch>
            <a:fillRect/>
          </a:stretch>
        </p:blipFill>
        <p:spPr>
          <a:xfrm>
            <a:off x="868301" y="3450824"/>
            <a:ext cx="7496175" cy="3276600"/>
          </a:xfrm>
          <a:prstGeom prst="rect">
            <a:avLst/>
          </a:prstGeom>
        </p:spPr>
      </p:pic>
    </p:spTree>
    <p:extLst>
      <p:ext uri="{BB962C8B-B14F-4D97-AF65-F5344CB8AC3E}">
        <p14:creationId xmlns:p14="http://schemas.microsoft.com/office/powerpoint/2010/main" val="51176964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a:t>
            </a: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384995"/>
          </a:xfrm>
          <a:prstGeom prst="rect">
            <a:avLst/>
          </a:prstGeom>
        </p:spPr>
        <p:txBody>
          <a:bodyPr wrap="square">
            <a:spAutoFit/>
          </a:bodyPr>
          <a:lstStyle/>
          <a:p>
            <a:pPr marL="285750" indent="-285750">
              <a:buFont typeface="Wingdings" panose="05000000000000000000" pitchFamily="2" charset="2"/>
              <a:buChar char="v"/>
            </a:pPr>
            <a:r>
              <a:rPr lang="en-US" sz="2400" b="1" dirty="0"/>
              <a:t> Updating Packages</a:t>
            </a:r>
          </a:p>
          <a:p>
            <a:pPr lvl="1"/>
            <a:r>
              <a:rPr lang="en-US" sz="2000" dirty="0"/>
              <a:t>To update all packages and their dependencies, enter </a:t>
            </a:r>
            <a:r>
              <a:rPr lang="en-US" sz="2000" b="1" dirty="0"/>
              <a:t>yum update </a:t>
            </a:r>
            <a:r>
              <a:rPr lang="en-US" sz="2000" dirty="0"/>
              <a:t>(without any arguments): </a:t>
            </a:r>
          </a:p>
          <a:p>
            <a:pPr lvl="1"/>
            <a:endParaRPr lang="en-US" sz="2000" dirty="0"/>
          </a:p>
        </p:txBody>
      </p:sp>
      <p:pic>
        <p:nvPicPr>
          <p:cNvPr id="9" name="รูปภาพ 8">
            <a:extLst>
              <a:ext uri="{FF2B5EF4-FFF2-40B4-BE49-F238E27FC236}">
                <a16:creationId xmlns:a16="http://schemas.microsoft.com/office/drawing/2014/main" id="{BBBCAF62-2299-4E81-A03D-C347D356C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11" y="2820038"/>
            <a:ext cx="7785130" cy="2906059"/>
          </a:xfrm>
          <a:prstGeom prst="rect">
            <a:avLst/>
          </a:prstGeom>
        </p:spPr>
      </p:pic>
    </p:spTree>
    <p:extLst>
      <p:ext uri="{BB962C8B-B14F-4D97-AF65-F5344CB8AC3E}">
        <p14:creationId xmlns:p14="http://schemas.microsoft.com/office/powerpoint/2010/main" val="27600587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a:t>
            </a: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308324"/>
          </a:xfrm>
          <a:prstGeom prst="rect">
            <a:avLst/>
          </a:prstGeom>
        </p:spPr>
        <p:txBody>
          <a:bodyPr wrap="square">
            <a:spAutoFit/>
          </a:bodyPr>
          <a:lstStyle/>
          <a:p>
            <a:pPr marL="285750" indent="-285750">
              <a:buFont typeface="Wingdings" panose="05000000000000000000" pitchFamily="2" charset="2"/>
              <a:buChar char="v"/>
            </a:pPr>
            <a:r>
              <a:rPr lang="en-US" sz="2400" b="1" dirty="0"/>
              <a:t> Searching Packages</a:t>
            </a:r>
          </a:p>
          <a:p>
            <a:pPr lvl="1"/>
            <a:r>
              <a:rPr lang="en-US" sz="2000" dirty="0"/>
              <a:t>You can search all RPM package names, descriptions and summaries by using the following command: </a:t>
            </a:r>
          </a:p>
          <a:p>
            <a:pPr lvl="1"/>
            <a:endParaRPr lang="en-US" sz="2000" dirty="0"/>
          </a:p>
          <a:p>
            <a:pPr lvl="1"/>
            <a:r>
              <a:rPr lang="en-US" sz="2000" b="1" i="1" dirty="0"/>
              <a:t>yum search term…</a:t>
            </a:r>
          </a:p>
          <a:p>
            <a:pPr lvl="1"/>
            <a:endParaRPr lang="en-US" sz="2000" b="1" i="1" dirty="0"/>
          </a:p>
          <a:p>
            <a:pPr lvl="1"/>
            <a:endParaRPr lang="en-US" sz="2000" dirty="0"/>
          </a:p>
        </p:txBody>
      </p:sp>
      <p:pic>
        <p:nvPicPr>
          <p:cNvPr id="5" name="รูปภาพ 4">
            <a:extLst>
              <a:ext uri="{FF2B5EF4-FFF2-40B4-BE49-F238E27FC236}">
                <a16:creationId xmlns:a16="http://schemas.microsoft.com/office/drawing/2014/main" id="{523FF7F1-5931-437A-8617-DBF3A42E8F42}"/>
              </a:ext>
            </a:extLst>
          </p:cNvPr>
          <p:cNvPicPr>
            <a:picLocks noChangeAspect="1"/>
          </p:cNvPicPr>
          <p:nvPr/>
        </p:nvPicPr>
        <p:blipFill>
          <a:blip r:embed="rId2"/>
          <a:stretch>
            <a:fillRect/>
          </a:stretch>
        </p:blipFill>
        <p:spPr>
          <a:xfrm>
            <a:off x="808188" y="3551588"/>
            <a:ext cx="7648575" cy="2476500"/>
          </a:xfrm>
          <a:prstGeom prst="rect">
            <a:avLst/>
          </a:prstGeom>
        </p:spPr>
      </p:pic>
    </p:spTree>
    <p:extLst>
      <p:ext uri="{BB962C8B-B14F-4D97-AF65-F5344CB8AC3E}">
        <p14:creationId xmlns:p14="http://schemas.microsoft.com/office/powerpoint/2010/main" val="288539736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Packages and Package Groups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847207"/>
          </a:xfrm>
          <a:prstGeom prst="rect">
            <a:avLst/>
          </a:prstGeom>
        </p:spPr>
        <p:txBody>
          <a:bodyPr wrap="square">
            <a:spAutoFit/>
          </a:bodyPr>
          <a:lstStyle/>
          <a:p>
            <a:pPr marL="285750" indent="-285750">
              <a:buFont typeface="Wingdings" panose="05000000000000000000" pitchFamily="2" charset="2"/>
              <a:buChar char="v"/>
            </a:pPr>
            <a:r>
              <a:rPr lang="en-US" sz="2400" b="1" dirty="0"/>
              <a:t> Listing Packages</a:t>
            </a:r>
          </a:p>
          <a:p>
            <a:pPr lvl="1"/>
            <a:r>
              <a:rPr lang="en-US" sz="2000" b="1" i="1" dirty="0"/>
              <a:t>yum list </a:t>
            </a:r>
            <a:r>
              <a:rPr lang="en-US" sz="2000" i="1" dirty="0"/>
              <a:t>and related commands provide information about packages, package groups, and repositories.</a:t>
            </a:r>
          </a:p>
          <a:p>
            <a:pPr lvl="1"/>
            <a:endParaRPr lang="en-US" sz="2000" i="1" dirty="0"/>
          </a:p>
          <a:p>
            <a:pPr lvl="1"/>
            <a:r>
              <a:rPr lang="en-US" sz="2000" b="1" i="1" dirty="0">
                <a:solidFill>
                  <a:schemeClr val="accent5"/>
                </a:solidFill>
              </a:rPr>
              <a:t>yum list </a:t>
            </a:r>
            <a:r>
              <a:rPr lang="en-US" sz="2000" b="1" i="1" dirty="0" err="1">
                <a:solidFill>
                  <a:schemeClr val="accent5"/>
                </a:solidFill>
              </a:rPr>
              <a:t>glob_expression</a:t>
            </a:r>
            <a:r>
              <a:rPr lang="en-US" sz="2000" b="1" i="1" dirty="0">
                <a:solidFill>
                  <a:schemeClr val="accent5"/>
                </a:solidFill>
              </a:rPr>
              <a:t>…</a:t>
            </a:r>
          </a:p>
          <a:p>
            <a:pPr lvl="1"/>
            <a:endParaRPr lang="en-US" sz="2000" i="1" dirty="0"/>
          </a:p>
          <a:p>
            <a:pPr lvl="1"/>
            <a:r>
              <a:rPr lang="en-US" sz="2000" b="1" i="1" dirty="0"/>
              <a:t>yum list all</a:t>
            </a:r>
          </a:p>
          <a:p>
            <a:pPr lvl="2"/>
            <a:r>
              <a:rPr lang="en-US" sz="2000" dirty="0"/>
              <a:t>Lists all installed </a:t>
            </a:r>
            <a:r>
              <a:rPr lang="en-US" sz="2000" i="1" dirty="0"/>
              <a:t>and</a:t>
            </a:r>
            <a:r>
              <a:rPr lang="en-US" sz="2000" dirty="0"/>
              <a:t> available packages. </a:t>
            </a:r>
            <a:endParaRPr lang="en-US" sz="2000" i="1" dirty="0"/>
          </a:p>
          <a:p>
            <a:pPr lvl="1"/>
            <a:r>
              <a:rPr lang="en-US" sz="2000" b="1" i="1" dirty="0"/>
              <a:t>yum list installed</a:t>
            </a:r>
          </a:p>
          <a:p>
            <a:pPr lvl="1"/>
            <a:r>
              <a:rPr lang="en-US" sz="2000" i="1" dirty="0"/>
              <a:t>	Lists all packages installed on your system. </a:t>
            </a:r>
          </a:p>
          <a:p>
            <a:pPr lvl="1"/>
            <a:endParaRPr lang="en-US" sz="2000" i="1" dirty="0"/>
          </a:p>
          <a:p>
            <a:pPr lvl="1"/>
            <a:endParaRPr lang="en-US" sz="2000" i="1" dirty="0"/>
          </a:p>
        </p:txBody>
      </p:sp>
      <p:pic>
        <p:nvPicPr>
          <p:cNvPr id="12" name="รูปภาพ 11">
            <a:extLst>
              <a:ext uri="{FF2B5EF4-FFF2-40B4-BE49-F238E27FC236}">
                <a16:creationId xmlns:a16="http://schemas.microsoft.com/office/drawing/2014/main" id="{B3A4CFF3-0442-4D64-A1D2-AEE81A0B3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01" y="4886410"/>
            <a:ext cx="8013398" cy="1812075"/>
          </a:xfrm>
          <a:prstGeom prst="rect">
            <a:avLst/>
          </a:prstGeom>
        </p:spPr>
      </p:pic>
    </p:spTree>
    <p:extLst>
      <p:ext uri="{BB962C8B-B14F-4D97-AF65-F5344CB8AC3E}">
        <p14:creationId xmlns:p14="http://schemas.microsoft.com/office/powerpoint/2010/main" val="172580972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a:t>
            </a: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62815"/>
          </a:xfrm>
          <a:prstGeom prst="rect">
            <a:avLst/>
          </a:prstGeom>
        </p:spPr>
        <p:txBody>
          <a:bodyPr wrap="square">
            <a:spAutoFit/>
          </a:bodyPr>
          <a:lstStyle/>
          <a:p>
            <a:pPr marL="285750" indent="-285750">
              <a:buFont typeface="Wingdings" panose="05000000000000000000" pitchFamily="2" charset="2"/>
              <a:buChar char="v"/>
            </a:pPr>
            <a:r>
              <a:rPr lang="en-US" sz="2400" b="1" dirty="0"/>
              <a:t> Installing Packages</a:t>
            </a:r>
          </a:p>
          <a:p>
            <a:pPr marL="285750" indent="-285750">
              <a:buFont typeface="Wingdings" panose="05000000000000000000" pitchFamily="2" charset="2"/>
              <a:buChar char="v"/>
            </a:pPr>
            <a:endParaRPr lang="en-US" sz="2400" b="1" dirty="0"/>
          </a:p>
          <a:p>
            <a:pPr marL="800100" lvl="1" indent="-342900">
              <a:buFont typeface="Wingdings" panose="05000000000000000000" pitchFamily="2" charset="2"/>
              <a:buChar char="q"/>
            </a:pPr>
            <a:r>
              <a:rPr lang="en-US" sz="2000" b="1" dirty="0"/>
              <a:t>Installing individual packages </a:t>
            </a:r>
            <a:endParaRPr lang="en-US" sz="2400" b="1" dirty="0"/>
          </a:p>
          <a:p>
            <a:pPr lvl="1"/>
            <a:r>
              <a:rPr lang="en-US" sz="900" b="1" dirty="0"/>
              <a:t> </a:t>
            </a:r>
          </a:p>
          <a:p>
            <a:pPr lvl="1"/>
            <a:r>
              <a:rPr lang="en-US" sz="2000" dirty="0"/>
              <a:t>To install a single package and all of its non-installed dependencies, enter a command in the following form: </a:t>
            </a:r>
          </a:p>
          <a:p>
            <a:pPr lvl="1"/>
            <a:endParaRPr lang="en-US" sz="2000" b="1" i="1" dirty="0"/>
          </a:p>
          <a:p>
            <a:pPr lvl="1"/>
            <a:r>
              <a:rPr lang="en-US" sz="2000" b="1" i="1" dirty="0"/>
              <a:t>	</a:t>
            </a:r>
            <a:r>
              <a:rPr lang="de-DE" sz="2000" b="1" dirty="0"/>
              <a:t>yum install </a:t>
            </a:r>
            <a:r>
              <a:rPr lang="de-DE" sz="2000" b="1" i="1" dirty="0"/>
              <a:t>package_name</a:t>
            </a:r>
          </a:p>
          <a:p>
            <a:pPr lvl="1"/>
            <a:endParaRPr lang="de-DE" sz="2000" b="1" dirty="0"/>
          </a:p>
          <a:p>
            <a:pPr lvl="1"/>
            <a:r>
              <a:rPr lang="de-DE" sz="2000" dirty="0"/>
              <a:t>Example:</a:t>
            </a:r>
            <a:endParaRPr lang="en-US" sz="2000" dirty="0"/>
          </a:p>
          <a:p>
            <a:pPr lvl="1"/>
            <a:r>
              <a:rPr lang="en-US" sz="2000" dirty="0"/>
              <a:t>	</a:t>
            </a:r>
            <a:r>
              <a:rPr lang="en-US" sz="2000" i="1" dirty="0"/>
              <a:t>[</a:t>
            </a:r>
            <a:r>
              <a:rPr lang="en-US" sz="2000" i="1" dirty="0" err="1"/>
              <a:t>root@localhost</a:t>
            </a:r>
            <a:r>
              <a:rPr lang="en-US" sz="2000" i="1" dirty="0"/>
              <a:t> ~]# </a:t>
            </a:r>
            <a:r>
              <a:rPr lang="en-US" sz="2000" b="1" i="1" dirty="0"/>
              <a:t>yum install net-tools</a:t>
            </a:r>
          </a:p>
          <a:p>
            <a:pPr lvl="1"/>
            <a:r>
              <a:rPr lang="en-US" sz="2000" i="1" dirty="0"/>
              <a:t>	…</a:t>
            </a:r>
          </a:p>
          <a:p>
            <a:pPr lvl="1"/>
            <a:r>
              <a:rPr lang="en-US" sz="2000" i="1" dirty="0"/>
              <a:t>	Total download size: 305 k</a:t>
            </a:r>
          </a:p>
          <a:p>
            <a:pPr lvl="1"/>
            <a:r>
              <a:rPr lang="en-US" sz="2000" i="1" dirty="0"/>
              <a:t>	Installed size: 917 k</a:t>
            </a:r>
          </a:p>
          <a:p>
            <a:pPr lvl="1"/>
            <a:r>
              <a:rPr lang="en-US" sz="2000" i="1" dirty="0"/>
              <a:t>	Is this ok [y/d/N]: y </a:t>
            </a:r>
            <a:r>
              <a:rPr lang="th-TH" sz="2000" i="1" dirty="0"/>
              <a:t>(พิมพ์ </a:t>
            </a:r>
            <a:r>
              <a:rPr lang="en-US" sz="2000" i="1" dirty="0"/>
              <a:t>y </a:t>
            </a:r>
            <a:r>
              <a:rPr lang="th-TH" sz="2000" i="1" dirty="0"/>
              <a:t>แล้ว </a:t>
            </a:r>
            <a:r>
              <a:rPr lang="en-US" sz="2000" i="1" dirty="0"/>
              <a:t>Enter)</a:t>
            </a:r>
          </a:p>
        </p:txBody>
      </p:sp>
    </p:spTree>
    <p:extLst>
      <p:ext uri="{BB962C8B-B14F-4D97-AF65-F5344CB8AC3E}">
        <p14:creationId xmlns:p14="http://schemas.microsoft.com/office/powerpoint/2010/main" val="6048557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a:t>
            </a: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62815"/>
          </a:xfrm>
          <a:prstGeom prst="rect">
            <a:avLst/>
          </a:prstGeom>
        </p:spPr>
        <p:txBody>
          <a:bodyPr wrap="square">
            <a:spAutoFit/>
          </a:bodyPr>
          <a:lstStyle/>
          <a:p>
            <a:pPr marL="285750" indent="-285750">
              <a:buFont typeface="Wingdings" panose="05000000000000000000" pitchFamily="2" charset="2"/>
              <a:buChar char="v"/>
            </a:pPr>
            <a:r>
              <a:rPr lang="en-US" sz="2400" b="1" dirty="0"/>
              <a:t> Installing Packages</a:t>
            </a:r>
          </a:p>
          <a:p>
            <a:pPr marL="285750" indent="-285750">
              <a:buFont typeface="Wingdings" panose="05000000000000000000" pitchFamily="2" charset="2"/>
              <a:buChar char="v"/>
            </a:pPr>
            <a:endParaRPr lang="en-US" sz="2400" b="1" dirty="0"/>
          </a:p>
          <a:p>
            <a:pPr marL="800100" lvl="1" indent="-342900">
              <a:buFont typeface="Wingdings" panose="05000000000000000000" pitchFamily="2" charset="2"/>
              <a:buChar char="q"/>
            </a:pPr>
            <a:r>
              <a:rPr lang="en-US" sz="2000" b="1" dirty="0"/>
              <a:t>Installing multiple packages</a:t>
            </a:r>
            <a:endParaRPr lang="en-US" sz="2400" b="1" dirty="0"/>
          </a:p>
          <a:p>
            <a:pPr lvl="1"/>
            <a:r>
              <a:rPr lang="en-US" sz="900" b="1" dirty="0"/>
              <a:t> </a:t>
            </a:r>
          </a:p>
          <a:p>
            <a:pPr lvl="1"/>
            <a:r>
              <a:rPr lang="en-US" sz="2000" dirty="0"/>
              <a:t>To install a single package and all of its non-installed dependencies, enter a command in the following form: </a:t>
            </a:r>
          </a:p>
          <a:p>
            <a:pPr lvl="1"/>
            <a:endParaRPr lang="en-US" sz="2000" b="1" i="1" dirty="0"/>
          </a:p>
          <a:p>
            <a:pPr lvl="1"/>
            <a:r>
              <a:rPr lang="en-US" sz="2000" b="1" i="1" dirty="0"/>
              <a:t>	</a:t>
            </a:r>
            <a:r>
              <a:rPr lang="de-DE" sz="2000" b="1" dirty="0"/>
              <a:t>yum install </a:t>
            </a:r>
            <a:r>
              <a:rPr lang="de-DE" sz="2000" b="1" i="1" dirty="0"/>
              <a:t>package_name package_name ...</a:t>
            </a:r>
          </a:p>
          <a:p>
            <a:pPr lvl="1"/>
            <a:endParaRPr lang="de-DE" sz="2000" b="1" dirty="0"/>
          </a:p>
          <a:p>
            <a:pPr lvl="1"/>
            <a:r>
              <a:rPr lang="de-DE" sz="2000" dirty="0"/>
              <a:t>Example:</a:t>
            </a:r>
            <a:endParaRPr lang="en-US" sz="2000" dirty="0"/>
          </a:p>
          <a:p>
            <a:pPr lvl="1"/>
            <a:r>
              <a:rPr lang="en-US" sz="2000" dirty="0"/>
              <a:t>	</a:t>
            </a:r>
            <a:r>
              <a:rPr lang="en-US" sz="2000" i="1" dirty="0"/>
              <a:t>[</a:t>
            </a:r>
            <a:r>
              <a:rPr lang="en-US" sz="2000" i="1" dirty="0" err="1"/>
              <a:t>root@localhost</a:t>
            </a:r>
            <a:r>
              <a:rPr lang="en-US" sz="2000" i="1" dirty="0"/>
              <a:t> ~]# yum install </a:t>
            </a:r>
            <a:r>
              <a:rPr lang="en-US" sz="2000" i="1" dirty="0" err="1"/>
              <a:t>httpd</a:t>
            </a:r>
            <a:r>
              <a:rPr lang="en-US" sz="2000" i="1" dirty="0"/>
              <a:t> </a:t>
            </a:r>
            <a:r>
              <a:rPr lang="en-US" sz="2000" i="1" dirty="0" err="1"/>
              <a:t>httpd-devel</a:t>
            </a:r>
            <a:endParaRPr lang="en-US" sz="2000" i="1" dirty="0"/>
          </a:p>
          <a:p>
            <a:pPr lvl="1"/>
            <a:r>
              <a:rPr lang="en-US" sz="2000" i="1" dirty="0"/>
              <a:t>	…</a:t>
            </a:r>
          </a:p>
          <a:p>
            <a:pPr lvl="1"/>
            <a:r>
              <a:rPr lang="en-US" sz="2000" i="1" dirty="0"/>
              <a:t>	Total download size: 16 M</a:t>
            </a:r>
          </a:p>
          <a:p>
            <a:pPr lvl="1"/>
            <a:r>
              <a:rPr lang="en-US" sz="2000" i="1" dirty="0"/>
              <a:t>	Installed size: 53 M</a:t>
            </a:r>
          </a:p>
          <a:p>
            <a:pPr lvl="1"/>
            <a:r>
              <a:rPr lang="en-US" sz="2000" i="1" dirty="0"/>
              <a:t>	Is this ok [y/d/N]: y (</a:t>
            </a:r>
            <a:r>
              <a:rPr lang="th-TH" sz="2000" i="1" dirty="0"/>
              <a:t>พิมพ์ </a:t>
            </a:r>
            <a:r>
              <a:rPr lang="en-US" sz="2000" i="1" dirty="0"/>
              <a:t>y </a:t>
            </a:r>
            <a:r>
              <a:rPr lang="th-TH" sz="2000" i="1" dirty="0"/>
              <a:t>แล้ว </a:t>
            </a:r>
            <a:r>
              <a:rPr lang="en-US" sz="2000" i="1" dirty="0"/>
              <a:t>Enter)</a:t>
            </a:r>
          </a:p>
        </p:txBody>
      </p:sp>
    </p:spTree>
    <p:extLst>
      <p:ext uri="{BB962C8B-B14F-4D97-AF65-F5344CB8AC3E}">
        <p14:creationId xmlns:p14="http://schemas.microsoft.com/office/powerpoint/2010/main" val="8293382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Yum</a:t>
            </a: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585871"/>
          </a:xfrm>
          <a:prstGeom prst="rect">
            <a:avLst/>
          </a:prstGeom>
        </p:spPr>
        <p:txBody>
          <a:bodyPr wrap="square">
            <a:spAutoFit/>
          </a:bodyPr>
          <a:lstStyle/>
          <a:p>
            <a:pPr marL="285750" indent="-285750">
              <a:buFont typeface="Wingdings" panose="05000000000000000000" pitchFamily="2" charset="2"/>
              <a:buChar char="v"/>
            </a:pPr>
            <a:r>
              <a:rPr lang="en-US" sz="2400" b="1" dirty="0"/>
              <a:t> Removing Packages</a:t>
            </a:r>
          </a:p>
          <a:p>
            <a:pPr marL="800100" lvl="1" indent="-342900">
              <a:buFont typeface="Wingdings" panose="05000000000000000000" pitchFamily="2" charset="2"/>
              <a:buChar char="q"/>
            </a:pPr>
            <a:r>
              <a:rPr lang="en-US" sz="2000" b="1" dirty="0"/>
              <a:t> Removing Individual Packages </a:t>
            </a:r>
            <a:r>
              <a:rPr lang="en-US" sz="900" b="1" dirty="0"/>
              <a:t> </a:t>
            </a:r>
          </a:p>
          <a:p>
            <a:pPr lvl="2"/>
            <a:r>
              <a:rPr lang="en-US" sz="2000" dirty="0"/>
              <a:t>To uninstall a particular package, as well as any packages that depend on it, run the following command as </a:t>
            </a:r>
            <a:r>
              <a:rPr lang="en-US" sz="2000" b="1" dirty="0"/>
              <a:t>root</a:t>
            </a:r>
            <a:r>
              <a:rPr lang="en-US" sz="2000" dirty="0"/>
              <a:t>:  </a:t>
            </a:r>
          </a:p>
          <a:p>
            <a:pPr lvl="1"/>
            <a:endParaRPr lang="en-US" sz="2000" b="1" i="1" dirty="0"/>
          </a:p>
          <a:p>
            <a:pPr lvl="2"/>
            <a:r>
              <a:rPr lang="de-DE" sz="2000" b="1" dirty="0"/>
              <a:t>yum remove package_name…</a:t>
            </a:r>
            <a:endParaRPr lang="de-DE" sz="2000" b="1" i="1" dirty="0"/>
          </a:p>
          <a:p>
            <a:pPr lvl="1"/>
            <a:endParaRPr lang="de-DE" sz="2000" b="1" dirty="0"/>
          </a:p>
          <a:p>
            <a:pPr lvl="2"/>
            <a:r>
              <a:rPr lang="de-DE" sz="2000" dirty="0"/>
              <a:t>For Example:</a:t>
            </a:r>
            <a:endParaRPr lang="en-US" sz="2000" dirty="0"/>
          </a:p>
          <a:p>
            <a:pPr lvl="2"/>
            <a:endParaRPr lang="en-US" sz="2000" dirty="0"/>
          </a:p>
          <a:p>
            <a:pPr lvl="2"/>
            <a:r>
              <a:rPr lang="pt-BR" i="1" dirty="0"/>
              <a:t>[root@localhost ~]# yum remove httpd</a:t>
            </a:r>
          </a:p>
          <a:p>
            <a:pPr lvl="2"/>
            <a:r>
              <a:rPr lang="pt-BR" i="1" dirty="0"/>
              <a:t>...</a:t>
            </a:r>
            <a:endParaRPr lang="en-US" i="1" dirty="0"/>
          </a:p>
          <a:p>
            <a:pPr lvl="2"/>
            <a:r>
              <a:rPr lang="en-US" i="1" dirty="0"/>
              <a:t>Remove  1 Package (+1 Dependent package)</a:t>
            </a:r>
          </a:p>
          <a:p>
            <a:pPr lvl="2"/>
            <a:endParaRPr lang="en-US" i="1" dirty="0"/>
          </a:p>
          <a:p>
            <a:pPr lvl="2"/>
            <a:r>
              <a:rPr lang="en-US" i="1" dirty="0"/>
              <a:t>Installed size: 10 M</a:t>
            </a:r>
          </a:p>
          <a:p>
            <a:pPr lvl="2"/>
            <a:r>
              <a:rPr lang="en-US" i="1" dirty="0"/>
              <a:t>Is this ok [y/N]:</a:t>
            </a:r>
            <a:endParaRPr lang="pt-BR" i="1" dirty="0"/>
          </a:p>
        </p:txBody>
      </p:sp>
    </p:spTree>
    <p:extLst>
      <p:ext uri="{BB962C8B-B14F-4D97-AF65-F5344CB8AC3E}">
        <p14:creationId xmlns:p14="http://schemas.microsoft.com/office/powerpoint/2010/main" val="362902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400" b="1" dirty="0"/>
              <a:t>Linux Components</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01840" y="1597079"/>
            <a:ext cx="8540318" cy="3662541"/>
          </a:xfrm>
          <a:prstGeom prst="rect">
            <a:avLst/>
          </a:prstGeom>
        </p:spPr>
        <p:txBody>
          <a:bodyPr wrap="square">
            <a:spAutoFit/>
          </a:bodyPr>
          <a:lstStyle/>
          <a:p>
            <a:pPr marL="285750" indent="-285750">
              <a:buFont typeface="Wingdings" panose="05000000000000000000" pitchFamily="2" charset="2"/>
              <a:buChar char="v"/>
            </a:pPr>
            <a:r>
              <a:rPr lang="en-US" sz="2800" b="1" dirty="0"/>
              <a:t> </a:t>
            </a:r>
            <a:r>
              <a:rPr lang="en-US" sz="2400" b="1" dirty="0"/>
              <a:t>Desktop Environment:</a:t>
            </a:r>
            <a:r>
              <a:rPr lang="en-US" sz="2400" dirty="0"/>
              <a:t> This is the piece of the puzzle that the users actually interact with. There are many desktop environments to choose from (Unity, GNOME, Cinnamon, Enlightenment, KDE, XFCE, </a:t>
            </a:r>
            <a:r>
              <a:rPr lang="en-US" sz="2400" dirty="0" err="1"/>
              <a:t>etc</a:t>
            </a:r>
            <a:r>
              <a:rPr lang="en-US" sz="2400" dirty="0"/>
              <a:t>). </a:t>
            </a:r>
          </a:p>
          <a:p>
            <a:endParaRPr lang="en-US" sz="2800" dirty="0"/>
          </a:p>
          <a:p>
            <a:pPr marL="285750" indent="-285750">
              <a:buFont typeface="Wingdings" panose="05000000000000000000" pitchFamily="2" charset="2"/>
              <a:buChar char="v"/>
            </a:pPr>
            <a:r>
              <a:rPr lang="en-US" sz="2800" b="1" dirty="0"/>
              <a:t> </a:t>
            </a:r>
            <a:r>
              <a:rPr lang="en-US" sz="2400" b="1" dirty="0"/>
              <a:t>Applications:</a:t>
            </a:r>
            <a:r>
              <a:rPr lang="en-US" sz="2400" dirty="0"/>
              <a:t> Just like Windows and Mac, Linux offers thousands upon thousands of high-quality software titles that can be easily found and installed.</a:t>
            </a:r>
            <a:endParaRPr lang="en-US" sz="2000" dirty="0"/>
          </a:p>
          <a:p>
            <a:pPr marL="285750" indent="-285750">
              <a:buFont typeface="Wingdings" panose="05000000000000000000" pitchFamily="2" charset="2"/>
              <a:buChar char="v"/>
            </a:pPr>
            <a:endParaRPr lang="en-US" sz="2800" dirty="0"/>
          </a:p>
        </p:txBody>
      </p:sp>
    </p:spTree>
    <p:extLst>
      <p:ext uri="{BB962C8B-B14F-4D97-AF65-F5344CB8AC3E}">
        <p14:creationId xmlns:p14="http://schemas.microsoft.com/office/powerpoint/2010/main" val="127323243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RPM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What is RPM?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938992"/>
          </a:xfrm>
          <a:prstGeom prst="rect">
            <a:avLst/>
          </a:prstGeom>
        </p:spPr>
        <p:txBody>
          <a:bodyPr wrap="square">
            <a:spAutoFit/>
          </a:bodyPr>
          <a:lstStyle/>
          <a:p>
            <a:r>
              <a:rPr lang="en-US" sz="2000" b="1" dirty="0"/>
              <a:t>The  RPM Package Manager  </a:t>
            </a:r>
            <a:r>
              <a:rPr lang="en-US" sz="2000" dirty="0"/>
              <a:t>( RPM ) is an open packaging system that runs on Red Hat Enterprise Linux as well as other Linux and UNIX systems.</a:t>
            </a:r>
          </a:p>
          <a:p>
            <a:pPr lvl="1"/>
            <a:endParaRPr lang="en-US" sz="2000" dirty="0"/>
          </a:p>
          <a:p>
            <a:r>
              <a:rPr lang="en-US" sz="2000" dirty="0"/>
              <a:t>There are several applications, such as  </a:t>
            </a:r>
            <a:r>
              <a:rPr lang="en-US" sz="2000" b="1" dirty="0"/>
              <a:t>Yum</a:t>
            </a:r>
            <a:r>
              <a:rPr lang="en-US" sz="2000" dirty="0"/>
              <a:t>  or  </a:t>
            </a:r>
            <a:r>
              <a:rPr lang="en-US" sz="2000" b="1" dirty="0" err="1"/>
              <a:t>PackageKit</a:t>
            </a:r>
            <a:r>
              <a:rPr lang="en-US" sz="2000" dirty="0"/>
              <a:t> , that can make working with packages in the  RPM  format even easier.</a:t>
            </a:r>
          </a:p>
          <a:p>
            <a:pPr lvl="1"/>
            <a:endParaRPr lang="en-US" sz="2000" dirty="0"/>
          </a:p>
        </p:txBody>
      </p:sp>
    </p:spTree>
    <p:extLst>
      <p:ext uri="{BB962C8B-B14F-4D97-AF65-F5344CB8AC3E}">
        <p14:creationId xmlns:p14="http://schemas.microsoft.com/office/powerpoint/2010/main" val="210268289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RPM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Using RPM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24425"/>
          </a:xfrm>
          <a:prstGeom prst="rect">
            <a:avLst/>
          </a:prstGeom>
        </p:spPr>
        <p:txBody>
          <a:bodyPr wrap="square">
            <a:spAutoFit/>
          </a:bodyPr>
          <a:lstStyle/>
          <a:p>
            <a:pPr marL="342900" indent="-342900">
              <a:buFont typeface="Wingdings" panose="05000000000000000000" pitchFamily="2" charset="2"/>
              <a:buChar char="v"/>
            </a:pPr>
            <a:r>
              <a:rPr lang="en-US" sz="2000" b="1" dirty="0"/>
              <a:t>Installing and Upgrading Packages</a:t>
            </a:r>
          </a:p>
          <a:p>
            <a:pPr lvl="1"/>
            <a:r>
              <a:rPr lang="en-US" dirty="0"/>
              <a:t>The  </a:t>
            </a:r>
            <a:r>
              <a:rPr lang="en-US" b="1" dirty="0"/>
              <a:t>rpm -U  </a:t>
            </a:r>
            <a:r>
              <a:rPr lang="en-US" b="1" dirty="0" err="1"/>
              <a:t>package.rpm</a:t>
            </a:r>
            <a:r>
              <a:rPr lang="en-US" b="1" dirty="0"/>
              <a:t>  </a:t>
            </a:r>
            <a:r>
              <a:rPr lang="en-US" dirty="0"/>
              <a:t>command is therefore able to either  </a:t>
            </a:r>
            <a:r>
              <a:rPr lang="en-US" b="1" i="1" dirty="0"/>
              <a:t>upgrade</a:t>
            </a:r>
            <a:r>
              <a:rPr lang="en-US" dirty="0"/>
              <a:t>  or  </a:t>
            </a:r>
            <a:r>
              <a:rPr lang="en-US" b="1" i="1" dirty="0"/>
              <a:t>install</a:t>
            </a:r>
            <a:r>
              <a:rPr lang="en-US" dirty="0"/>
              <a:t> , depending on the presence of an older version of  </a:t>
            </a:r>
            <a:r>
              <a:rPr lang="en-US" dirty="0" err="1"/>
              <a:t>package.rpm</a:t>
            </a:r>
            <a:r>
              <a:rPr lang="en-US" dirty="0"/>
              <a:t>  on the system.</a:t>
            </a:r>
          </a:p>
          <a:p>
            <a:pPr lvl="1"/>
            <a:r>
              <a:rPr lang="en-US" sz="1200" dirty="0"/>
              <a:t> </a:t>
            </a:r>
          </a:p>
          <a:p>
            <a:pPr lvl="2"/>
            <a:r>
              <a:rPr lang="en-US" i="1" dirty="0"/>
              <a:t>[</a:t>
            </a:r>
            <a:r>
              <a:rPr lang="en-US" i="1" dirty="0" err="1"/>
              <a:t>root@localhost</a:t>
            </a:r>
            <a:r>
              <a:rPr lang="en-US" i="1" dirty="0"/>
              <a:t> ~]# rpm -</a:t>
            </a:r>
            <a:r>
              <a:rPr lang="en-US" i="1" dirty="0" err="1"/>
              <a:t>Uvh</a:t>
            </a:r>
            <a:r>
              <a:rPr lang="en-US" i="1" dirty="0"/>
              <a:t> tree-1.6.0-10.el7.x86_64.rpm</a:t>
            </a:r>
          </a:p>
          <a:p>
            <a:pPr lvl="1"/>
            <a:r>
              <a:rPr lang="en-US" sz="1400" dirty="0"/>
              <a:t> </a:t>
            </a:r>
          </a:p>
          <a:p>
            <a:pPr marL="342900" indent="-342900">
              <a:buFont typeface="Wingdings" panose="05000000000000000000" pitchFamily="2" charset="2"/>
              <a:buChar char="v"/>
            </a:pPr>
            <a:r>
              <a:rPr lang="en-US" sz="2000" b="1" dirty="0"/>
              <a:t>Replacing Already Installed Packages</a:t>
            </a:r>
          </a:p>
          <a:p>
            <a:pPr lvl="1"/>
            <a:r>
              <a:rPr lang="en-US" sz="2000" dirty="0"/>
              <a:t>If a package of the same name and version is already installed, the following output is displayed:</a:t>
            </a:r>
          </a:p>
          <a:p>
            <a:pPr lvl="1"/>
            <a:r>
              <a:rPr lang="en-US" sz="1400" dirty="0"/>
              <a:t> </a:t>
            </a:r>
          </a:p>
          <a:p>
            <a:pPr lvl="2"/>
            <a:r>
              <a:rPr lang="en-US" i="1" dirty="0"/>
              <a:t>Preparing... ###########################################</a:t>
            </a:r>
          </a:p>
          <a:p>
            <a:pPr lvl="2"/>
            <a:r>
              <a:rPr lang="en-US" i="1" dirty="0"/>
              <a:t>[100%]</a:t>
            </a:r>
          </a:p>
          <a:p>
            <a:pPr lvl="2"/>
            <a:r>
              <a:rPr lang="en-US" i="1" dirty="0"/>
              <a:t>package tree-1.6.0-10.el7.x86_64 is already installed</a:t>
            </a:r>
          </a:p>
          <a:p>
            <a:pPr lvl="1"/>
            <a:r>
              <a:rPr lang="en-US" sz="1400" dirty="0"/>
              <a:t> </a:t>
            </a:r>
          </a:p>
          <a:p>
            <a:pPr lvl="1"/>
            <a:r>
              <a:rPr lang="en-US" sz="2000" dirty="0"/>
              <a:t>To install the package anyway, use the  </a:t>
            </a:r>
            <a:r>
              <a:rPr lang="en-US" sz="2000" b="1" dirty="0"/>
              <a:t>--</a:t>
            </a:r>
            <a:r>
              <a:rPr lang="en-US" sz="2000" b="1" dirty="0" err="1"/>
              <a:t>replacepkgs</a:t>
            </a:r>
            <a:r>
              <a:rPr lang="en-US" sz="2000" b="1" dirty="0"/>
              <a:t>  </a:t>
            </a:r>
            <a:r>
              <a:rPr lang="en-US" sz="2000" dirty="0"/>
              <a:t>option, which tells  RPM  to ignore the error:</a:t>
            </a:r>
          </a:p>
          <a:p>
            <a:pPr lvl="1"/>
            <a:r>
              <a:rPr lang="en-US" sz="1400" dirty="0"/>
              <a:t> </a:t>
            </a:r>
          </a:p>
          <a:p>
            <a:pPr lvl="2"/>
            <a:r>
              <a:rPr lang="en-US" i="1" dirty="0"/>
              <a:t>[</a:t>
            </a:r>
            <a:r>
              <a:rPr lang="en-US" i="1" dirty="0" err="1"/>
              <a:t>root@localhost</a:t>
            </a:r>
            <a:r>
              <a:rPr lang="en-US" i="1" dirty="0"/>
              <a:t> ~]# rpm -</a:t>
            </a:r>
            <a:r>
              <a:rPr lang="en-US" i="1" dirty="0" err="1"/>
              <a:t>Uvh</a:t>
            </a:r>
            <a:r>
              <a:rPr lang="en-US" i="1" dirty="0"/>
              <a:t> --</a:t>
            </a:r>
            <a:r>
              <a:rPr lang="en-US" i="1" dirty="0" err="1"/>
              <a:t>replacepkgs</a:t>
            </a:r>
            <a:r>
              <a:rPr lang="en-US" i="1" dirty="0"/>
              <a:t> tree-1.6.0-10.el7.x86_64.rpm</a:t>
            </a:r>
          </a:p>
        </p:txBody>
      </p:sp>
    </p:spTree>
    <p:extLst>
      <p:ext uri="{BB962C8B-B14F-4D97-AF65-F5344CB8AC3E}">
        <p14:creationId xmlns:p14="http://schemas.microsoft.com/office/powerpoint/2010/main" val="22153990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RPM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Using RPM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908762"/>
          </a:xfrm>
          <a:prstGeom prst="rect">
            <a:avLst/>
          </a:prstGeom>
        </p:spPr>
        <p:txBody>
          <a:bodyPr wrap="square">
            <a:spAutoFit/>
          </a:bodyPr>
          <a:lstStyle/>
          <a:p>
            <a:pPr marL="342900" indent="-342900">
              <a:buFont typeface="Wingdings" panose="05000000000000000000" pitchFamily="2" charset="2"/>
              <a:buChar char="v"/>
            </a:pPr>
            <a:r>
              <a:rPr lang="en-US" sz="2000" b="1" dirty="0"/>
              <a:t>Replacing Already Installed Packages</a:t>
            </a:r>
          </a:p>
          <a:p>
            <a:pPr lvl="1"/>
            <a:r>
              <a:rPr lang="en-US" sz="2000" dirty="0"/>
              <a:t>If a package of the same name and version is already installed, the following output is displayed:</a:t>
            </a:r>
          </a:p>
          <a:p>
            <a:pPr lvl="1"/>
            <a:endParaRPr lang="en-US" sz="2000" dirty="0"/>
          </a:p>
          <a:p>
            <a:pPr lvl="2"/>
            <a:r>
              <a:rPr lang="en-US" i="1" dirty="0"/>
              <a:t>Preparing... ###########################################</a:t>
            </a:r>
          </a:p>
          <a:p>
            <a:pPr lvl="2"/>
            <a:r>
              <a:rPr lang="en-US" i="1" dirty="0"/>
              <a:t>[100%]</a:t>
            </a:r>
          </a:p>
          <a:p>
            <a:pPr lvl="2"/>
            <a:r>
              <a:rPr lang="en-US" i="1" dirty="0"/>
              <a:t>package tree-1.6.0-10.el7.x86_64 is already installed</a:t>
            </a:r>
          </a:p>
          <a:p>
            <a:pPr lvl="1"/>
            <a:endParaRPr lang="en-US" dirty="0"/>
          </a:p>
          <a:p>
            <a:pPr lvl="1"/>
            <a:r>
              <a:rPr lang="en-US" sz="2000" dirty="0"/>
              <a:t>To install the package anyway, use the  </a:t>
            </a:r>
            <a:r>
              <a:rPr lang="en-US" sz="2000" b="1" dirty="0"/>
              <a:t>--</a:t>
            </a:r>
            <a:r>
              <a:rPr lang="en-US" sz="2000" b="1" dirty="0" err="1"/>
              <a:t>replacepkgs</a:t>
            </a:r>
            <a:r>
              <a:rPr lang="en-US" sz="2000" b="1" dirty="0"/>
              <a:t>  </a:t>
            </a:r>
            <a:r>
              <a:rPr lang="en-US" sz="2000" dirty="0"/>
              <a:t>option, which tells  RPM  to ignore the error:</a:t>
            </a:r>
          </a:p>
          <a:p>
            <a:pPr lvl="1"/>
            <a:endParaRPr lang="en-US" sz="2000" dirty="0"/>
          </a:p>
          <a:p>
            <a:pPr lvl="2"/>
            <a:r>
              <a:rPr lang="en-US" i="1" dirty="0"/>
              <a:t>[</a:t>
            </a:r>
            <a:r>
              <a:rPr lang="en-US" i="1" dirty="0" err="1"/>
              <a:t>root@localhost</a:t>
            </a:r>
            <a:r>
              <a:rPr lang="en-US" i="1" dirty="0"/>
              <a:t> ~]# rpm -</a:t>
            </a:r>
            <a:r>
              <a:rPr lang="en-US" i="1" dirty="0" err="1"/>
              <a:t>Uvh</a:t>
            </a:r>
            <a:r>
              <a:rPr lang="en-US" i="1" dirty="0"/>
              <a:t> --</a:t>
            </a:r>
            <a:r>
              <a:rPr lang="en-US" i="1" dirty="0" err="1"/>
              <a:t>replacepkgs</a:t>
            </a:r>
            <a:r>
              <a:rPr lang="en-US" i="1" dirty="0"/>
              <a:t> tree-1.6.0-10.el7.x86_64.rpm</a:t>
            </a:r>
          </a:p>
          <a:p>
            <a:pPr lvl="2"/>
            <a:endParaRPr lang="en-US" i="1" dirty="0"/>
          </a:p>
        </p:txBody>
      </p:sp>
    </p:spTree>
    <p:extLst>
      <p:ext uri="{BB962C8B-B14F-4D97-AF65-F5344CB8AC3E}">
        <p14:creationId xmlns:p14="http://schemas.microsoft.com/office/powerpoint/2010/main" val="125341134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RPM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Using RPM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308324"/>
          </a:xfrm>
          <a:prstGeom prst="rect">
            <a:avLst/>
          </a:prstGeom>
        </p:spPr>
        <p:txBody>
          <a:bodyPr wrap="square">
            <a:spAutoFit/>
          </a:bodyPr>
          <a:lstStyle/>
          <a:p>
            <a:pPr marL="285750" indent="-285750">
              <a:buFont typeface="Wingdings" panose="05000000000000000000" pitchFamily="2" charset="2"/>
              <a:buChar char="v"/>
            </a:pPr>
            <a:r>
              <a:rPr lang="en-US" sz="2400" b="1" dirty="0"/>
              <a:t> </a:t>
            </a:r>
            <a:r>
              <a:rPr lang="en-US" sz="2000" dirty="0"/>
              <a:t> </a:t>
            </a:r>
            <a:r>
              <a:rPr lang="en-US" sz="2000" b="1" dirty="0"/>
              <a:t> Resolving File Conflicts</a:t>
            </a:r>
          </a:p>
          <a:p>
            <a:pPr lvl="1"/>
            <a:r>
              <a:rPr lang="en-US" sz="2000" dirty="0"/>
              <a:t>If you attempt to install a package that contains a file that has already been installed by another package, a conflict message is displayed. To make  RPM  ignore this error, use </a:t>
            </a:r>
            <a:r>
              <a:rPr lang="en-US" sz="2000" b="1" dirty="0"/>
              <a:t>the  --</a:t>
            </a:r>
            <a:r>
              <a:rPr lang="en-US" sz="2000" b="1" dirty="0" err="1"/>
              <a:t>replacefiles</a:t>
            </a:r>
            <a:r>
              <a:rPr lang="en-US" sz="2000" b="1" dirty="0"/>
              <a:t> </a:t>
            </a:r>
            <a:r>
              <a:rPr lang="en-US" sz="2000" dirty="0"/>
              <a:t>option:</a:t>
            </a:r>
          </a:p>
          <a:p>
            <a:pPr lvl="1"/>
            <a:endParaRPr lang="en-US" sz="2000" dirty="0"/>
          </a:p>
          <a:p>
            <a:pPr lvl="2"/>
            <a:r>
              <a:rPr lang="en-US" sz="2000" b="1" dirty="0"/>
              <a:t>rpm -</a:t>
            </a:r>
            <a:r>
              <a:rPr lang="en-US" sz="2000" b="1" dirty="0" err="1"/>
              <a:t>Uvh</a:t>
            </a:r>
            <a:r>
              <a:rPr lang="en-US" sz="2000" b="1" dirty="0"/>
              <a:t> --</a:t>
            </a:r>
            <a:r>
              <a:rPr lang="en-US" sz="2000" b="1" dirty="0" err="1"/>
              <a:t>replacefiles</a:t>
            </a:r>
            <a:r>
              <a:rPr lang="en-US" sz="2000" b="1" dirty="0"/>
              <a:t>  </a:t>
            </a:r>
            <a:r>
              <a:rPr lang="en-US" sz="2000" b="1" dirty="0" err="1"/>
              <a:t>package.rpm</a:t>
            </a:r>
            <a:endParaRPr lang="en-US" sz="2000" b="1" dirty="0"/>
          </a:p>
          <a:p>
            <a:pPr lvl="2"/>
            <a:endParaRPr lang="en-US" sz="2000" b="1" i="1" dirty="0"/>
          </a:p>
        </p:txBody>
      </p:sp>
    </p:spTree>
    <p:extLst>
      <p:ext uri="{BB962C8B-B14F-4D97-AF65-F5344CB8AC3E}">
        <p14:creationId xmlns:p14="http://schemas.microsoft.com/office/powerpoint/2010/main" val="230828045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RPM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Using RPM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555093"/>
          </a:xfrm>
          <a:prstGeom prst="rect">
            <a:avLst/>
          </a:prstGeom>
        </p:spPr>
        <p:txBody>
          <a:bodyPr wrap="square">
            <a:spAutoFit/>
          </a:bodyPr>
          <a:lstStyle/>
          <a:p>
            <a:pPr marL="342900" indent="-342900">
              <a:buFont typeface="Wingdings" panose="05000000000000000000" pitchFamily="2" charset="2"/>
              <a:buChar char="v"/>
            </a:pPr>
            <a:r>
              <a:rPr lang="en-US" sz="2000" b="1" dirty="0"/>
              <a:t> Satisfying Unresolved Dependencies</a:t>
            </a:r>
          </a:p>
          <a:p>
            <a:pPr lvl="1"/>
            <a:r>
              <a:rPr lang="en-US" sz="2000" dirty="0"/>
              <a:t>RPM  packages sometimes depend on other packages, which means that they require other packages to be installed to run properly. If you try to install a package that has an unresolved dependency, a message about a failed dependency is displayed.</a:t>
            </a:r>
          </a:p>
          <a:p>
            <a:pPr lvl="1"/>
            <a:endParaRPr lang="en-US" sz="2000" dirty="0"/>
          </a:p>
          <a:p>
            <a:pPr lvl="1"/>
            <a:r>
              <a:rPr lang="en-US" dirty="0"/>
              <a:t>To determine which package contains the required file, use the  --</a:t>
            </a:r>
            <a:r>
              <a:rPr lang="en-US" dirty="0" err="1"/>
              <a:t>whatprovides</a:t>
            </a:r>
            <a:r>
              <a:rPr lang="en-US" dirty="0"/>
              <a:t>  option:</a:t>
            </a:r>
          </a:p>
          <a:p>
            <a:pPr lvl="1"/>
            <a:endParaRPr lang="en-US" dirty="0"/>
          </a:p>
          <a:p>
            <a:pPr lvl="2"/>
            <a:r>
              <a:rPr lang="en-US" sz="2000" b="1" dirty="0"/>
              <a:t>rpm -q --</a:t>
            </a:r>
            <a:r>
              <a:rPr lang="en-US" sz="2000" b="1" dirty="0" err="1"/>
              <a:t>whatprovides</a:t>
            </a:r>
            <a:r>
              <a:rPr lang="en-US" sz="2000" b="1" dirty="0"/>
              <a:t> " </a:t>
            </a:r>
            <a:r>
              <a:rPr lang="en-US" sz="2000" b="1" dirty="0" err="1"/>
              <a:t>required_file</a:t>
            </a:r>
            <a:r>
              <a:rPr lang="en-US" sz="2000" b="1" dirty="0"/>
              <a:t> “</a:t>
            </a:r>
          </a:p>
          <a:p>
            <a:pPr lvl="1"/>
            <a:endParaRPr lang="en-US" sz="2000" b="1" dirty="0"/>
          </a:p>
          <a:p>
            <a:pPr lvl="1"/>
            <a:r>
              <a:rPr lang="en-US" sz="2000" dirty="0"/>
              <a:t>Example:</a:t>
            </a:r>
          </a:p>
          <a:p>
            <a:pPr lvl="1"/>
            <a:endParaRPr lang="en-US" sz="2000" dirty="0"/>
          </a:p>
          <a:p>
            <a:pPr lvl="2"/>
            <a:r>
              <a:rPr lang="en-US" i="1" dirty="0"/>
              <a:t>[</a:t>
            </a:r>
            <a:r>
              <a:rPr lang="en-US" i="1" dirty="0" err="1"/>
              <a:t>root@localhost</a:t>
            </a:r>
            <a:r>
              <a:rPr lang="en-US" i="1" dirty="0"/>
              <a:t> ~]# rpm -q --</a:t>
            </a:r>
            <a:r>
              <a:rPr lang="en-US" i="1" dirty="0" err="1"/>
              <a:t>whatprovides</a:t>
            </a:r>
            <a:r>
              <a:rPr lang="en-US" i="1" dirty="0"/>
              <a:t> /</a:t>
            </a:r>
            <a:r>
              <a:rPr lang="en-US" i="1" dirty="0" err="1"/>
              <a:t>etc</a:t>
            </a:r>
            <a:r>
              <a:rPr lang="en-US" i="1" dirty="0"/>
              <a:t>/</a:t>
            </a:r>
            <a:r>
              <a:rPr lang="en-US" i="1" dirty="0" err="1"/>
              <a:t>passwd</a:t>
            </a:r>
            <a:endParaRPr lang="en-US" i="1" dirty="0"/>
          </a:p>
          <a:p>
            <a:pPr lvl="2"/>
            <a:r>
              <a:rPr lang="en-US" i="1" dirty="0"/>
              <a:t>setup-2.8.71-7.el7.noarch</a:t>
            </a:r>
          </a:p>
        </p:txBody>
      </p:sp>
    </p:spTree>
    <p:extLst>
      <p:ext uri="{BB962C8B-B14F-4D97-AF65-F5344CB8AC3E}">
        <p14:creationId xmlns:p14="http://schemas.microsoft.com/office/powerpoint/2010/main" val="402401963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RPM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Using RPM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662541"/>
          </a:xfrm>
          <a:prstGeom prst="rect">
            <a:avLst/>
          </a:prstGeom>
        </p:spPr>
        <p:txBody>
          <a:bodyPr wrap="square">
            <a:spAutoFit/>
          </a:bodyPr>
          <a:lstStyle/>
          <a:p>
            <a:pPr marL="342900" indent="-342900">
              <a:buFont typeface="Wingdings" panose="05000000000000000000" pitchFamily="2" charset="2"/>
              <a:buChar char="v"/>
            </a:pPr>
            <a:r>
              <a:rPr lang="en-US" sz="2000" b="1" dirty="0"/>
              <a:t>  Querying Packages</a:t>
            </a:r>
          </a:p>
          <a:p>
            <a:pPr lvl="1"/>
            <a:r>
              <a:rPr lang="en-US" sz="2000" dirty="0"/>
              <a:t>The  RPM  database stores information about all  RPM  packages installed on the system. It is stored in the  /</a:t>
            </a:r>
            <a:r>
              <a:rPr lang="en-US" sz="2000" dirty="0" err="1"/>
              <a:t>var</a:t>
            </a:r>
            <a:r>
              <a:rPr lang="en-US" sz="2000" dirty="0"/>
              <a:t>/lib/rpm/  directory. To query this database, use the  rpm  command with </a:t>
            </a:r>
            <a:r>
              <a:rPr lang="en-US" sz="2000" b="1" dirty="0"/>
              <a:t>the  -q  (or  --query ) </a:t>
            </a:r>
            <a:r>
              <a:rPr lang="en-US" sz="2000" dirty="0"/>
              <a:t>option:</a:t>
            </a:r>
          </a:p>
          <a:p>
            <a:pPr lvl="1"/>
            <a:endParaRPr lang="en-US" dirty="0"/>
          </a:p>
          <a:p>
            <a:pPr lvl="2"/>
            <a:r>
              <a:rPr lang="en-US" sz="2000" b="1" dirty="0"/>
              <a:t>rpm -q  </a:t>
            </a:r>
            <a:r>
              <a:rPr lang="en-US" sz="2000" b="1" dirty="0" err="1"/>
              <a:t>package_name</a:t>
            </a:r>
            <a:endParaRPr lang="en-US" sz="2000" b="1" dirty="0"/>
          </a:p>
          <a:p>
            <a:pPr lvl="1"/>
            <a:endParaRPr lang="en-US" sz="2000" b="1" dirty="0"/>
          </a:p>
          <a:p>
            <a:pPr lvl="1"/>
            <a:r>
              <a:rPr lang="en-US" sz="2000" dirty="0"/>
              <a:t>For example:</a:t>
            </a:r>
          </a:p>
          <a:p>
            <a:pPr lvl="1"/>
            <a:endParaRPr lang="en-US" sz="2000" dirty="0"/>
          </a:p>
          <a:p>
            <a:pPr lvl="2"/>
            <a:r>
              <a:rPr lang="pt-BR" i="1" dirty="0"/>
              <a:t>[root@localhost ~]# rpm -q httpd</a:t>
            </a:r>
          </a:p>
          <a:p>
            <a:pPr lvl="2"/>
            <a:r>
              <a:rPr lang="pt-BR" i="1" dirty="0"/>
              <a:t>httpd-2.4.6-67.el7.centos.6.x86_64</a:t>
            </a:r>
          </a:p>
          <a:p>
            <a:pPr lvl="1"/>
            <a:endParaRPr lang="pt-BR" i="1" dirty="0"/>
          </a:p>
        </p:txBody>
      </p:sp>
    </p:spTree>
    <p:extLst>
      <p:ext uri="{BB962C8B-B14F-4D97-AF65-F5344CB8AC3E}">
        <p14:creationId xmlns:p14="http://schemas.microsoft.com/office/powerpoint/2010/main" val="65630884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RPM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Using RPM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708981"/>
          </a:xfrm>
          <a:prstGeom prst="rect">
            <a:avLst/>
          </a:prstGeom>
        </p:spPr>
        <p:txBody>
          <a:bodyPr wrap="square">
            <a:spAutoFit/>
          </a:bodyPr>
          <a:lstStyle/>
          <a:p>
            <a:pPr marL="342900" indent="-342900">
              <a:buFont typeface="Wingdings" panose="05000000000000000000" pitchFamily="2" charset="2"/>
              <a:buChar char="v"/>
            </a:pPr>
            <a:r>
              <a:rPr lang="en-US" sz="2000" b="1" dirty="0"/>
              <a:t>  Querying Packages</a:t>
            </a:r>
          </a:p>
          <a:p>
            <a:pPr lvl="1"/>
            <a:r>
              <a:rPr lang="en-US" sz="2000" dirty="0"/>
              <a:t>To find information about a (non-installed) package file, use the following command:</a:t>
            </a:r>
          </a:p>
          <a:p>
            <a:pPr lvl="1"/>
            <a:endParaRPr lang="en-US" sz="2000" dirty="0"/>
          </a:p>
          <a:p>
            <a:pPr lvl="2"/>
            <a:r>
              <a:rPr lang="en-US" sz="2000" b="1" dirty="0"/>
              <a:t>rpm –</a:t>
            </a:r>
            <a:r>
              <a:rPr lang="en-US" sz="2000" b="1" dirty="0" err="1"/>
              <a:t>qip</a:t>
            </a:r>
            <a:r>
              <a:rPr lang="en-US" sz="2000" b="1" dirty="0"/>
              <a:t> </a:t>
            </a:r>
            <a:r>
              <a:rPr lang="en-US" sz="2000" b="1" dirty="0" err="1"/>
              <a:t>package.rpm</a:t>
            </a:r>
            <a:endParaRPr lang="en-US" sz="2000" dirty="0"/>
          </a:p>
          <a:p>
            <a:pPr lvl="1"/>
            <a:endParaRPr lang="en-US" sz="2000" dirty="0"/>
          </a:p>
          <a:p>
            <a:pPr lvl="1"/>
            <a:r>
              <a:rPr lang="en-US" sz="2000" dirty="0"/>
              <a:t>To list files contained in a package, use:</a:t>
            </a:r>
          </a:p>
          <a:p>
            <a:pPr lvl="1"/>
            <a:endParaRPr lang="en-US" sz="2000" dirty="0"/>
          </a:p>
          <a:p>
            <a:pPr lvl="2"/>
            <a:r>
              <a:rPr lang="pt-BR" sz="2000" b="1" dirty="0"/>
              <a:t>rpm -qlp  package.rpm</a:t>
            </a:r>
          </a:p>
          <a:p>
            <a:pPr lvl="1"/>
            <a:endParaRPr lang="pt-BR" sz="2000" b="1" dirty="0"/>
          </a:p>
          <a:p>
            <a:pPr lvl="1"/>
            <a:r>
              <a:rPr lang="pt-BR" sz="2000" dirty="0"/>
              <a:t>For installed package using,</a:t>
            </a:r>
          </a:p>
          <a:p>
            <a:pPr lvl="1"/>
            <a:endParaRPr lang="pt-BR" sz="2000" dirty="0"/>
          </a:p>
          <a:p>
            <a:pPr lvl="2"/>
            <a:r>
              <a:rPr lang="pt-BR" sz="2000" b="1" dirty="0"/>
              <a:t>rpm –qi package_name </a:t>
            </a:r>
            <a:r>
              <a:rPr lang="pt-BR" sz="2000" dirty="0"/>
              <a:t>and</a:t>
            </a:r>
          </a:p>
          <a:p>
            <a:pPr lvl="2"/>
            <a:r>
              <a:rPr lang="pt-BR" sz="2000" b="1" dirty="0"/>
              <a:t>rpm –ql package_name</a:t>
            </a:r>
          </a:p>
          <a:p>
            <a:pPr lvl="1"/>
            <a:endParaRPr lang="pt-BR" sz="2000" b="1" dirty="0"/>
          </a:p>
        </p:txBody>
      </p:sp>
    </p:spTree>
    <p:extLst>
      <p:ext uri="{BB962C8B-B14F-4D97-AF65-F5344CB8AC3E}">
        <p14:creationId xmlns:p14="http://schemas.microsoft.com/office/powerpoint/2010/main" val="266456899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RPM</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Using RPM</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477875"/>
          </a:xfrm>
          <a:prstGeom prst="rect">
            <a:avLst/>
          </a:prstGeom>
        </p:spPr>
        <p:txBody>
          <a:bodyPr wrap="square">
            <a:spAutoFit/>
          </a:bodyPr>
          <a:lstStyle/>
          <a:p>
            <a:pPr marL="342900" indent="-342900">
              <a:buFont typeface="Wingdings" panose="05000000000000000000" pitchFamily="2" charset="2"/>
              <a:buChar char="v"/>
            </a:pPr>
            <a:r>
              <a:rPr lang="en-US" sz="2000" b="1" dirty="0"/>
              <a:t>  Querying Packages</a:t>
            </a:r>
          </a:p>
          <a:p>
            <a:pPr lvl="1"/>
            <a:r>
              <a:rPr lang="en-US" sz="2000" dirty="0"/>
              <a:t>To determine which package owns a file, enter:</a:t>
            </a:r>
          </a:p>
          <a:p>
            <a:pPr lvl="1"/>
            <a:endParaRPr lang="en-US" sz="2000" dirty="0"/>
          </a:p>
          <a:p>
            <a:pPr lvl="2"/>
            <a:r>
              <a:rPr lang="en-US" sz="2000" b="1" dirty="0"/>
              <a:t>rpm -</a:t>
            </a:r>
            <a:r>
              <a:rPr lang="en-US" sz="2000" b="1" dirty="0" err="1"/>
              <a:t>qf</a:t>
            </a:r>
            <a:r>
              <a:rPr lang="en-US" sz="2000" b="1" dirty="0"/>
              <a:t>  file</a:t>
            </a:r>
          </a:p>
          <a:p>
            <a:pPr lvl="1"/>
            <a:endParaRPr lang="en-US" sz="2000" dirty="0"/>
          </a:p>
          <a:p>
            <a:pPr lvl="1"/>
            <a:r>
              <a:rPr lang="en-US" sz="2000" dirty="0"/>
              <a:t>For example:</a:t>
            </a:r>
          </a:p>
          <a:p>
            <a:pPr lvl="1"/>
            <a:r>
              <a:rPr lang="en-US" sz="2000" dirty="0"/>
              <a:t>	</a:t>
            </a:r>
            <a:r>
              <a:rPr lang="en-US" i="1" dirty="0"/>
              <a:t>[</a:t>
            </a:r>
            <a:r>
              <a:rPr lang="en-US" i="1" dirty="0" err="1"/>
              <a:t>root@localhost</a:t>
            </a:r>
            <a:r>
              <a:rPr lang="en-US" i="1" dirty="0"/>
              <a:t> ~]# which ls</a:t>
            </a:r>
          </a:p>
          <a:p>
            <a:pPr lvl="2"/>
            <a:r>
              <a:rPr lang="en-US" i="1" dirty="0"/>
              <a:t>alias ls='ls --color=auto'</a:t>
            </a:r>
          </a:p>
          <a:p>
            <a:pPr lvl="2"/>
            <a:r>
              <a:rPr lang="en-US" i="1" dirty="0"/>
              <a:t>        /</a:t>
            </a:r>
            <a:r>
              <a:rPr lang="en-US" i="1" dirty="0" err="1"/>
              <a:t>usr</a:t>
            </a:r>
            <a:r>
              <a:rPr lang="en-US" i="1" dirty="0"/>
              <a:t>/bin/ls</a:t>
            </a:r>
          </a:p>
          <a:p>
            <a:pPr lvl="2"/>
            <a:r>
              <a:rPr lang="en-US" i="1" dirty="0"/>
              <a:t>[</a:t>
            </a:r>
            <a:r>
              <a:rPr lang="en-US" i="1" dirty="0" err="1"/>
              <a:t>root@localhost</a:t>
            </a:r>
            <a:r>
              <a:rPr lang="en-US" i="1" dirty="0"/>
              <a:t> ~]# rpm -</a:t>
            </a:r>
            <a:r>
              <a:rPr lang="en-US" i="1" dirty="0" err="1"/>
              <a:t>qf</a:t>
            </a:r>
            <a:r>
              <a:rPr lang="en-US" i="1" dirty="0"/>
              <a:t> /</a:t>
            </a:r>
            <a:r>
              <a:rPr lang="en-US" i="1" dirty="0" err="1"/>
              <a:t>usr</a:t>
            </a:r>
            <a:r>
              <a:rPr lang="en-US" i="1" dirty="0"/>
              <a:t>/bin/ls</a:t>
            </a:r>
          </a:p>
          <a:p>
            <a:pPr lvl="2"/>
            <a:r>
              <a:rPr lang="en-US" i="1" dirty="0"/>
              <a:t>coreutils-8.22-18.el7.x86_64</a:t>
            </a:r>
          </a:p>
        </p:txBody>
      </p:sp>
    </p:spTree>
    <p:extLst>
      <p:ext uri="{BB962C8B-B14F-4D97-AF65-F5344CB8AC3E}">
        <p14:creationId xmlns:p14="http://schemas.microsoft.com/office/powerpoint/2010/main" val="284635651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923330"/>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References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109091"/>
          </a:xfrm>
          <a:prstGeom prst="rect">
            <a:avLst/>
          </a:prstGeom>
        </p:spPr>
        <p:txBody>
          <a:bodyPr wrap="square">
            <a:spAutoFit/>
          </a:bodyPr>
          <a:lstStyle/>
          <a:p>
            <a:pPr marL="285750" indent="-285750">
              <a:buFont typeface="Wingdings" panose="05000000000000000000" pitchFamily="2" charset="2"/>
              <a:buChar char="v"/>
            </a:pPr>
            <a:r>
              <a:rPr lang="en-US" b="1" dirty="0"/>
              <a:t>History of Linux, </a:t>
            </a:r>
            <a:r>
              <a:rPr lang="en-US" dirty="0">
                <a:hlinkClick r:id="rId2"/>
              </a:rPr>
              <a:t>https://www.slideshare.net/anand09/history-of-linux?qid=b78819a6-7ee1-4adb-8bae-ccd0a5dcbb8c&amp;v=&amp;b=&amp;from_search=1</a:t>
            </a:r>
            <a:endParaRPr lang="en-US" dirty="0"/>
          </a:p>
          <a:p>
            <a:pPr marL="285750" indent="-285750">
              <a:buFont typeface="Wingdings" panose="05000000000000000000" pitchFamily="2" charset="2"/>
              <a:buChar char="v"/>
            </a:pPr>
            <a:r>
              <a:rPr lang="en-US" b="1" dirty="0"/>
              <a:t>History of Linux</a:t>
            </a:r>
            <a:r>
              <a:rPr lang="en-US" dirty="0"/>
              <a:t>, </a:t>
            </a:r>
            <a:r>
              <a:rPr lang="en-US" dirty="0">
                <a:hlinkClick r:id="rId3"/>
              </a:rPr>
              <a:t>https://www.slideshare.net/shiwangkalkhanda/history-of-linux-17262597?qid=b78819a6-7ee1-4adb-8bae-ccd0a5dcbb8c&amp;v=&amp;b=&amp;from_search=5</a:t>
            </a:r>
            <a:endParaRPr lang="en-US" dirty="0"/>
          </a:p>
          <a:p>
            <a:pPr marL="285750" indent="-285750">
              <a:buFont typeface="Wingdings" panose="05000000000000000000" pitchFamily="2" charset="2"/>
              <a:buChar char="v"/>
            </a:pPr>
            <a:r>
              <a:rPr lang="en-US" b="1" dirty="0"/>
              <a:t>What is Linux</a:t>
            </a:r>
            <a:r>
              <a:rPr lang="en-US" dirty="0"/>
              <a:t>, </a:t>
            </a:r>
            <a:r>
              <a:rPr lang="en-US" dirty="0">
                <a:hlinkClick r:id="rId4"/>
              </a:rPr>
              <a:t>https://www.linux.com/what-is-linux</a:t>
            </a:r>
            <a:endParaRPr lang="en-US" dirty="0"/>
          </a:p>
          <a:p>
            <a:pPr marL="285750" indent="-285750">
              <a:buFont typeface="Wingdings" panose="05000000000000000000" pitchFamily="2" charset="2"/>
              <a:buChar char="v"/>
            </a:pPr>
            <a:r>
              <a:rPr lang="en-US" b="1" dirty="0"/>
              <a:t>Top 10 Linux Distros for Desktop / Laptop</a:t>
            </a:r>
            <a:r>
              <a:rPr lang="en-US" dirty="0"/>
              <a:t>, </a:t>
            </a:r>
            <a:r>
              <a:rPr lang="en-US" dirty="0">
                <a:hlinkClick r:id="rId5"/>
              </a:rPr>
              <a:t>https://www.linuxtechi.com/top-10-linux-distros-for-desktop-laptop/</a:t>
            </a:r>
            <a:endParaRPr lang="en-US" dirty="0"/>
          </a:p>
          <a:p>
            <a:pPr marL="285750" indent="-285750">
              <a:buFont typeface="Wingdings" panose="05000000000000000000" pitchFamily="2" charset="2"/>
              <a:buChar char="v"/>
            </a:pPr>
            <a:r>
              <a:rPr lang="en-US" b="1" dirty="0"/>
              <a:t>Why is VirtualBox only showing 32 bit guest versions on my 64 bit host OS?</a:t>
            </a:r>
            <a:r>
              <a:rPr lang="en-US" dirty="0"/>
              <a:t>, </a:t>
            </a:r>
            <a:r>
              <a:rPr lang="en-US" dirty="0">
                <a:hlinkClick r:id="rId6"/>
              </a:rPr>
              <a:t>http://www.fixedbyvonnie.com/2014/11/virtualbox-showing-32-bit-guest-versions-64-bit-host-os/#.WfFaO4ilZPZ</a:t>
            </a:r>
            <a:endParaRPr lang="en-US" dirty="0"/>
          </a:p>
          <a:p>
            <a:pPr marL="285750" indent="-285750">
              <a:buFont typeface="Wingdings" panose="05000000000000000000" pitchFamily="2" charset="2"/>
              <a:buChar char="v"/>
            </a:pPr>
            <a:r>
              <a:rPr lang="en-US" b="1" dirty="0"/>
              <a:t>The Definition Guide to CentOS </a:t>
            </a:r>
            <a:r>
              <a:rPr lang="en-US" dirty="0"/>
              <a:t>by Peter </a:t>
            </a:r>
            <a:r>
              <a:rPr lang="en-US" dirty="0" err="1"/>
              <a:t>Membrey</a:t>
            </a:r>
            <a:r>
              <a:rPr lang="en-US" dirty="0"/>
              <a:t>, Tim </a:t>
            </a:r>
            <a:r>
              <a:rPr lang="en-US" dirty="0" err="1"/>
              <a:t>Verhoven</a:t>
            </a:r>
            <a:r>
              <a:rPr lang="en-US" dirty="0"/>
              <a:t> and Ralph </a:t>
            </a:r>
            <a:r>
              <a:rPr lang="en-US" dirty="0" err="1"/>
              <a:t>Angenendt</a:t>
            </a:r>
            <a:endParaRPr lang="en-US" dirty="0"/>
          </a:p>
          <a:p>
            <a:pPr marL="285750" indent="-285750">
              <a:buFont typeface="Wingdings" panose="05000000000000000000" pitchFamily="2" charset="2"/>
              <a:buChar char="v"/>
            </a:pPr>
            <a:r>
              <a:rPr lang="en-US" b="1" dirty="0"/>
              <a:t>VirtualBox 5.1.28</a:t>
            </a:r>
            <a:r>
              <a:rPr lang="en-US" dirty="0"/>
              <a:t>, </a:t>
            </a:r>
            <a:r>
              <a:rPr lang="en-US" dirty="0">
                <a:hlinkClick r:id="rId7"/>
              </a:rPr>
              <a:t>http://download.virtualbox.org/virtualbox/5.1.28/VirtualBox-5.1.28-117968-Win.exe</a:t>
            </a:r>
            <a:endParaRPr lang="en-US" dirty="0"/>
          </a:p>
          <a:p>
            <a:pPr marL="285750" indent="-285750">
              <a:buFont typeface="Wingdings" panose="05000000000000000000" pitchFamily="2" charset="2"/>
              <a:buChar char="v"/>
            </a:pPr>
            <a:r>
              <a:rPr lang="en-US" b="1" dirty="0"/>
              <a:t>CentOS 7</a:t>
            </a:r>
            <a:r>
              <a:rPr lang="en-US" dirty="0"/>
              <a:t>, </a:t>
            </a:r>
            <a:r>
              <a:rPr lang="en-US" dirty="0">
                <a:hlinkClick r:id="rId8"/>
              </a:rPr>
              <a:t>http://mirror1.ku.ac.th/centos/7/isos/x86_64/CentOS-7-x86_64-Minimal-1708.iso</a:t>
            </a: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68547003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923330"/>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References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2585323"/>
          </a:xfrm>
          <a:prstGeom prst="rect">
            <a:avLst/>
          </a:prstGeom>
        </p:spPr>
        <p:txBody>
          <a:bodyPr wrap="square">
            <a:spAutoFit/>
          </a:bodyPr>
          <a:lstStyle/>
          <a:p>
            <a:pPr marL="285750" indent="-285750">
              <a:buFont typeface="Wingdings" panose="05000000000000000000" pitchFamily="2" charset="2"/>
              <a:buChar char="v"/>
            </a:pPr>
            <a:r>
              <a:rPr lang="en-US" b="1" dirty="0"/>
              <a:t>Linux fundamentals </a:t>
            </a:r>
            <a:r>
              <a:rPr lang="en-US" dirty="0"/>
              <a:t>by Paul </a:t>
            </a:r>
            <a:r>
              <a:rPr lang="en-US" dirty="0" err="1"/>
              <a:t>Cobbaut</a:t>
            </a:r>
            <a:r>
              <a:rPr lang="en-US" b="1" dirty="0"/>
              <a:t>, </a:t>
            </a:r>
            <a:r>
              <a:rPr lang="en-US" dirty="0">
                <a:hlinkClick r:id="rId2"/>
              </a:rPr>
              <a:t>http://linux-training.be/linuxfun.pdf</a:t>
            </a:r>
            <a:endParaRPr lang="en-US" dirty="0"/>
          </a:p>
          <a:p>
            <a:pPr marL="285750" indent="-285750">
              <a:buFont typeface="Wingdings" panose="05000000000000000000" pitchFamily="2" charset="2"/>
              <a:buChar char="v"/>
            </a:pPr>
            <a:r>
              <a:rPr lang="en-US" b="1" dirty="0"/>
              <a:t>File Compression and Archiving</a:t>
            </a:r>
            <a:r>
              <a:rPr lang="en-US" dirty="0"/>
              <a:t>, </a:t>
            </a:r>
            <a:r>
              <a:rPr lang="en-US" dirty="0">
                <a:hlinkClick r:id="rId3"/>
              </a:rPr>
              <a:t>https://access.redhat.com/documentation/en-US/Red_Hat_Enterprise_Linux/4/html/Step_by_Step_Guide/s1-managing-compressing-archiving.html</a:t>
            </a:r>
            <a:endParaRPr lang="en-US" dirty="0"/>
          </a:p>
          <a:p>
            <a:pPr marL="285750" indent="-285750">
              <a:buFont typeface="Wingdings" panose="05000000000000000000" pitchFamily="2" charset="2"/>
              <a:buChar char="v"/>
            </a:pPr>
            <a:r>
              <a:rPr lang="en-US" b="1" dirty="0"/>
              <a:t>A collection of 75+ free Linux tutorials, </a:t>
            </a:r>
            <a:r>
              <a:rPr lang="en-US" dirty="0">
                <a:hlinkClick r:id="rId4"/>
              </a:rPr>
              <a:t>https://alvinalexander.com/linux/unix-linux-command-tutorials-collection</a:t>
            </a:r>
            <a:endParaRPr lang="en-US" dirty="0"/>
          </a:p>
          <a:p>
            <a:pPr marL="285750" indent="-285750">
              <a:buFont typeface="Wingdings" panose="05000000000000000000" pitchFamily="2" charset="2"/>
              <a:buChar char="v"/>
            </a:pPr>
            <a:r>
              <a:rPr lang="en-US" b="1" dirty="0"/>
              <a:t>Yum, </a:t>
            </a:r>
            <a:r>
              <a:rPr lang="en-US" dirty="0">
                <a:hlinkClick r:id="rId5"/>
              </a:rPr>
              <a:t>https://access.redhat.com/documentation/en-US/Red_Hat_Enterprise_Linux/6/html/Deployment_Guide/ch-yum.html</a:t>
            </a:r>
            <a:endParaRPr lang="en-US"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8985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400" b="1" dirty="0"/>
              <a:t>Linux Distribution</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01840" y="1592829"/>
            <a:ext cx="8540318" cy="3477875"/>
          </a:xfrm>
          <a:prstGeom prst="rect">
            <a:avLst/>
          </a:prstGeom>
        </p:spPr>
        <p:txBody>
          <a:bodyPr wrap="square">
            <a:spAutoFit/>
          </a:bodyPr>
          <a:lstStyle/>
          <a:p>
            <a:pPr marL="285750" indent="-285750">
              <a:buFont typeface="Wingdings" panose="05000000000000000000" pitchFamily="2" charset="2"/>
              <a:buChar char="v"/>
            </a:pPr>
            <a:r>
              <a:rPr lang="en-US" sz="2800" b="1" dirty="0"/>
              <a:t> </a:t>
            </a:r>
            <a:r>
              <a:rPr lang="en-US" sz="2400" dirty="0"/>
              <a:t>Linux has a number of different versions to suit nearly any type of user. </a:t>
            </a:r>
          </a:p>
          <a:p>
            <a:pPr marL="285750" indent="-285750">
              <a:buFont typeface="Wingdings" panose="05000000000000000000" pitchFamily="2" charset="2"/>
              <a:buChar char="v"/>
            </a:pPr>
            <a:r>
              <a:rPr lang="en-US" sz="2400" dirty="0"/>
              <a:t> From new users to hard-core users, you’ll find a “flavor” of Linux to match your needs.</a:t>
            </a:r>
          </a:p>
          <a:p>
            <a:pPr marL="285750" indent="-285750">
              <a:buFont typeface="Wingdings" panose="05000000000000000000" pitchFamily="2" charset="2"/>
              <a:buChar char="v"/>
            </a:pPr>
            <a:r>
              <a:rPr lang="en-US" sz="2400" dirty="0"/>
              <a:t> These versions are called </a:t>
            </a:r>
            <a:r>
              <a:rPr lang="en-US" sz="2400" b="1" dirty="0"/>
              <a:t>distributions</a:t>
            </a:r>
            <a:r>
              <a:rPr lang="en-US" sz="2400" dirty="0"/>
              <a:t> (or, in the short form, “</a:t>
            </a:r>
            <a:r>
              <a:rPr lang="en-US" sz="2400" b="1" dirty="0"/>
              <a:t>distros</a:t>
            </a:r>
            <a:r>
              <a:rPr lang="en-US" sz="2400" dirty="0"/>
              <a:t>.”) </a:t>
            </a:r>
          </a:p>
          <a:p>
            <a:pPr marL="285750" indent="-285750">
              <a:buFont typeface="Wingdings" panose="05000000000000000000" pitchFamily="2" charset="2"/>
              <a:buChar char="v"/>
            </a:pPr>
            <a:r>
              <a:rPr lang="en-US" sz="2400" dirty="0"/>
              <a:t> Nearly every distribution of Linux can be downloaded for free, burned onto disk (or USB thumb drive), and installed (on as many machines as you like).</a:t>
            </a:r>
          </a:p>
        </p:txBody>
      </p:sp>
    </p:spTree>
    <p:extLst>
      <p:ext uri="{BB962C8B-B14F-4D97-AF65-F5344CB8AC3E}">
        <p14:creationId xmlns:p14="http://schemas.microsoft.com/office/powerpoint/2010/main" val="233245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400" b="1" dirty="0"/>
              <a:t>Linux Desktop</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01840" y="1592829"/>
            <a:ext cx="8540318" cy="4955203"/>
          </a:xfrm>
          <a:prstGeom prst="rect">
            <a:avLst/>
          </a:prstGeom>
        </p:spPr>
        <p:txBody>
          <a:bodyPr wrap="square">
            <a:spAutoFit/>
          </a:bodyPr>
          <a:lstStyle/>
          <a:p>
            <a:pPr marL="285750" indent="-285750">
              <a:buFont typeface="Wingdings" panose="05000000000000000000" pitchFamily="2" charset="2"/>
              <a:buChar char="v"/>
            </a:pPr>
            <a:r>
              <a:rPr lang="en-US" sz="2800" b="1" dirty="0"/>
              <a:t> </a:t>
            </a:r>
            <a:r>
              <a:rPr lang="en-US" sz="2400" b="1" dirty="0"/>
              <a:t>Ubuntu</a:t>
            </a:r>
          </a:p>
          <a:p>
            <a:pPr marL="285750" indent="-285750">
              <a:buFont typeface="Wingdings" panose="05000000000000000000" pitchFamily="2" charset="2"/>
              <a:buChar char="v"/>
            </a:pPr>
            <a:r>
              <a:rPr lang="en-US" sz="2400" b="1" dirty="0"/>
              <a:t>  Linux Mint</a:t>
            </a:r>
          </a:p>
          <a:p>
            <a:pPr marL="285750" indent="-285750">
              <a:buFont typeface="Wingdings" panose="05000000000000000000" pitchFamily="2" charset="2"/>
              <a:buChar char="v"/>
            </a:pPr>
            <a:r>
              <a:rPr lang="en-US" sz="2400" dirty="0"/>
              <a:t>  </a:t>
            </a:r>
            <a:r>
              <a:rPr lang="en-US" sz="2400" b="1" dirty="0" err="1"/>
              <a:t>PCLinuxOS</a:t>
            </a:r>
            <a:endParaRPr lang="en-US" sz="2400" b="1" dirty="0"/>
          </a:p>
          <a:p>
            <a:pPr marL="285750" indent="-285750">
              <a:buFont typeface="Wingdings" panose="05000000000000000000" pitchFamily="2" charset="2"/>
              <a:buChar char="v"/>
            </a:pPr>
            <a:r>
              <a:rPr lang="en-US" sz="2400" dirty="0"/>
              <a:t>  </a:t>
            </a:r>
            <a:r>
              <a:rPr lang="en-US" sz="2400" dirty="0" err="1"/>
              <a:t>ElementaryOS</a:t>
            </a:r>
            <a:endParaRPr lang="en-US" sz="2400" dirty="0"/>
          </a:p>
          <a:p>
            <a:pPr marL="285750" indent="-285750">
              <a:buFont typeface="Wingdings" panose="05000000000000000000" pitchFamily="2" charset="2"/>
              <a:buChar char="v"/>
            </a:pPr>
            <a:r>
              <a:rPr lang="en-US" sz="2400" dirty="0"/>
              <a:t>  Puppy Linux</a:t>
            </a:r>
          </a:p>
          <a:p>
            <a:pPr marL="285750" indent="-285750">
              <a:buFont typeface="Wingdings" panose="05000000000000000000" pitchFamily="2" charset="2"/>
              <a:buChar char="v"/>
            </a:pPr>
            <a:r>
              <a:rPr lang="en-US" sz="2400" dirty="0"/>
              <a:t>  </a:t>
            </a:r>
            <a:r>
              <a:rPr lang="en-US" sz="2400" dirty="0" err="1"/>
              <a:t>SolydXK</a:t>
            </a:r>
            <a:endParaRPr lang="en-US" sz="2400" dirty="0"/>
          </a:p>
          <a:p>
            <a:pPr marL="285750" indent="-285750">
              <a:buFont typeface="Wingdings" panose="05000000000000000000" pitchFamily="2" charset="2"/>
              <a:buChar char="v"/>
            </a:pPr>
            <a:r>
              <a:rPr lang="en-US" sz="2400" dirty="0"/>
              <a:t>  </a:t>
            </a:r>
            <a:r>
              <a:rPr lang="en-US" sz="2400" b="1" dirty="0" err="1"/>
              <a:t>OpenSuse</a:t>
            </a:r>
            <a:r>
              <a:rPr lang="en-US" sz="2400" dirty="0"/>
              <a:t> Leap</a:t>
            </a:r>
          </a:p>
          <a:p>
            <a:pPr marL="285750" indent="-285750">
              <a:buFont typeface="Wingdings" panose="05000000000000000000" pitchFamily="2" charset="2"/>
              <a:buChar char="v"/>
            </a:pPr>
            <a:r>
              <a:rPr lang="en-US" sz="2400" dirty="0"/>
              <a:t>  </a:t>
            </a:r>
            <a:r>
              <a:rPr lang="en-US" sz="2400" b="1" dirty="0"/>
              <a:t>Fedora</a:t>
            </a:r>
          </a:p>
          <a:p>
            <a:pPr marL="285750" indent="-285750">
              <a:buFont typeface="Wingdings" panose="05000000000000000000" pitchFamily="2" charset="2"/>
              <a:buChar char="v"/>
            </a:pPr>
            <a:r>
              <a:rPr lang="en-US" sz="2400" dirty="0"/>
              <a:t>  Arch</a:t>
            </a:r>
          </a:p>
          <a:p>
            <a:pPr marL="285750" indent="-285750">
              <a:buFont typeface="Wingdings" panose="05000000000000000000" pitchFamily="2" charset="2"/>
              <a:buChar char="v"/>
            </a:pPr>
            <a:r>
              <a:rPr lang="en-US" sz="2400" dirty="0"/>
              <a:t>  Debian</a:t>
            </a:r>
          </a:p>
          <a:p>
            <a:pPr marL="285750" indent="-285750">
              <a:buFont typeface="Wingdings" panose="05000000000000000000" pitchFamily="2" charset="2"/>
              <a:buChar char="v"/>
            </a:pPr>
            <a:endParaRPr lang="en-US" sz="2400" dirty="0"/>
          </a:p>
          <a:p>
            <a:r>
              <a:rPr lang="en-US" sz="2400" dirty="0"/>
              <a:t>You can check out the top 100 distributions on the </a:t>
            </a:r>
            <a:r>
              <a:rPr lang="en-US" sz="2400" b="1" dirty="0" err="1"/>
              <a:t>Distrowatch</a:t>
            </a:r>
            <a:r>
              <a:rPr lang="en-US" sz="2400" dirty="0"/>
              <a:t> site.</a:t>
            </a:r>
          </a:p>
        </p:txBody>
      </p:sp>
      <p:pic>
        <p:nvPicPr>
          <p:cNvPr id="5" name="รูปภาพ 4">
            <a:extLst>
              <a:ext uri="{FF2B5EF4-FFF2-40B4-BE49-F238E27FC236}">
                <a16:creationId xmlns:a16="http://schemas.microsoft.com/office/drawing/2014/main" id="{AAEAC329-AF79-4CF0-A881-904D815A7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842" y="1912425"/>
            <a:ext cx="5265281" cy="2747511"/>
          </a:xfrm>
          <a:prstGeom prst="rect">
            <a:avLst/>
          </a:prstGeom>
        </p:spPr>
      </p:pic>
    </p:spTree>
    <p:extLst>
      <p:ext uri="{BB962C8B-B14F-4D97-AF65-F5344CB8AC3E}">
        <p14:creationId xmlns:p14="http://schemas.microsoft.com/office/powerpoint/2010/main" val="151568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400" b="1" dirty="0"/>
              <a:t>Linux Server</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01840" y="1592829"/>
            <a:ext cx="8540318" cy="3847207"/>
          </a:xfrm>
          <a:prstGeom prst="rect">
            <a:avLst/>
          </a:prstGeom>
        </p:spPr>
        <p:txBody>
          <a:bodyPr wrap="square">
            <a:spAutoFit/>
          </a:bodyPr>
          <a:lstStyle/>
          <a:p>
            <a:pPr marL="285750" indent="-285750">
              <a:buFont typeface="Wingdings" panose="05000000000000000000" pitchFamily="2" charset="2"/>
              <a:buChar char="v"/>
            </a:pPr>
            <a:r>
              <a:rPr lang="en-US" sz="2800" b="1" dirty="0"/>
              <a:t> </a:t>
            </a:r>
            <a:r>
              <a:rPr lang="en-US" sz="2400" b="1" dirty="0"/>
              <a:t>RedHat Enterprise Linux</a:t>
            </a:r>
          </a:p>
          <a:p>
            <a:endParaRPr lang="en-US" sz="2400" b="1" dirty="0"/>
          </a:p>
          <a:p>
            <a:endParaRPr lang="en-US" sz="2400" b="1" dirty="0"/>
          </a:p>
          <a:p>
            <a:pPr marL="285750" indent="-285750">
              <a:buFont typeface="Wingdings" panose="05000000000000000000" pitchFamily="2" charset="2"/>
              <a:buChar char="v"/>
            </a:pPr>
            <a:r>
              <a:rPr lang="en-US" sz="2400" b="1" dirty="0"/>
              <a:t>  Ubuntu Server</a:t>
            </a:r>
          </a:p>
          <a:p>
            <a:endParaRPr lang="en-US" sz="2400" b="1" dirty="0"/>
          </a:p>
          <a:p>
            <a:endParaRPr lang="en-US" sz="2400" b="1" dirty="0"/>
          </a:p>
          <a:p>
            <a:pPr marL="285750" indent="-285750">
              <a:buFont typeface="Wingdings" panose="05000000000000000000" pitchFamily="2" charset="2"/>
              <a:buChar char="v"/>
            </a:pPr>
            <a:r>
              <a:rPr lang="en-US" sz="2400" dirty="0"/>
              <a:t>  </a:t>
            </a:r>
            <a:r>
              <a:rPr lang="en-US" sz="2400" b="1" dirty="0"/>
              <a:t>CentOS</a:t>
            </a:r>
          </a:p>
          <a:p>
            <a:endParaRPr lang="en-US" sz="2400" b="1" dirty="0"/>
          </a:p>
          <a:p>
            <a:endParaRPr lang="en-US" sz="2400" b="1" dirty="0"/>
          </a:p>
          <a:p>
            <a:pPr marL="285750" indent="-285750">
              <a:buFont typeface="Wingdings" panose="05000000000000000000" pitchFamily="2" charset="2"/>
              <a:buChar char="v"/>
            </a:pPr>
            <a:r>
              <a:rPr lang="en-US" sz="2400" dirty="0"/>
              <a:t>  </a:t>
            </a:r>
            <a:r>
              <a:rPr lang="en-US" sz="2400" b="1" dirty="0" err="1"/>
              <a:t>SuSE</a:t>
            </a:r>
            <a:r>
              <a:rPr lang="en-US" sz="2400" b="1" dirty="0"/>
              <a:t> Enterprise Linux</a:t>
            </a:r>
          </a:p>
        </p:txBody>
      </p:sp>
      <p:pic>
        <p:nvPicPr>
          <p:cNvPr id="8" name="รูปภาพ 7">
            <a:extLst>
              <a:ext uri="{FF2B5EF4-FFF2-40B4-BE49-F238E27FC236}">
                <a16:creationId xmlns:a16="http://schemas.microsoft.com/office/drawing/2014/main" id="{27E3E33C-A2ED-4B7C-8318-261452BE7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211" y="1507185"/>
            <a:ext cx="1294865" cy="856769"/>
          </a:xfrm>
          <a:prstGeom prst="rect">
            <a:avLst/>
          </a:prstGeom>
        </p:spPr>
      </p:pic>
      <p:pic>
        <p:nvPicPr>
          <p:cNvPr id="12" name="รูปภาพ 11">
            <a:extLst>
              <a:ext uri="{FF2B5EF4-FFF2-40B4-BE49-F238E27FC236}">
                <a16:creationId xmlns:a16="http://schemas.microsoft.com/office/drawing/2014/main" id="{412CC545-B08C-4E18-9582-8FEF71A0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580" y="2359841"/>
            <a:ext cx="1240192" cy="1240192"/>
          </a:xfrm>
          <a:prstGeom prst="rect">
            <a:avLst/>
          </a:prstGeom>
        </p:spPr>
      </p:pic>
      <p:pic>
        <p:nvPicPr>
          <p:cNvPr id="18" name="รูปภาพ 17">
            <a:extLst>
              <a:ext uri="{FF2B5EF4-FFF2-40B4-BE49-F238E27FC236}">
                <a16:creationId xmlns:a16="http://schemas.microsoft.com/office/drawing/2014/main" id="{0BC6A3B3-860E-4BE8-BF68-3AF60B204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8217" y="3321123"/>
            <a:ext cx="1708918" cy="1708918"/>
          </a:xfrm>
          <a:prstGeom prst="rect">
            <a:avLst/>
          </a:prstGeom>
        </p:spPr>
      </p:pic>
      <p:pic>
        <p:nvPicPr>
          <p:cNvPr id="20" name="รูปภาพ 19">
            <a:extLst>
              <a:ext uri="{FF2B5EF4-FFF2-40B4-BE49-F238E27FC236}">
                <a16:creationId xmlns:a16="http://schemas.microsoft.com/office/drawing/2014/main" id="{1188F951-7B75-4B88-8DCE-28DF53692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1211" y="4917804"/>
            <a:ext cx="1148256" cy="727229"/>
          </a:xfrm>
          <a:prstGeom prst="rect">
            <a:avLst/>
          </a:prstGeom>
        </p:spPr>
      </p:pic>
    </p:spTree>
    <p:extLst>
      <p:ext uri="{BB962C8B-B14F-4D97-AF65-F5344CB8AC3E}">
        <p14:creationId xmlns:p14="http://schemas.microsoft.com/office/powerpoint/2010/main" val="409139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3"/>
            <a:ext cx="9144000" cy="2467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Enterprise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160739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Enterprise Linux?</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Enterprise Linux</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01840" y="1441909"/>
            <a:ext cx="8540318" cy="5693866"/>
          </a:xfrm>
          <a:prstGeom prst="rect">
            <a:avLst/>
          </a:prstGeom>
        </p:spPr>
        <p:txBody>
          <a:bodyPr wrap="square">
            <a:spAutoFit/>
          </a:bodyPr>
          <a:lstStyle/>
          <a:p>
            <a:pPr marL="285750" indent="-285750">
              <a:buFont typeface="Wingdings" panose="05000000000000000000" pitchFamily="2" charset="2"/>
              <a:buChar char="v"/>
            </a:pPr>
            <a:r>
              <a:rPr lang="en-US" sz="2800" b="1" dirty="0"/>
              <a:t> </a:t>
            </a:r>
            <a:r>
              <a:rPr lang="en-US" sz="2400" b="1" dirty="0"/>
              <a:t> Extended  Support </a:t>
            </a:r>
            <a:r>
              <a:rPr lang="en-US" sz="2400" dirty="0"/>
              <a:t>–</a:t>
            </a:r>
            <a:r>
              <a:rPr lang="en-US" sz="2400" b="1" dirty="0"/>
              <a:t> </a:t>
            </a:r>
            <a:r>
              <a:rPr lang="en-US" sz="2400" dirty="0"/>
              <a:t>It required when the system in production need to upgraded to the new releases.</a:t>
            </a:r>
          </a:p>
          <a:p>
            <a:pPr marL="285750" indent="-285750">
              <a:buFont typeface="Wingdings" panose="05000000000000000000" pitchFamily="2" charset="2"/>
              <a:buChar char="v"/>
            </a:pPr>
            <a:r>
              <a:rPr lang="en-US" sz="2400" b="1" dirty="0"/>
              <a:t>  Low-Risk Security Update </a:t>
            </a:r>
            <a:r>
              <a:rPr lang="en-US" sz="2400" dirty="0"/>
              <a:t>–</a:t>
            </a:r>
            <a:r>
              <a:rPr lang="en-US" sz="2400" b="1" dirty="0"/>
              <a:t> </a:t>
            </a:r>
            <a:r>
              <a:rPr lang="en-US" sz="2400" dirty="0"/>
              <a:t>These are updates that are  designed to fix a specific issue without making large, sweeping changes to a software  application. </a:t>
            </a:r>
          </a:p>
          <a:p>
            <a:pPr marL="285750" indent="-285750">
              <a:buFont typeface="Wingdings" panose="05000000000000000000" pitchFamily="2" charset="2"/>
              <a:buChar char="v"/>
            </a:pPr>
            <a:r>
              <a:rPr lang="en-US" sz="2400" dirty="0"/>
              <a:t>  </a:t>
            </a:r>
            <a:r>
              <a:rPr lang="en-US" sz="2400" b="1" dirty="0"/>
              <a:t>ABI/API Stability </a:t>
            </a:r>
            <a:r>
              <a:rPr lang="en-US" sz="2400" dirty="0"/>
              <a:t>–</a:t>
            </a:r>
            <a:r>
              <a:rPr lang="en-US" sz="2400" b="1" dirty="0"/>
              <a:t> </a:t>
            </a:r>
            <a:r>
              <a:rPr lang="en-US" sz="2400" dirty="0"/>
              <a:t>For third-party applications. Enterprise  Linux guarantees that during a given release, neither the ABI nor the API will change.  </a:t>
            </a:r>
          </a:p>
          <a:p>
            <a:pPr marL="285750" indent="-285750">
              <a:buFont typeface="Wingdings" panose="05000000000000000000" pitchFamily="2" charset="2"/>
              <a:buChar char="v"/>
            </a:pPr>
            <a:r>
              <a:rPr lang="en-US" sz="2400" b="1" dirty="0"/>
              <a:t> Regular Updates and Bug Fixes </a:t>
            </a:r>
            <a:r>
              <a:rPr lang="en-US" sz="2400" dirty="0"/>
              <a:t>–</a:t>
            </a:r>
            <a:r>
              <a:rPr lang="en-US" sz="2400" b="1" dirty="0"/>
              <a:t> </a:t>
            </a:r>
            <a:r>
              <a:rPr lang="en-US" sz="2400" dirty="0"/>
              <a:t>Enterprise Linux also provides regular updates and bug fixes. These are released on a  regular basis and ensure that everything continues to run smoothly. </a:t>
            </a:r>
            <a:endParaRPr lang="en-US" sz="2400" b="1" dirty="0"/>
          </a:p>
          <a:p>
            <a:pPr marL="285750" indent="-285750">
              <a:buFont typeface="Wingdings" panose="05000000000000000000" pitchFamily="2" charset="2"/>
              <a:buChar char="v"/>
            </a:pPr>
            <a:r>
              <a:rPr lang="en-US" sz="2400" b="1" dirty="0"/>
              <a:t> Certification </a:t>
            </a:r>
            <a:r>
              <a:rPr lang="en-US" sz="2400" dirty="0"/>
              <a:t>– Enterprise Linux is also certified to run on certain types of hardware, to run certain soft- ware applications, and to be used in certain environments.</a:t>
            </a:r>
            <a:endParaRPr lang="en-US" sz="2400" b="1" dirty="0"/>
          </a:p>
          <a:p>
            <a:pPr marL="285750" indent="-285750">
              <a:buFont typeface="Wingdings" panose="05000000000000000000" pitchFamily="2" charset="2"/>
              <a:buChar char="v"/>
            </a:pPr>
            <a:endParaRPr lang="en-US" sz="2400" b="1" dirty="0"/>
          </a:p>
        </p:txBody>
      </p:sp>
    </p:spTree>
    <p:extLst>
      <p:ext uri="{BB962C8B-B14F-4D97-AF65-F5344CB8AC3E}">
        <p14:creationId xmlns:p14="http://schemas.microsoft.com/office/powerpoint/2010/main" val="421986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What is Enterprise Linux?</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Enterprise Linux</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01840" y="1441909"/>
            <a:ext cx="8540318" cy="3847207"/>
          </a:xfrm>
          <a:prstGeom prst="rect">
            <a:avLst/>
          </a:prstGeom>
        </p:spPr>
        <p:txBody>
          <a:bodyPr wrap="square">
            <a:spAutoFit/>
          </a:bodyPr>
          <a:lstStyle/>
          <a:p>
            <a:pPr marL="285750" indent="-285750">
              <a:buFont typeface="Wingdings" panose="05000000000000000000" pitchFamily="2" charset="2"/>
              <a:buChar char="v"/>
            </a:pPr>
            <a:r>
              <a:rPr lang="en-US" sz="2800" b="1" dirty="0"/>
              <a:t> </a:t>
            </a:r>
            <a:r>
              <a:rPr lang="en-US" sz="2400" dirty="0"/>
              <a:t>attempts to provide a platform that is based on stable  software.</a:t>
            </a:r>
          </a:p>
          <a:p>
            <a:r>
              <a:rPr lang="en-US" sz="2400" b="1" dirty="0"/>
              <a:t>  </a:t>
            </a:r>
          </a:p>
          <a:p>
            <a:pPr marL="285750" indent="-285750">
              <a:buFont typeface="Wingdings" panose="05000000000000000000" pitchFamily="2" charset="2"/>
              <a:buChar char="v"/>
            </a:pPr>
            <a:r>
              <a:rPr lang="en-US" sz="2400" b="1" dirty="0"/>
              <a:t> </a:t>
            </a:r>
            <a:r>
              <a:rPr lang="en-US" sz="2400" dirty="0"/>
              <a:t>will be updated and supported for an extended period of time.</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 won’t change  software versions in the middle of a release.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 has low-risk security updates.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 For these  reasons, enterprise Linux is far better </a:t>
            </a:r>
            <a:r>
              <a:rPr lang="en-US" sz="2400" b="1" dirty="0"/>
              <a:t>suited for production servers </a:t>
            </a:r>
            <a:r>
              <a:rPr lang="en-US" sz="2400" dirty="0"/>
              <a:t>than consumer-grade  solutions.</a:t>
            </a:r>
          </a:p>
        </p:txBody>
      </p:sp>
    </p:spTree>
    <p:extLst>
      <p:ext uri="{BB962C8B-B14F-4D97-AF65-F5344CB8AC3E}">
        <p14:creationId xmlns:p14="http://schemas.microsoft.com/office/powerpoint/2010/main" val="192626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3"/>
            <a:ext cx="9144000" cy="2459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Installation</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82386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Required environments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01840" y="1597079"/>
            <a:ext cx="8540318" cy="2369880"/>
          </a:xfrm>
          <a:prstGeom prst="rect">
            <a:avLst/>
          </a:prstGeom>
        </p:spPr>
        <p:txBody>
          <a:bodyPr wrap="square">
            <a:spAutoFit/>
          </a:bodyPr>
          <a:lstStyle/>
          <a:p>
            <a:pPr marL="285750" indent="-285750">
              <a:buFont typeface="Wingdings" panose="05000000000000000000" pitchFamily="2" charset="2"/>
              <a:buChar char="v"/>
            </a:pPr>
            <a:r>
              <a:rPr lang="en-US" sz="2800" b="1" dirty="0"/>
              <a:t> </a:t>
            </a:r>
            <a:r>
              <a:rPr lang="en-US" sz="2400" b="1" dirty="0"/>
              <a:t>CentOS</a:t>
            </a:r>
            <a:r>
              <a:rPr lang="en-US" sz="2400" dirty="0"/>
              <a:t> – RedHat Enterprise Linux Clone, CentOS-7-x86_64-Minimal-1708</a:t>
            </a:r>
          </a:p>
          <a:p>
            <a:r>
              <a:rPr lang="en-US" sz="2400" b="1" dirty="0"/>
              <a:t>  </a:t>
            </a:r>
            <a:endParaRPr lang="en-US" sz="2400" dirty="0"/>
          </a:p>
          <a:p>
            <a:pPr marL="285750" indent="-285750">
              <a:buFont typeface="Wingdings" panose="05000000000000000000" pitchFamily="2" charset="2"/>
              <a:buChar char="v"/>
            </a:pPr>
            <a:r>
              <a:rPr lang="en-US" sz="2400" dirty="0"/>
              <a:t> </a:t>
            </a:r>
            <a:r>
              <a:rPr lang="en-US" sz="2400" b="1" dirty="0"/>
              <a:t>VirtualBox</a:t>
            </a:r>
            <a:r>
              <a:rPr lang="en-US" sz="2400" dirty="0"/>
              <a:t> – Oracle VM, VirtualBox-5.1.28-117968-Win</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 </a:t>
            </a:r>
            <a:r>
              <a:rPr lang="en-US" sz="2400" b="1" dirty="0"/>
              <a:t>Putty.exe </a:t>
            </a:r>
            <a:r>
              <a:rPr lang="en-US" sz="2400" dirty="0"/>
              <a:t>– SSH Clients for Windows</a:t>
            </a:r>
          </a:p>
        </p:txBody>
      </p:sp>
    </p:spTree>
    <p:extLst>
      <p:ext uri="{BB962C8B-B14F-4D97-AF65-F5344CB8AC3E}">
        <p14:creationId xmlns:p14="http://schemas.microsoft.com/office/powerpoint/2010/main" val="414070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1754326"/>
          </a:xfrm>
          <a:prstGeom prst="rect">
            <a:avLst/>
          </a:prstGeom>
        </p:spPr>
        <p:txBody>
          <a:bodyPr wrap="square">
            <a:spAutoFit/>
          </a:bodyPr>
          <a:lstStyle/>
          <a:p>
            <a:pPr marL="285750" indent="-285750">
              <a:buFont typeface="Wingdings" panose="05000000000000000000" pitchFamily="2" charset="2"/>
              <a:buChar char="v"/>
            </a:pPr>
            <a:r>
              <a:rPr lang="en-US" sz="2400" dirty="0"/>
              <a:t>Linux is evolved from project started by a university student to the robust OS it now</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127980BC-3290-4D1D-AEF7-52987D1E6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640" y="3888509"/>
            <a:ext cx="2173106" cy="2399109"/>
          </a:xfrm>
          <a:prstGeom prst="rect">
            <a:avLst/>
          </a:prstGeom>
        </p:spPr>
      </p:pic>
    </p:spTree>
    <p:extLst>
      <p:ext uri="{BB962C8B-B14F-4D97-AF65-F5344CB8AC3E}">
        <p14:creationId xmlns:p14="http://schemas.microsoft.com/office/powerpoint/2010/main" val="3878759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400" dirty="0">
                <a:effectLst>
                  <a:outerShdw blurRad="38100" dist="38100" dir="2700000" algn="tl">
                    <a:srgbClr val="000000">
                      <a:alpha val="43137"/>
                    </a:srgbClr>
                  </a:outerShdw>
                </a:effectLst>
                <a:cs typeface="TH SarabunPSK" panose="020B0500040200020003"/>
              </a:rPr>
              <a:t>Double Click on V</a:t>
            </a:r>
            <a:r>
              <a:rPr lang="en-US" sz="2400" dirty="0">
                <a:cs typeface="TH SarabunPSK" panose="020B0500040200020003"/>
              </a:rPr>
              <a:t>irtualBox-5.1.28-117968-Win, Click Next</a:t>
            </a: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pic>
        <p:nvPicPr>
          <p:cNvPr id="5" name="รูปภาพ 4">
            <a:extLst>
              <a:ext uri="{FF2B5EF4-FFF2-40B4-BE49-F238E27FC236}">
                <a16:creationId xmlns:a16="http://schemas.microsoft.com/office/drawing/2014/main" id="{E3ABF8F3-CE25-4C7E-9F7A-0F446FCF6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973" y="2092084"/>
            <a:ext cx="4740051" cy="3703641"/>
          </a:xfrm>
          <a:prstGeom prst="rect">
            <a:avLst/>
          </a:prstGeom>
        </p:spPr>
      </p:pic>
    </p:spTree>
    <p:extLst>
      <p:ext uri="{BB962C8B-B14F-4D97-AF65-F5344CB8AC3E}">
        <p14:creationId xmlns:p14="http://schemas.microsoft.com/office/powerpoint/2010/main" val="1185602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400" dirty="0">
                <a:cs typeface="TH SarabunPSK" panose="020B0500040200020003"/>
              </a:rPr>
              <a:t>Click Next</a:t>
            </a: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pic>
        <p:nvPicPr>
          <p:cNvPr id="6" name="รูปภาพ 5">
            <a:extLst>
              <a:ext uri="{FF2B5EF4-FFF2-40B4-BE49-F238E27FC236}">
                <a16:creationId xmlns:a16="http://schemas.microsoft.com/office/drawing/2014/main" id="{CFF0478E-3EEB-4C87-89F7-EE9759418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025" y="2102219"/>
            <a:ext cx="4701947" cy="3718882"/>
          </a:xfrm>
          <a:prstGeom prst="rect">
            <a:avLst/>
          </a:prstGeom>
        </p:spPr>
      </p:pic>
    </p:spTree>
    <p:extLst>
      <p:ext uri="{BB962C8B-B14F-4D97-AF65-F5344CB8AC3E}">
        <p14:creationId xmlns:p14="http://schemas.microsoft.com/office/powerpoint/2010/main" val="2134599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400" dirty="0">
                <a:cs typeface="TH SarabunPSK" panose="020B0500040200020003"/>
              </a:rPr>
              <a:t>Click Next</a:t>
            </a: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pic>
        <p:nvPicPr>
          <p:cNvPr id="5" name="รูปภาพ 4">
            <a:extLst>
              <a:ext uri="{FF2B5EF4-FFF2-40B4-BE49-F238E27FC236}">
                <a16:creationId xmlns:a16="http://schemas.microsoft.com/office/drawing/2014/main" id="{A175087A-F5CE-4AFE-8D1E-43E349C38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497" y="2062898"/>
            <a:ext cx="4755292" cy="3726503"/>
          </a:xfrm>
          <a:prstGeom prst="rect">
            <a:avLst/>
          </a:prstGeom>
        </p:spPr>
      </p:pic>
    </p:spTree>
    <p:extLst>
      <p:ext uri="{BB962C8B-B14F-4D97-AF65-F5344CB8AC3E}">
        <p14:creationId xmlns:p14="http://schemas.microsoft.com/office/powerpoint/2010/main" val="2903995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400" dirty="0">
                <a:cs typeface="TH SarabunPSK" panose="020B0500040200020003"/>
              </a:rPr>
              <a:t>Click Yes</a:t>
            </a: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pic>
        <p:nvPicPr>
          <p:cNvPr id="6" name="รูปภาพ 5">
            <a:extLst>
              <a:ext uri="{FF2B5EF4-FFF2-40B4-BE49-F238E27FC236}">
                <a16:creationId xmlns:a16="http://schemas.microsoft.com/office/drawing/2014/main" id="{FC318ADE-E366-4D5C-BF53-1623BC8E1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491" y="2059087"/>
            <a:ext cx="4801016" cy="3734124"/>
          </a:xfrm>
          <a:prstGeom prst="rect">
            <a:avLst/>
          </a:prstGeom>
        </p:spPr>
      </p:pic>
    </p:spTree>
    <p:extLst>
      <p:ext uri="{BB962C8B-B14F-4D97-AF65-F5344CB8AC3E}">
        <p14:creationId xmlns:p14="http://schemas.microsoft.com/office/powerpoint/2010/main" val="1435150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400" dirty="0">
                <a:cs typeface="TH SarabunPSK" panose="020B0500040200020003"/>
              </a:rPr>
              <a:t>Click Install</a:t>
            </a: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pic>
        <p:nvPicPr>
          <p:cNvPr id="5" name="รูปภาพ 4">
            <a:extLst>
              <a:ext uri="{FF2B5EF4-FFF2-40B4-BE49-F238E27FC236}">
                <a16:creationId xmlns:a16="http://schemas.microsoft.com/office/drawing/2014/main" id="{539A054C-3EF4-4FB1-9DEC-F8DAA52A6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594" y="2133919"/>
            <a:ext cx="4724809" cy="3726503"/>
          </a:xfrm>
          <a:prstGeom prst="rect">
            <a:avLst/>
          </a:prstGeom>
        </p:spPr>
      </p:pic>
    </p:spTree>
    <p:extLst>
      <p:ext uri="{BB962C8B-B14F-4D97-AF65-F5344CB8AC3E}">
        <p14:creationId xmlns:p14="http://schemas.microsoft.com/office/powerpoint/2010/main" val="622479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400" dirty="0">
                <a:cs typeface="TH SarabunPSK" panose="020B0500040200020003"/>
              </a:rPr>
              <a:t>Click Finish</a:t>
            </a: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pic>
        <p:nvPicPr>
          <p:cNvPr id="5" name="รูปภาพ 4">
            <a:extLst>
              <a:ext uri="{FF2B5EF4-FFF2-40B4-BE49-F238E27FC236}">
                <a16:creationId xmlns:a16="http://schemas.microsoft.com/office/drawing/2014/main" id="{0014C6EA-CA22-4F80-BA4E-075C1069B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353" y="2160592"/>
            <a:ext cx="4755292" cy="3673158"/>
          </a:xfrm>
          <a:prstGeom prst="rect">
            <a:avLst/>
          </a:prstGeom>
        </p:spPr>
      </p:pic>
    </p:spTree>
    <p:extLst>
      <p:ext uri="{BB962C8B-B14F-4D97-AF65-F5344CB8AC3E}">
        <p14:creationId xmlns:p14="http://schemas.microsoft.com/office/powerpoint/2010/main" val="3316111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400" dirty="0">
                <a:cs typeface="TH SarabunPSK" panose="020B0500040200020003"/>
              </a:rPr>
              <a:t>VirtualBox first page</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pic>
        <p:nvPicPr>
          <p:cNvPr id="6" name="รูปภาพ 5">
            <a:extLst>
              <a:ext uri="{FF2B5EF4-FFF2-40B4-BE49-F238E27FC236}">
                <a16:creationId xmlns:a16="http://schemas.microsoft.com/office/drawing/2014/main" id="{49014E44-FA8E-4157-A812-753AABDB0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372" y="2021809"/>
            <a:ext cx="5921253" cy="4412362"/>
          </a:xfrm>
          <a:prstGeom prst="rect">
            <a:avLst/>
          </a:prstGeom>
        </p:spPr>
      </p:pic>
    </p:spTree>
    <p:extLst>
      <p:ext uri="{BB962C8B-B14F-4D97-AF65-F5344CB8AC3E}">
        <p14:creationId xmlns:p14="http://schemas.microsoft.com/office/powerpoint/2010/main" val="4246371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000" dirty="0">
                <a:cs typeface="TH SarabunPSK" panose="020B0500040200020003"/>
              </a:rPr>
              <a:t>Why is VirtualBox only showing 32 bit guest versions on my 64 bit host OS?</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707886"/>
          </a:xfrm>
          <a:prstGeom prst="rect">
            <a:avLst/>
          </a:prstGeom>
        </p:spPr>
        <p:txBody>
          <a:bodyPr wrap="square">
            <a:spAutoFit/>
          </a:bodyPr>
          <a:lstStyle/>
          <a:p>
            <a:pPr marL="285750" indent="-285750">
              <a:buFont typeface="Wingdings" panose="05000000000000000000" pitchFamily="2" charset="2"/>
              <a:buChar char="v"/>
            </a:pPr>
            <a:r>
              <a:rPr lang="en-US" sz="2000" dirty="0"/>
              <a:t>VirtualBox categorically refused to display any 64-bit guest OSes in the </a:t>
            </a:r>
            <a:r>
              <a:rPr lang="en-US" sz="2000" i="1" dirty="0"/>
              <a:t>Create Virtual Machine</a:t>
            </a:r>
            <a:r>
              <a:rPr lang="en-US" sz="2000" dirty="0"/>
              <a:t> dialog box.</a:t>
            </a:r>
          </a:p>
        </p:txBody>
      </p:sp>
      <p:pic>
        <p:nvPicPr>
          <p:cNvPr id="9" name="รูปภาพ 8">
            <a:extLst>
              <a:ext uri="{FF2B5EF4-FFF2-40B4-BE49-F238E27FC236}">
                <a16:creationId xmlns:a16="http://schemas.microsoft.com/office/drawing/2014/main" id="{EE7DAD98-871A-4F15-929B-581E14DF0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998" y="2397554"/>
            <a:ext cx="5988001" cy="4293438"/>
          </a:xfrm>
          <a:prstGeom prst="rect">
            <a:avLst/>
          </a:prstGeom>
        </p:spPr>
      </p:pic>
    </p:spTree>
    <p:extLst>
      <p:ext uri="{BB962C8B-B14F-4D97-AF65-F5344CB8AC3E}">
        <p14:creationId xmlns:p14="http://schemas.microsoft.com/office/powerpoint/2010/main" val="368175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VirtualBox Installation</a:t>
            </a:r>
          </a:p>
          <a:p>
            <a:pPr algn="r"/>
            <a:r>
              <a:rPr lang="en-US" sz="2000" dirty="0">
                <a:cs typeface="TH SarabunPSK" panose="020B0500040200020003"/>
              </a:rPr>
              <a:t>How to make VirtualBox display 64-bit guest OS version</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2554545"/>
          </a:xfrm>
          <a:prstGeom prst="rect">
            <a:avLst/>
          </a:prstGeom>
        </p:spPr>
        <p:txBody>
          <a:bodyPr wrap="square">
            <a:spAutoFit/>
          </a:bodyPr>
          <a:lstStyle/>
          <a:p>
            <a:pPr marL="285750" indent="-285750">
              <a:buFont typeface="Wingdings" panose="05000000000000000000" pitchFamily="2" charset="2"/>
              <a:buChar char="v"/>
            </a:pPr>
            <a:r>
              <a:rPr lang="en-US" sz="2000" dirty="0"/>
              <a:t> Reboot Computer and press function key to enter </a:t>
            </a:r>
            <a:r>
              <a:rPr lang="en-US" sz="2000" b="1" dirty="0"/>
              <a:t>BIOS setup</a:t>
            </a:r>
            <a:r>
              <a:rPr lang="en-US" sz="2000" dirty="0"/>
              <a:t>. (or Access bios from windows 10,</a:t>
            </a:r>
            <a:r>
              <a:rPr lang="en-US" sz="2000" b="1" dirty="0"/>
              <a:t> </a:t>
            </a:r>
            <a:r>
              <a:rPr lang="en-US" sz="2000" dirty="0">
                <a:hlinkClick r:id="rId2"/>
              </a:rPr>
              <a:t>https://www.laptopmag.com/articles/access-bios-windows-10</a:t>
            </a:r>
            <a:r>
              <a:rPr lang="en-US" sz="2000" dirty="0"/>
              <a:t>)</a:t>
            </a:r>
          </a:p>
          <a:p>
            <a:endParaRPr lang="en-US" sz="2000" dirty="0"/>
          </a:p>
          <a:p>
            <a:pPr marL="285750" indent="-285750">
              <a:buFont typeface="Wingdings" panose="05000000000000000000" pitchFamily="2" charset="2"/>
              <a:buChar char="v"/>
            </a:pPr>
            <a:r>
              <a:rPr lang="en-US" sz="2000" dirty="0"/>
              <a:t> In security section, Virtualization, To enable </a:t>
            </a:r>
            <a:r>
              <a:rPr lang="en-US" sz="2000" b="1" dirty="0"/>
              <a:t>Intel (R) Virtualization Technology </a:t>
            </a:r>
            <a:r>
              <a:rPr lang="en-US" sz="2000" dirty="0"/>
              <a:t>and Intel (R) VT-d feature</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 Save and Exit</a:t>
            </a:r>
          </a:p>
        </p:txBody>
      </p:sp>
    </p:spTree>
    <p:extLst>
      <p:ext uri="{BB962C8B-B14F-4D97-AF65-F5344CB8AC3E}">
        <p14:creationId xmlns:p14="http://schemas.microsoft.com/office/powerpoint/2010/main" val="859703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The minimum installation requirements </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815882"/>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dirty="0"/>
              <a:t>i386 or x86-64 processor</a:t>
            </a:r>
          </a:p>
          <a:p>
            <a:endParaRPr lang="en-US" sz="2000" dirty="0"/>
          </a:p>
          <a:p>
            <a:pPr marL="285750" indent="-285750">
              <a:buFont typeface="Wingdings" panose="05000000000000000000" pitchFamily="2" charset="2"/>
              <a:buChar char="v"/>
            </a:pPr>
            <a:r>
              <a:rPr lang="en-US" sz="2000" dirty="0"/>
              <a:t> </a:t>
            </a:r>
            <a:r>
              <a:rPr lang="en-US" sz="2400" dirty="0"/>
              <a:t>128MB of RAM for text install on i386 (all others are 512MB)</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 </a:t>
            </a:r>
            <a:r>
              <a:rPr lang="en-US" sz="2400" dirty="0"/>
              <a:t>1.2GB of disk space</a:t>
            </a:r>
            <a:endParaRPr lang="en-US" sz="2000" dirty="0"/>
          </a:p>
        </p:txBody>
      </p:sp>
    </p:spTree>
    <p:extLst>
      <p:ext uri="{BB962C8B-B14F-4D97-AF65-F5344CB8AC3E}">
        <p14:creationId xmlns:p14="http://schemas.microsoft.com/office/powerpoint/2010/main" val="138493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770537"/>
          </a:xfrm>
          <a:prstGeom prst="rect">
            <a:avLst/>
          </a:prstGeom>
        </p:spPr>
        <p:txBody>
          <a:bodyPr wrap="square">
            <a:spAutoFit/>
          </a:bodyPr>
          <a:lstStyle/>
          <a:p>
            <a:pPr marL="285750" indent="-285750">
              <a:buFont typeface="Wingdings" panose="05000000000000000000" pitchFamily="2" charset="2"/>
              <a:buChar char="v"/>
            </a:pPr>
            <a:r>
              <a:rPr lang="en-US" sz="2800" dirty="0"/>
              <a:t> In June 1971, </a:t>
            </a:r>
            <a:r>
              <a:rPr lang="en-US" sz="2800" b="1" dirty="0"/>
              <a:t>R</a:t>
            </a:r>
            <a:r>
              <a:rPr lang="en-US" sz="2800" dirty="0"/>
              <a:t>ichard </a:t>
            </a:r>
            <a:r>
              <a:rPr lang="en-US" sz="2800" b="1" dirty="0"/>
              <a:t>M</a:t>
            </a:r>
            <a:r>
              <a:rPr lang="en-US" sz="2800" dirty="0"/>
              <a:t>atthew </a:t>
            </a:r>
            <a:r>
              <a:rPr lang="en-US" sz="2800" b="1" dirty="0"/>
              <a:t>S</a:t>
            </a:r>
            <a:r>
              <a:rPr lang="en-US" sz="2800" dirty="0"/>
              <a:t>tallman joined MIT Artificial Intelligence Laboratory as a programmer where he gained popularity with the hacker community and came to be known by his now popular name </a:t>
            </a:r>
            <a:r>
              <a:rPr lang="en-US" sz="2800" b="1" dirty="0"/>
              <a:t>RMS</a:t>
            </a:r>
            <a:r>
              <a:rPr lang="en-US" sz="2800" dirty="0"/>
              <a:t>.</a:t>
            </a:r>
          </a:p>
          <a:p>
            <a:endParaRPr lang="en-US" sz="2400" dirty="0"/>
          </a:p>
          <a:p>
            <a:pPr marL="285750" indent="-285750">
              <a:buFont typeface="Wingdings" panose="05000000000000000000" pitchFamily="2" charset="2"/>
              <a:buChar char="v"/>
            </a:pPr>
            <a:r>
              <a:rPr lang="en-US" sz="2800" dirty="0"/>
              <a:t> At that time, all the programmers used to share their code freely among each other cutting across various institutions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3057371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Open VirtualBox, Click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สร้าง</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EFC71DF5-C272-4FC1-AF15-22457149F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171" y="1995176"/>
            <a:ext cx="5921253" cy="4412362"/>
          </a:xfrm>
          <a:prstGeom prst="rect">
            <a:avLst/>
          </a:prstGeom>
        </p:spPr>
      </p:pic>
    </p:spTree>
    <p:extLst>
      <p:ext uri="{BB962C8B-B14F-4D97-AF65-F5344CB8AC3E}">
        <p14:creationId xmlns:p14="http://schemas.microsoft.com/office/powerpoint/2010/main" val="2900915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บันทึก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ชื่อ, ชนิด, รุ่น</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แล้วคล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en-US"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ถัดไป</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6" name="รูปภาพ 5">
            <a:extLst>
              <a:ext uri="{FF2B5EF4-FFF2-40B4-BE49-F238E27FC236}">
                <a16:creationId xmlns:a16="http://schemas.microsoft.com/office/drawing/2014/main" id="{77ED94BA-8F87-4B91-9670-62E6D990E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573" y="1792207"/>
            <a:ext cx="5913632" cy="4480948"/>
          </a:xfrm>
          <a:prstGeom prst="rect">
            <a:avLst/>
          </a:prstGeom>
        </p:spPr>
      </p:pic>
    </p:spTree>
    <p:extLst>
      <p:ext uri="{BB962C8B-B14F-4D97-AF65-F5344CB8AC3E}">
        <p14:creationId xmlns:p14="http://schemas.microsoft.com/office/powerpoint/2010/main" val="487488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บันทึก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ขนาดของหน่วยความจำ</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แล้วคล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en-US"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ถัดไป</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7EC91378-E441-4FC6-8FD6-805AD8876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993" y="1775748"/>
            <a:ext cx="5906012" cy="4442845"/>
          </a:xfrm>
          <a:prstGeom prst="rect">
            <a:avLst/>
          </a:prstGeom>
        </p:spPr>
      </p:pic>
    </p:spTree>
    <p:extLst>
      <p:ext uri="{BB962C8B-B14F-4D97-AF65-F5344CB8AC3E}">
        <p14:creationId xmlns:p14="http://schemas.microsoft.com/office/powerpoint/2010/main" val="3059242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เลือก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สร้างฮาร์ดดิสก์เสมือนขึ้นมาใหม่</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แล้วคล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en-US"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สร้าง</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6" name="รูปภาพ 5">
            <a:extLst>
              <a:ext uri="{FF2B5EF4-FFF2-40B4-BE49-F238E27FC236}">
                <a16:creationId xmlns:a16="http://schemas.microsoft.com/office/drawing/2014/main" id="{FD6F86D8-E88C-4F64-AF72-BDB09F74F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424" y="1921602"/>
            <a:ext cx="5883150" cy="4435224"/>
          </a:xfrm>
          <a:prstGeom prst="rect">
            <a:avLst/>
          </a:prstGeom>
        </p:spPr>
      </p:pic>
    </p:spTree>
    <p:extLst>
      <p:ext uri="{BB962C8B-B14F-4D97-AF65-F5344CB8AC3E}">
        <p14:creationId xmlns:p14="http://schemas.microsoft.com/office/powerpoint/2010/main" val="1936221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เลือก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VDI (VirtualBox Disk Image)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แล้วคล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en-US"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ถัดไป</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A459AC54-A1F8-4EE2-ADEA-2EC21F612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372" y="1944424"/>
            <a:ext cx="5921253" cy="4442845"/>
          </a:xfrm>
          <a:prstGeom prst="rect">
            <a:avLst/>
          </a:prstGeom>
        </p:spPr>
      </p:pic>
    </p:spTree>
    <p:extLst>
      <p:ext uri="{BB962C8B-B14F-4D97-AF65-F5344CB8AC3E}">
        <p14:creationId xmlns:p14="http://schemas.microsoft.com/office/powerpoint/2010/main" val="2548714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เลือก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ขนาดคงที่</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แล้วคล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en-US"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ถัดไป</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9" name="รูปภาพ 8">
            <a:extLst>
              <a:ext uri="{FF2B5EF4-FFF2-40B4-BE49-F238E27FC236}">
                <a16:creationId xmlns:a16="http://schemas.microsoft.com/office/drawing/2014/main" id="{6DAF9D81-A674-49BB-B397-D68471704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762" y="1917790"/>
            <a:ext cx="5921253" cy="4442845"/>
          </a:xfrm>
          <a:prstGeom prst="rect">
            <a:avLst/>
          </a:prstGeom>
        </p:spPr>
      </p:pic>
    </p:spTree>
    <p:extLst>
      <p:ext uri="{BB962C8B-B14F-4D97-AF65-F5344CB8AC3E}">
        <p14:creationId xmlns:p14="http://schemas.microsoft.com/office/powerpoint/2010/main" val="4246073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บันทึก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ที่ตั้งและขนาดของไฟล์</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แล้วคล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en-US"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สร้าง</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7C3ECD9B-B5A3-468F-AADA-8EF96F12B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761" y="1861971"/>
            <a:ext cx="5944115" cy="4465707"/>
          </a:xfrm>
          <a:prstGeom prst="rect">
            <a:avLst/>
          </a:prstGeom>
        </p:spPr>
      </p:pic>
    </p:spTree>
    <p:extLst>
      <p:ext uri="{BB962C8B-B14F-4D97-AF65-F5344CB8AC3E}">
        <p14:creationId xmlns:p14="http://schemas.microsoft.com/office/powerpoint/2010/main" val="1147133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ที่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หน่วยเก็บข้อมูล</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9" name="รูปภาพ 8">
            <a:extLst>
              <a:ext uri="{FF2B5EF4-FFF2-40B4-BE49-F238E27FC236}">
                <a16:creationId xmlns:a16="http://schemas.microsoft.com/office/drawing/2014/main" id="{C9BD3CE0-6097-4FED-8887-F5BEC748A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037" y="1715922"/>
            <a:ext cx="5593565" cy="4740051"/>
          </a:xfrm>
          <a:prstGeom prst="rect">
            <a:avLst/>
          </a:prstGeom>
        </p:spPr>
      </p:pic>
    </p:spTree>
    <p:extLst>
      <p:ext uri="{BB962C8B-B14F-4D97-AF65-F5344CB8AC3E}">
        <p14:creationId xmlns:p14="http://schemas.microsoft.com/office/powerpoint/2010/main" val="861310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ที่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เพิ่ม</a:t>
            </a:r>
            <a:r>
              <a:rPr lang="th-TH" sz="2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ไดร์ฟออฟ</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ติคัล</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26CD015D-8869-4437-9F19-6981A41F7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458" y="1821197"/>
            <a:ext cx="5563082" cy="4724809"/>
          </a:xfrm>
          <a:prstGeom prst="rect">
            <a:avLst/>
          </a:prstGeom>
        </p:spPr>
      </p:pic>
      <p:cxnSp>
        <p:nvCxnSpPr>
          <p:cNvPr id="8" name="ลูกศรเชื่อมต่อแบบตรง 7">
            <a:extLst>
              <a:ext uri="{FF2B5EF4-FFF2-40B4-BE49-F238E27FC236}">
                <a16:creationId xmlns:a16="http://schemas.microsoft.com/office/drawing/2014/main" id="{C9CEA95F-1F3F-421B-954A-F744DED65C59}"/>
              </a:ext>
            </a:extLst>
          </p:cNvPr>
          <p:cNvCxnSpPr/>
          <p:nvPr/>
        </p:nvCxnSpPr>
        <p:spPr>
          <a:xfrm>
            <a:off x="4323425" y="2840854"/>
            <a:ext cx="0" cy="3107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64667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ที่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เลือกดิสก์</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6" name="รูปภาพ 5">
            <a:extLst>
              <a:ext uri="{FF2B5EF4-FFF2-40B4-BE49-F238E27FC236}">
                <a16:creationId xmlns:a16="http://schemas.microsoft.com/office/drawing/2014/main" id="{FA14C9EC-6F3C-4E65-BD01-A6C5DC6E7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986" y="1779323"/>
            <a:ext cx="5608806" cy="4755292"/>
          </a:xfrm>
          <a:prstGeom prst="rect">
            <a:avLst/>
          </a:prstGeom>
        </p:spPr>
      </p:pic>
    </p:spTree>
    <p:extLst>
      <p:ext uri="{BB962C8B-B14F-4D97-AF65-F5344CB8AC3E}">
        <p14:creationId xmlns:p14="http://schemas.microsoft.com/office/powerpoint/2010/main" val="124402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41577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32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Richard Stallman</a:t>
            </a:r>
            <a:endParaRPr lang="th-TH" sz="32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pic>
        <p:nvPicPr>
          <p:cNvPr id="5" name="รูปภาพ 4">
            <a:extLst>
              <a:ext uri="{FF2B5EF4-FFF2-40B4-BE49-F238E27FC236}">
                <a16:creationId xmlns:a16="http://schemas.microsoft.com/office/drawing/2014/main" id="{6B1AFF36-68A2-496D-87D1-1364CB4A3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021" y="2163193"/>
            <a:ext cx="3810000" cy="3810000"/>
          </a:xfrm>
          <a:prstGeom prst="rect">
            <a:avLst/>
          </a:prstGeom>
        </p:spPr>
      </p:pic>
    </p:spTree>
    <p:extLst>
      <p:ext uri="{BB962C8B-B14F-4D97-AF65-F5344CB8AC3E}">
        <p14:creationId xmlns:p14="http://schemas.microsoft.com/office/powerpoint/2010/main" val="2969377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เลือกไฟล์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ISO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ที่ต้องการ</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2A3F7A55-C37A-4406-B502-B392D9E01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676" y="1897443"/>
            <a:ext cx="5837426" cy="4519052"/>
          </a:xfrm>
          <a:prstGeom prst="rect">
            <a:avLst/>
          </a:prstGeom>
        </p:spPr>
      </p:pic>
    </p:spTree>
    <p:extLst>
      <p:ext uri="{BB962C8B-B14F-4D97-AF65-F5344CB8AC3E}">
        <p14:creationId xmlns:p14="http://schemas.microsoft.com/office/powerpoint/2010/main" val="710590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เลือก</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CentOS-7-x86_64…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แล้วคล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OK</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9" name="รูปภาพ 8">
            <a:extLst>
              <a:ext uri="{FF2B5EF4-FFF2-40B4-BE49-F238E27FC236}">
                <a16:creationId xmlns:a16="http://schemas.microsoft.com/office/drawing/2014/main" id="{F9C5B23B-19AA-492F-99DB-FA7884B4B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796" y="1859222"/>
            <a:ext cx="5601185" cy="4755292"/>
          </a:xfrm>
          <a:prstGeom prst="rect">
            <a:avLst/>
          </a:prstGeom>
        </p:spPr>
      </p:pic>
    </p:spTree>
    <p:extLst>
      <p:ext uri="{BB962C8B-B14F-4D97-AF65-F5344CB8AC3E}">
        <p14:creationId xmlns:p14="http://schemas.microsoft.com/office/powerpoint/2010/main" val="746335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เริ่ม</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F147BA5D-C629-4892-8CD1-2DEC6171B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175" y="1836399"/>
            <a:ext cx="5616427" cy="4747671"/>
          </a:xfrm>
          <a:prstGeom prst="rect">
            <a:avLst/>
          </a:prstGeom>
        </p:spPr>
      </p:pic>
    </p:spTree>
    <p:extLst>
      <p:ext uri="{BB962C8B-B14F-4D97-AF65-F5344CB8AC3E}">
        <p14:creationId xmlns:p14="http://schemas.microsoft.com/office/powerpoint/2010/main" val="2319678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เลือก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Install CentOS 7 </a:t>
            </a:r>
            <a:r>
              <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แล้วกด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Enter</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6" name="รูปภาพ 5">
            <a:extLst>
              <a:ext uri="{FF2B5EF4-FFF2-40B4-BE49-F238E27FC236}">
                <a16:creationId xmlns:a16="http://schemas.microsoft.com/office/drawing/2014/main" id="{4BFF519B-E132-4854-B7E5-93ADF642B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915" y="1858240"/>
            <a:ext cx="4922947" cy="4366638"/>
          </a:xfrm>
          <a:prstGeom prst="rect">
            <a:avLst/>
          </a:prstGeom>
        </p:spPr>
      </p:pic>
    </p:spTree>
    <p:extLst>
      <p:ext uri="{BB962C8B-B14F-4D97-AF65-F5344CB8AC3E}">
        <p14:creationId xmlns:p14="http://schemas.microsoft.com/office/powerpoint/2010/main" val="197749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ที่หน้าจอเลือกภาษา แล้วคล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Continue</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1E299D27-8E5D-4618-BC7F-592404EDB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302" y="1535524"/>
            <a:ext cx="6169394" cy="5170253"/>
          </a:xfrm>
          <a:prstGeom prst="rect">
            <a:avLst/>
          </a:prstGeom>
        </p:spPr>
      </p:pic>
    </p:spTree>
    <p:extLst>
      <p:ext uri="{BB962C8B-B14F-4D97-AF65-F5344CB8AC3E}">
        <p14:creationId xmlns:p14="http://schemas.microsoft.com/office/powerpoint/2010/main" val="2695536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INSTALLATION DESTINATION</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6" name="รูปภาพ 5">
            <a:extLst>
              <a:ext uri="{FF2B5EF4-FFF2-40B4-BE49-F238E27FC236}">
                <a16:creationId xmlns:a16="http://schemas.microsoft.com/office/drawing/2014/main" id="{69453EBE-B563-44AE-82A1-BD19D4430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07" y="1535524"/>
            <a:ext cx="6102183" cy="5102995"/>
          </a:xfrm>
          <a:prstGeom prst="rect">
            <a:avLst/>
          </a:prstGeom>
        </p:spPr>
      </p:pic>
    </p:spTree>
    <p:extLst>
      <p:ext uri="{BB962C8B-B14F-4D97-AF65-F5344CB8AC3E}">
        <p14:creationId xmlns:p14="http://schemas.microsoft.com/office/powerpoint/2010/main" val="2386055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Done</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7D3589D4-747E-4E3E-8F18-F520157A1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37" y="1535524"/>
            <a:ext cx="6231578" cy="5162790"/>
          </a:xfrm>
          <a:prstGeom prst="rect">
            <a:avLst/>
          </a:prstGeom>
        </p:spPr>
      </p:pic>
    </p:spTree>
    <p:extLst>
      <p:ext uri="{BB962C8B-B14F-4D97-AF65-F5344CB8AC3E}">
        <p14:creationId xmlns:p14="http://schemas.microsoft.com/office/powerpoint/2010/main" val="2027073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Begin Installation</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6" name="รูปภาพ 5">
            <a:extLst>
              <a:ext uri="{FF2B5EF4-FFF2-40B4-BE49-F238E27FC236}">
                <a16:creationId xmlns:a16="http://schemas.microsoft.com/office/drawing/2014/main" id="{BF782FCF-2118-4961-BD82-E5542E878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438" y="1535524"/>
            <a:ext cx="6237902" cy="5213407"/>
          </a:xfrm>
          <a:prstGeom prst="rect">
            <a:avLst/>
          </a:prstGeom>
        </p:spPr>
      </p:pic>
    </p:spTree>
    <p:extLst>
      <p:ext uri="{BB962C8B-B14F-4D97-AF65-F5344CB8AC3E}">
        <p14:creationId xmlns:p14="http://schemas.microsoft.com/office/powerpoint/2010/main" val="894165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ROOT PASSWORD</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63996F54-E940-4F4C-AE51-6BE79F599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677" y="1535524"/>
            <a:ext cx="6236644" cy="5196195"/>
          </a:xfrm>
          <a:prstGeom prst="rect">
            <a:avLst/>
          </a:prstGeom>
        </p:spPr>
      </p:pic>
    </p:spTree>
    <p:extLst>
      <p:ext uri="{BB962C8B-B14F-4D97-AF65-F5344CB8AC3E}">
        <p14:creationId xmlns:p14="http://schemas.microsoft.com/office/powerpoint/2010/main" val="1923014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บันทึก </a:t>
            </a:r>
            <a:r>
              <a:rPr lang="en-US"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Root Password, Confirm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Done</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6" name="รูปภาพ 5">
            <a:extLst>
              <a:ext uri="{FF2B5EF4-FFF2-40B4-BE49-F238E27FC236}">
                <a16:creationId xmlns:a16="http://schemas.microsoft.com/office/drawing/2014/main" id="{80C5E159-E391-4970-AB54-D94158926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510" y="1535524"/>
            <a:ext cx="6175758" cy="5143464"/>
          </a:xfrm>
          <a:prstGeom prst="rect">
            <a:avLst/>
          </a:prstGeom>
        </p:spPr>
      </p:pic>
    </p:spTree>
    <p:extLst>
      <p:ext uri="{BB962C8B-B14F-4D97-AF65-F5344CB8AC3E}">
        <p14:creationId xmlns:p14="http://schemas.microsoft.com/office/powerpoint/2010/main" val="110764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401205"/>
          </a:xfrm>
          <a:prstGeom prst="rect">
            <a:avLst/>
          </a:prstGeom>
        </p:spPr>
        <p:txBody>
          <a:bodyPr wrap="square">
            <a:spAutoFit/>
          </a:bodyPr>
          <a:lstStyle/>
          <a:p>
            <a:pPr marL="285750" indent="-285750">
              <a:buFont typeface="Wingdings" panose="05000000000000000000" pitchFamily="2" charset="2"/>
              <a:buChar char="v"/>
            </a:pPr>
            <a:r>
              <a:rPr lang="en-US" sz="2800" dirty="0"/>
              <a:t> In 1980, with the advent of portable software - </a:t>
            </a:r>
            <a:r>
              <a:rPr lang="en-US" sz="2800" dirty="0" err="1"/>
              <a:t>ie</a:t>
            </a:r>
            <a:r>
              <a:rPr lang="en-US" sz="2800" dirty="0"/>
              <a:t> software that can be compiled to run on different computers, a business model emerged.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800" dirty="0"/>
              <a:t> So the companies developing the code refused to share the code with their clients and began restricting copying and redistribution of their software by copyrighting it.</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287125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29266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เมื่อ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Complete</a:t>
            </a:r>
            <a:r>
              <a:rPr lang="en-US"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คล</a:t>
            </a:r>
            <a:r>
              <a:rPr lang="th-TH" sz="2400" dirty="0" err="1">
                <a:effectLst>
                  <a:outerShdw blurRad="38100" dist="38100" dir="2700000" algn="tl">
                    <a:srgbClr val="000000">
                      <a:alpha val="43137"/>
                    </a:srgbClr>
                  </a:outerShdw>
                </a:effectLst>
                <a:latin typeface="TH SarabunPSK" panose="020B0500040200020003" pitchFamily="34" charset="-34"/>
                <a:cs typeface="TH SarabunPSK" panose="020B0500040200020003"/>
              </a:rPr>
              <a:t>ิ๊ก</a:t>
            </a:r>
            <a:r>
              <a:rPr lang="th-TH" sz="2400" dirty="0">
                <a:effectLst>
                  <a:outerShdw blurRad="38100" dist="38100" dir="2700000" algn="tl">
                    <a:srgbClr val="000000">
                      <a:alpha val="43137"/>
                    </a:srgbClr>
                  </a:outerShdw>
                </a:effectLst>
                <a:latin typeface="TH SarabunPSK" panose="020B0500040200020003" pitchFamily="34" charset="-34"/>
                <a:cs typeface="TH SarabunPSK" panose="020B0500040200020003"/>
              </a:rPr>
              <a:t> </a:t>
            </a:r>
            <a:r>
              <a:rPr lang="en-US"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Reboot</a:t>
            </a:r>
            <a:endParaRPr lang="th-TH" sz="24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38A880B8-D6D7-4F48-B5E2-75701B46B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31" y="1535524"/>
            <a:ext cx="6216336" cy="5188343"/>
          </a:xfrm>
          <a:prstGeom prst="rect">
            <a:avLst/>
          </a:prstGeom>
        </p:spPr>
      </p:pic>
    </p:spTree>
    <p:extLst>
      <p:ext uri="{BB962C8B-B14F-4D97-AF65-F5344CB8AC3E}">
        <p14:creationId xmlns:p14="http://schemas.microsoft.com/office/powerpoint/2010/main" val="4174514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CentOS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First Login</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46166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dirty="0">
                <a:cs typeface="TH SarabunPSK" panose="020B0500040200020003"/>
              </a:rPr>
              <a:t>Login </a:t>
            </a:r>
            <a:r>
              <a:rPr lang="th-TH" sz="2400" dirty="0">
                <a:cs typeface="TH SarabunPSK" panose="020B0500040200020003"/>
              </a:rPr>
              <a:t>ด้วย </a:t>
            </a:r>
            <a:r>
              <a:rPr lang="en-US" sz="2400" dirty="0">
                <a:cs typeface="TH SarabunPSK" panose="020B0500040200020003"/>
              </a:rPr>
              <a:t>root </a:t>
            </a:r>
            <a:r>
              <a:rPr lang="th-TH" sz="2400" dirty="0">
                <a:cs typeface="TH SarabunPSK" panose="020B0500040200020003"/>
              </a:rPr>
              <a:t>และ </a:t>
            </a:r>
            <a:r>
              <a:rPr lang="en-US" sz="2400" dirty="0">
                <a:cs typeface="TH SarabunPSK" panose="020B0500040200020003"/>
              </a:rPr>
              <a:t>password</a:t>
            </a:r>
          </a:p>
        </p:txBody>
      </p:sp>
      <p:pic>
        <p:nvPicPr>
          <p:cNvPr id="9" name="รูปภาพ 8">
            <a:extLst>
              <a:ext uri="{FF2B5EF4-FFF2-40B4-BE49-F238E27FC236}">
                <a16:creationId xmlns:a16="http://schemas.microsoft.com/office/drawing/2014/main" id="{74C39F8B-A959-4938-82AB-C489F0532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990" y="2198577"/>
            <a:ext cx="5540220" cy="3756986"/>
          </a:xfrm>
          <a:prstGeom prst="rect">
            <a:avLst/>
          </a:prstGeom>
        </p:spPr>
      </p:pic>
    </p:spTree>
    <p:extLst>
      <p:ext uri="{BB962C8B-B14F-4D97-AF65-F5344CB8AC3E}">
        <p14:creationId xmlns:p14="http://schemas.microsoft.com/office/powerpoint/2010/main" val="1127880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Update Package</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770537"/>
          </a:xfrm>
          <a:prstGeom prst="rect">
            <a:avLst/>
          </a:prstGeom>
        </p:spPr>
        <p:txBody>
          <a:bodyPr wrap="square">
            <a:spAutoFit/>
          </a:bodyPr>
          <a:lstStyle/>
          <a:p>
            <a:pPr marL="342900" indent="-342900">
              <a:buFont typeface="Wingdings" panose="05000000000000000000" pitchFamily="2" charset="2"/>
              <a:buChar char="v"/>
            </a:pPr>
            <a:r>
              <a:rPr lang="en-US" sz="2000" b="1" dirty="0"/>
              <a:t>Enable network interface on boot</a:t>
            </a:r>
          </a:p>
          <a:p>
            <a:pPr lvl="1"/>
            <a:r>
              <a:rPr lang="en-US" i="1" dirty="0"/>
              <a:t>[root@192 ~]# cd /</a:t>
            </a:r>
            <a:r>
              <a:rPr lang="en-US" i="1" dirty="0" err="1"/>
              <a:t>etc</a:t>
            </a:r>
            <a:r>
              <a:rPr lang="en-US" i="1" dirty="0"/>
              <a:t>/</a:t>
            </a:r>
            <a:r>
              <a:rPr lang="en-US" i="1" dirty="0" err="1"/>
              <a:t>sysconfig</a:t>
            </a:r>
            <a:r>
              <a:rPr lang="en-US" i="1" dirty="0"/>
              <a:t>/network-scripts/</a:t>
            </a:r>
          </a:p>
          <a:p>
            <a:pPr lvl="1"/>
            <a:r>
              <a:rPr lang="en-US" i="1" dirty="0"/>
              <a:t>[root@192 network-scripts]# vi ifcfg-enp0s3</a:t>
            </a:r>
          </a:p>
          <a:p>
            <a:pPr lvl="1"/>
            <a:endParaRPr lang="en-US" i="1" dirty="0"/>
          </a:p>
          <a:p>
            <a:pPr lvl="1"/>
            <a:r>
              <a:rPr lang="th-TH" sz="2400" dirty="0"/>
              <a:t> 	</a:t>
            </a:r>
            <a:r>
              <a:rPr lang="th-TH" sz="2000" dirty="0">
                <a:cs typeface="TH SarabunPSK" panose="020B0500040200020003"/>
              </a:rPr>
              <a:t>กด </a:t>
            </a:r>
            <a:r>
              <a:rPr lang="en-US" sz="2000" b="1" dirty="0" err="1">
                <a:cs typeface="TH SarabunPSK" panose="020B0500040200020003"/>
              </a:rPr>
              <a:t>i</a:t>
            </a:r>
            <a:r>
              <a:rPr lang="en-US" sz="2000" dirty="0">
                <a:cs typeface="TH SarabunPSK" panose="020B0500040200020003"/>
              </a:rPr>
              <a:t> </a:t>
            </a:r>
            <a:r>
              <a:rPr lang="th-TH" sz="2000" dirty="0">
                <a:cs typeface="TH SarabunPSK" panose="020B0500040200020003"/>
              </a:rPr>
              <a:t>เพื่อเข้าสู่ </a:t>
            </a:r>
            <a:r>
              <a:rPr lang="en-US" sz="2000" dirty="0">
                <a:cs typeface="TH SarabunPSK" panose="020B0500040200020003"/>
              </a:rPr>
              <a:t>Edit Mode</a:t>
            </a:r>
          </a:p>
          <a:p>
            <a:r>
              <a:rPr lang="th-TH" sz="2000" dirty="0">
                <a:cs typeface="TH SarabunPSK" panose="020B0500040200020003"/>
              </a:rPr>
              <a:t>	แก้ไข</a:t>
            </a:r>
            <a:r>
              <a:rPr lang="en-US" sz="2000" dirty="0">
                <a:cs typeface="TH SarabunPSK" panose="020B0500040200020003"/>
              </a:rPr>
              <a:t> </a:t>
            </a:r>
            <a:r>
              <a:rPr lang="en-US" sz="2000" b="1" dirty="0">
                <a:cs typeface="TH SarabunPSK" panose="020B0500040200020003"/>
              </a:rPr>
              <a:t>ONBOOT</a:t>
            </a:r>
            <a:r>
              <a:rPr lang="en-US" sz="2000" dirty="0">
                <a:cs typeface="TH SarabunPSK" panose="020B0500040200020003"/>
              </a:rPr>
              <a:t> </a:t>
            </a:r>
            <a:r>
              <a:rPr lang="th-TH" sz="2000" dirty="0">
                <a:cs typeface="TH SarabunPSK" panose="020B0500040200020003"/>
              </a:rPr>
              <a:t>จาก </a:t>
            </a:r>
            <a:r>
              <a:rPr lang="en-US" sz="2000" dirty="0">
                <a:cs typeface="TH SarabunPSK" panose="020B0500040200020003"/>
              </a:rPr>
              <a:t>no </a:t>
            </a:r>
            <a:r>
              <a:rPr lang="th-TH" sz="2000" dirty="0">
                <a:cs typeface="TH SarabunPSK" panose="020B0500040200020003"/>
              </a:rPr>
              <a:t>เป็น </a:t>
            </a:r>
            <a:r>
              <a:rPr lang="en-US" sz="2000" b="1" dirty="0">
                <a:cs typeface="TH SarabunPSK" panose="020B0500040200020003"/>
              </a:rPr>
              <a:t>yes</a:t>
            </a:r>
          </a:p>
          <a:p>
            <a:r>
              <a:rPr lang="th-TH" sz="2000" dirty="0">
                <a:cs typeface="TH SarabunPSK" panose="020B0500040200020003"/>
              </a:rPr>
              <a:t>	กด </a:t>
            </a:r>
            <a:r>
              <a:rPr lang="en-US" sz="2000" b="1" dirty="0">
                <a:cs typeface="TH SarabunPSK" panose="020B0500040200020003"/>
              </a:rPr>
              <a:t>ESC</a:t>
            </a:r>
            <a:r>
              <a:rPr lang="en-US" sz="2000" dirty="0">
                <a:cs typeface="TH SarabunPSK" panose="020B0500040200020003"/>
              </a:rPr>
              <a:t> </a:t>
            </a:r>
            <a:r>
              <a:rPr lang="th-TH" sz="2000" dirty="0">
                <a:cs typeface="TH SarabunPSK" panose="020B0500040200020003"/>
              </a:rPr>
              <a:t>เพื่อเข้าสู่ </a:t>
            </a:r>
            <a:r>
              <a:rPr lang="en-GB" sz="2000" dirty="0">
                <a:cs typeface="TH SarabunPSK" panose="020B0500040200020003"/>
              </a:rPr>
              <a:t>Command Mode</a:t>
            </a:r>
            <a:endParaRPr lang="en-US" sz="2000" dirty="0">
              <a:cs typeface="TH SarabunPSK" panose="020B0500040200020003"/>
            </a:endParaRPr>
          </a:p>
          <a:p>
            <a:r>
              <a:rPr lang="th-TH" sz="2000" dirty="0">
                <a:cs typeface="TH SarabunPSK" panose="020B0500040200020003"/>
              </a:rPr>
              <a:t>	พิมพ์ </a:t>
            </a:r>
            <a:r>
              <a:rPr lang="en-US" sz="2000" b="1" dirty="0">
                <a:cs typeface="TH SarabunPSK" panose="020B0500040200020003"/>
              </a:rPr>
              <a:t>:</a:t>
            </a:r>
            <a:r>
              <a:rPr lang="en-US" sz="2000" b="1" dirty="0" err="1">
                <a:cs typeface="TH SarabunPSK" panose="020B0500040200020003"/>
              </a:rPr>
              <a:t>wq</a:t>
            </a:r>
            <a:r>
              <a:rPr lang="en-US" sz="2000" b="1" dirty="0">
                <a:cs typeface="TH SarabunPSK" panose="020B0500040200020003"/>
              </a:rPr>
              <a:t>  </a:t>
            </a:r>
            <a:r>
              <a:rPr lang="th-TH" sz="2000" dirty="0">
                <a:cs typeface="TH SarabunPSK" panose="020B0500040200020003"/>
              </a:rPr>
              <a:t>เพื่อ </a:t>
            </a:r>
            <a:r>
              <a:rPr lang="en-GB" sz="2000" dirty="0">
                <a:cs typeface="TH SarabunPSK" panose="020B0500040200020003"/>
              </a:rPr>
              <a:t>Save </a:t>
            </a:r>
            <a:r>
              <a:rPr lang="th-TH" sz="2000" dirty="0">
                <a:cs typeface="TH SarabunPSK" panose="020B0500040200020003"/>
              </a:rPr>
              <a:t>และ </a:t>
            </a:r>
            <a:r>
              <a:rPr lang="en-US" sz="2000" dirty="0">
                <a:cs typeface="TH SarabunPSK" panose="020B0500040200020003"/>
              </a:rPr>
              <a:t>Exit</a:t>
            </a:r>
          </a:p>
          <a:p>
            <a:pPr lvl="1"/>
            <a:endParaRPr lang="en-US" sz="2400" dirty="0"/>
          </a:p>
          <a:p>
            <a:pPr lvl="1"/>
            <a:r>
              <a:rPr lang="en-US" i="1" dirty="0"/>
              <a:t>[root@192 network-scripts]# reboot</a:t>
            </a:r>
          </a:p>
          <a:p>
            <a:pPr lvl="1"/>
            <a:endParaRPr lang="en-US" i="1" dirty="0"/>
          </a:p>
          <a:p>
            <a:pPr marL="342900" indent="-342900">
              <a:buFont typeface="Wingdings" panose="05000000000000000000" pitchFamily="2" charset="2"/>
              <a:buChar char="v"/>
            </a:pPr>
            <a:r>
              <a:rPr lang="en-US" sz="2400" dirty="0"/>
              <a:t> </a:t>
            </a:r>
            <a:r>
              <a:rPr lang="en-US" sz="2000" b="1" dirty="0"/>
              <a:t>Update Package</a:t>
            </a:r>
            <a:endParaRPr lang="en-US" sz="2000" dirty="0">
              <a:cs typeface="TH SarabunPSK" panose="020B0500040200020003"/>
            </a:endParaRPr>
          </a:p>
          <a:p>
            <a:pPr lvl="1"/>
            <a:r>
              <a:rPr lang="en-US" sz="2000" dirty="0">
                <a:cs typeface="TH SarabunPSK" panose="020B0500040200020003"/>
              </a:rPr>
              <a:t>Login </a:t>
            </a:r>
            <a:r>
              <a:rPr lang="th-TH" sz="2000" dirty="0">
                <a:cs typeface="TH SarabunPSK" panose="020B0500040200020003"/>
              </a:rPr>
              <a:t>เข้าสู่ระบบด้วย </a:t>
            </a:r>
            <a:r>
              <a:rPr lang="en-US" sz="2000" dirty="0">
                <a:cs typeface="TH SarabunPSK" panose="020B0500040200020003"/>
              </a:rPr>
              <a:t>root </a:t>
            </a:r>
            <a:r>
              <a:rPr lang="th-TH" sz="2000" dirty="0">
                <a:cs typeface="TH SarabunPSK" panose="020B0500040200020003"/>
              </a:rPr>
              <a:t>และ </a:t>
            </a:r>
            <a:r>
              <a:rPr lang="en-US" sz="2000" dirty="0">
                <a:cs typeface="TH SarabunPSK" panose="020B0500040200020003"/>
              </a:rPr>
              <a:t>password </a:t>
            </a:r>
            <a:r>
              <a:rPr lang="th-TH" sz="2000" dirty="0">
                <a:cs typeface="TH SarabunPSK" panose="020B0500040200020003"/>
              </a:rPr>
              <a:t>อีกครั้ง</a:t>
            </a:r>
          </a:p>
          <a:p>
            <a:pPr lvl="1"/>
            <a:endParaRPr lang="en-US" sz="2000" dirty="0">
              <a:cs typeface="TH SarabunPSK" panose="020B0500040200020003"/>
            </a:endParaRPr>
          </a:p>
          <a:p>
            <a:pPr lvl="1"/>
            <a:r>
              <a:rPr lang="en-US" i="1" dirty="0">
                <a:cs typeface="TH SarabunPSK" panose="020B0500040200020003"/>
              </a:rPr>
              <a:t>[root@192 network-scripts]# </a:t>
            </a:r>
            <a:r>
              <a:rPr lang="en-US" b="1" i="1" dirty="0">
                <a:cs typeface="TH SarabunPSK" panose="020B0500040200020003"/>
              </a:rPr>
              <a:t>yum update</a:t>
            </a:r>
          </a:p>
        </p:txBody>
      </p:sp>
    </p:spTree>
    <p:extLst>
      <p:ext uri="{BB962C8B-B14F-4D97-AF65-F5344CB8AC3E}">
        <p14:creationId xmlns:p14="http://schemas.microsoft.com/office/powerpoint/2010/main" val="2661448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VirtualBox network interface</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938992"/>
          </a:xfrm>
          <a:prstGeom prst="rect">
            <a:avLst/>
          </a:prstGeom>
        </p:spPr>
        <p:txBody>
          <a:bodyPr wrap="square">
            <a:spAutoFit/>
          </a:bodyPr>
          <a:lstStyle/>
          <a:p>
            <a:pPr marL="342900" indent="-342900">
              <a:buFont typeface="Wingdings" panose="05000000000000000000" pitchFamily="2" charset="2"/>
              <a:buChar char="v"/>
            </a:pPr>
            <a:r>
              <a:rPr lang="en-US" sz="2400" b="1" dirty="0"/>
              <a:t>Checking Guest IP address</a:t>
            </a:r>
          </a:p>
          <a:p>
            <a:pPr lvl="1"/>
            <a:r>
              <a:rPr lang="th-TH" sz="2400" dirty="0">
                <a:cs typeface="TH SarabunPSK" panose="020B0500040200020003"/>
              </a:rPr>
              <a:t>ปกติแล้ว </a:t>
            </a:r>
            <a:r>
              <a:rPr lang="en-US" sz="2400" dirty="0">
                <a:cs typeface="TH SarabunPSK" panose="020B0500040200020003"/>
              </a:rPr>
              <a:t>VirtualBox network interface </a:t>
            </a:r>
            <a:r>
              <a:rPr lang="th-TH" sz="2400" dirty="0">
                <a:cs typeface="TH SarabunPSK" panose="020B0500040200020003"/>
              </a:rPr>
              <a:t>จะถูกตั้งค่าเป็นแบบ </a:t>
            </a:r>
            <a:r>
              <a:rPr lang="en-US" sz="2400" dirty="0">
                <a:cs typeface="TH SarabunPSK" panose="020B0500040200020003"/>
              </a:rPr>
              <a:t>NAT </a:t>
            </a:r>
            <a:r>
              <a:rPr lang="th-TH" sz="2400" dirty="0">
                <a:cs typeface="TH SarabunPSK" panose="020B0500040200020003"/>
              </a:rPr>
              <a:t>และจะกำหนด </a:t>
            </a:r>
            <a:r>
              <a:rPr lang="en-GB" sz="2400" dirty="0">
                <a:cs typeface="TH SarabunPSK" panose="020B0500040200020003"/>
              </a:rPr>
              <a:t>IP </a:t>
            </a:r>
            <a:r>
              <a:rPr lang="en-US" sz="2400" dirty="0">
                <a:cs typeface="TH SarabunPSK" panose="020B0500040200020003"/>
              </a:rPr>
              <a:t>address </a:t>
            </a:r>
            <a:r>
              <a:rPr lang="th-TH" sz="2400" dirty="0">
                <a:cs typeface="TH SarabunPSK" panose="020B0500040200020003"/>
              </a:rPr>
              <a:t>ของเครื่อง </a:t>
            </a:r>
            <a:r>
              <a:rPr lang="en-GB" sz="2400" dirty="0">
                <a:cs typeface="TH SarabunPSK" panose="020B0500040200020003"/>
              </a:rPr>
              <a:t>Guest </a:t>
            </a:r>
            <a:r>
              <a:rPr lang="th-TH" sz="2400" dirty="0">
                <a:cs typeface="TH SarabunPSK" panose="020B0500040200020003"/>
              </a:rPr>
              <a:t>เป็น </a:t>
            </a:r>
            <a:r>
              <a:rPr lang="en-GB" sz="2400" dirty="0">
                <a:cs typeface="TH SarabunPSK" panose="020B0500040200020003"/>
              </a:rPr>
              <a:t>10.0.2.15 </a:t>
            </a:r>
            <a:r>
              <a:rPr lang="th-TH" sz="2400" dirty="0">
                <a:cs typeface="TH SarabunPSK" panose="020B0500040200020003"/>
              </a:rPr>
              <a:t>สามารถตรวจสอบ โดยใช้คำสั่งดังนี้</a:t>
            </a:r>
          </a:p>
          <a:p>
            <a:pPr lvl="1"/>
            <a:endParaRPr lang="th-TH" sz="2400" dirty="0">
              <a:cs typeface="TH SarabunPSK" panose="020B0500040200020003"/>
            </a:endParaRPr>
          </a:p>
        </p:txBody>
      </p:sp>
      <p:pic>
        <p:nvPicPr>
          <p:cNvPr id="5" name="รูปภาพ 4">
            <a:extLst>
              <a:ext uri="{FF2B5EF4-FFF2-40B4-BE49-F238E27FC236}">
                <a16:creationId xmlns:a16="http://schemas.microsoft.com/office/drawing/2014/main" id="{B5DAB301-4429-41AD-A483-CC0DD228B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46" y="3329733"/>
            <a:ext cx="7481506" cy="2670638"/>
          </a:xfrm>
          <a:prstGeom prst="rect">
            <a:avLst/>
          </a:prstGeom>
        </p:spPr>
      </p:pic>
    </p:spTree>
    <p:extLst>
      <p:ext uri="{BB962C8B-B14F-4D97-AF65-F5344CB8AC3E}">
        <p14:creationId xmlns:p14="http://schemas.microsoft.com/office/powerpoint/2010/main" val="2566529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Setting NAT with Port Forwarding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077218"/>
          </a:xfrm>
          <a:prstGeom prst="rect">
            <a:avLst/>
          </a:prstGeom>
        </p:spPr>
        <p:txBody>
          <a:bodyPr wrap="square">
            <a:spAutoFit/>
          </a:bodyPr>
          <a:lstStyle/>
          <a:p>
            <a:r>
              <a:rPr lang="th-TH" sz="2000" dirty="0">
                <a:cs typeface="TH SarabunPSK" panose="020B0500040200020003"/>
              </a:rPr>
              <a:t>ปกติแล้ว </a:t>
            </a:r>
            <a:r>
              <a:rPr lang="en-US" sz="2000" dirty="0">
                <a:cs typeface="TH SarabunPSK" panose="020B0500040200020003"/>
              </a:rPr>
              <a:t>VirtualBox network interface </a:t>
            </a:r>
            <a:r>
              <a:rPr lang="th-TH" sz="2000" dirty="0">
                <a:cs typeface="TH SarabunPSK" panose="020B0500040200020003"/>
              </a:rPr>
              <a:t>จะถูกตั้งค่าเป็นแบบ </a:t>
            </a:r>
            <a:r>
              <a:rPr lang="en-US" sz="2000" dirty="0">
                <a:cs typeface="TH SarabunPSK" panose="020B0500040200020003"/>
              </a:rPr>
              <a:t>NAT </a:t>
            </a:r>
            <a:r>
              <a:rPr lang="th-TH" sz="2000" dirty="0">
                <a:cs typeface="TH SarabunPSK" panose="020B0500040200020003"/>
              </a:rPr>
              <a:t>และไม่อนุญาตให้เรียกใช้บริการไปยังเครื่อง </a:t>
            </a:r>
            <a:r>
              <a:rPr lang="en-GB" sz="2000" dirty="0">
                <a:cs typeface="TH SarabunPSK" panose="020B0500040200020003"/>
              </a:rPr>
              <a:t>Guest </a:t>
            </a:r>
            <a:r>
              <a:rPr lang="th-TH" sz="2000" dirty="0">
                <a:cs typeface="TH SarabunPSK" panose="020B0500040200020003"/>
              </a:rPr>
              <a:t>จากเครื่อง </a:t>
            </a:r>
            <a:r>
              <a:rPr lang="en-US" sz="2000" dirty="0">
                <a:cs typeface="TH SarabunPSK" panose="020B0500040200020003"/>
              </a:rPr>
              <a:t>Host </a:t>
            </a:r>
            <a:r>
              <a:rPr lang="th-TH" sz="2000" dirty="0">
                <a:cs typeface="TH SarabunPSK" panose="020B0500040200020003"/>
              </a:rPr>
              <a:t>ต้องตั้งค่า </a:t>
            </a:r>
            <a:r>
              <a:rPr lang="en-GB" sz="2000" dirty="0">
                <a:cs typeface="TH SarabunPSK" panose="020B0500040200020003"/>
              </a:rPr>
              <a:t>Port Forwarding </a:t>
            </a:r>
            <a:r>
              <a:rPr lang="th-TH" sz="2000" dirty="0">
                <a:cs typeface="TH SarabunPSK" panose="020B0500040200020003"/>
              </a:rPr>
              <a:t>ถึงจะเรียกใช้บริการจากเครื่อง </a:t>
            </a:r>
            <a:r>
              <a:rPr lang="en-GB" sz="2000" dirty="0">
                <a:cs typeface="TH SarabunPSK" panose="020B0500040200020003"/>
              </a:rPr>
              <a:t>Guest </a:t>
            </a:r>
            <a:r>
              <a:rPr lang="th-TH" sz="2000" dirty="0">
                <a:cs typeface="TH SarabunPSK" panose="020B0500040200020003"/>
              </a:rPr>
              <a:t>ได้</a:t>
            </a:r>
          </a:p>
          <a:p>
            <a:endParaRPr lang="th-TH" sz="2400" dirty="0">
              <a:cs typeface="TH SarabunPSK" panose="020B0500040200020003"/>
            </a:endParaRPr>
          </a:p>
        </p:txBody>
      </p:sp>
      <p:pic>
        <p:nvPicPr>
          <p:cNvPr id="5" name="รูปภาพ 4">
            <a:extLst>
              <a:ext uri="{FF2B5EF4-FFF2-40B4-BE49-F238E27FC236}">
                <a16:creationId xmlns:a16="http://schemas.microsoft.com/office/drawing/2014/main" id="{BD0CB0DD-04C2-436B-901A-79AE9FD52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940" y="2582092"/>
            <a:ext cx="5502117" cy="3795089"/>
          </a:xfrm>
          <a:prstGeom prst="rect">
            <a:avLst/>
          </a:prstGeom>
        </p:spPr>
      </p:pic>
    </p:spTree>
    <p:extLst>
      <p:ext uri="{BB962C8B-B14F-4D97-AF65-F5344CB8AC3E}">
        <p14:creationId xmlns:p14="http://schemas.microsoft.com/office/powerpoint/2010/main" val="3886849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Setting NAT with Port Forwarding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200329"/>
          </a:xfrm>
          <a:prstGeom prst="rect">
            <a:avLst/>
          </a:prstGeom>
        </p:spPr>
        <p:txBody>
          <a:bodyPr wrap="square">
            <a:spAutoFit/>
          </a:bodyPr>
          <a:lstStyle/>
          <a:p>
            <a:pPr marL="342900" indent="-342900">
              <a:buFont typeface="Wingdings" panose="05000000000000000000" pitchFamily="2" charset="2"/>
              <a:buChar char="v"/>
            </a:pPr>
            <a:r>
              <a:rPr lang="en-US" sz="2400" b="1" dirty="0"/>
              <a:t>SSH (22) port forwarding</a:t>
            </a:r>
          </a:p>
          <a:p>
            <a:pPr marL="914400" lvl="1" indent="-457200">
              <a:buFont typeface="+mj-lt"/>
              <a:buAutoNum type="arabicPeriod"/>
            </a:pPr>
            <a:r>
              <a:rPr lang="th-TH" sz="2400" dirty="0">
                <a:cs typeface="TH SarabunPSK" panose="020B0500040200020003"/>
              </a:rPr>
              <a:t>เปิดโปรแกรม </a:t>
            </a:r>
            <a:r>
              <a:rPr lang="en-US" sz="2000" dirty="0">
                <a:cs typeface="TH SarabunPSK" panose="020B0500040200020003"/>
              </a:rPr>
              <a:t>VirtualBox</a:t>
            </a:r>
            <a:r>
              <a:rPr lang="en-US" sz="2400" dirty="0">
                <a:cs typeface="TH SarabunPSK" panose="020B0500040200020003"/>
              </a:rPr>
              <a:t> </a:t>
            </a:r>
            <a:r>
              <a:rPr lang="th-TH" sz="2400" dirty="0">
                <a:cs typeface="TH SarabunPSK" panose="020B0500040200020003"/>
              </a:rPr>
              <a:t>แล้วไปยัง </a:t>
            </a:r>
            <a:r>
              <a:rPr lang="th-TH" sz="2400" b="1" dirty="0">
                <a:cs typeface="TH SarabunPSK" panose="020B0500040200020003"/>
              </a:rPr>
              <a:t>การตั้งค่า </a:t>
            </a:r>
            <a:r>
              <a:rPr lang="en-US" sz="1600" dirty="0">
                <a:cs typeface="TH SarabunPSK" panose="020B0500040200020003"/>
              </a:rPr>
              <a:t>/</a:t>
            </a:r>
            <a:r>
              <a:rPr lang="en-US" sz="2400" dirty="0">
                <a:cs typeface="TH SarabunPSK" panose="020B0500040200020003"/>
              </a:rPr>
              <a:t> </a:t>
            </a:r>
            <a:r>
              <a:rPr lang="th-TH" sz="2400" b="1" dirty="0">
                <a:cs typeface="TH SarabunPSK" panose="020B0500040200020003"/>
              </a:rPr>
              <a:t>เครือข่าย</a:t>
            </a:r>
          </a:p>
          <a:p>
            <a:pPr lvl="1"/>
            <a:endParaRPr lang="th-TH" sz="2400" dirty="0">
              <a:cs typeface="TH SarabunPSK" panose="020B0500040200020003"/>
            </a:endParaRPr>
          </a:p>
        </p:txBody>
      </p:sp>
      <p:pic>
        <p:nvPicPr>
          <p:cNvPr id="5" name="รูปภาพ 4">
            <a:extLst>
              <a:ext uri="{FF2B5EF4-FFF2-40B4-BE49-F238E27FC236}">
                <a16:creationId xmlns:a16="http://schemas.microsoft.com/office/drawing/2014/main" id="{53138CB9-8D8C-4324-A0BD-AD8E81E53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268" y="2582092"/>
            <a:ext cx="5555461" cy="3825572"/>
          </a:xfrm>
          <a:prstGeom prst="rect">
            <a:avLst/>
          </a:prstGeom>
        </p:spPr>
      </p:pic>
    </p:spTree>
    <p:extLst>
      <p:ext uri="{BB962C8B-B14F-4D97-AF65-F5344CB8AC3E}">
        <p14:creationId xmlns:p14="http://schemas.microsoft.com/office/powerpoint/2010/main" val="3057236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Setting NAT with Port Forwarding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200329"/>
          </a:xfrm>
          <a:prstGeom prst="rect">
            <a:avLst/>
          </a:prstGeom>
        </p:spPr>
        <p:txBody>
          <a:bodyPr wrap="square">
            <a:spAutoFit/>
          </a:bodyPr>
          <a:lstStyle/>
          <a:p>
            <a:pPr marL="342900" indent="-342900">
              <a:buFont typeface="Wingdings" panose="05000000000000000000" pitchFamily="2" charset="2"/>
              <a:buChar char="v"/>
            </a:pPr>
            <a:r>
              <a:rPr lang="en-US" sz="2400" b="1" dirty="0"/>
              <a:t>SSH (22) port forwarding</a:t>
            </a:r>
          </a:p>
          <a:p>
            <a:pPr marL="914400" lvl="1" indent="-457200">
              <a:buFont typeface="+mj-lt"/>
              <a:buAutoNum type="arabicPeriod" startAt="2"/>
            </a:pPr>
            <a:r>
              <a:rPr lang="en-US" sz="2000" dirty="0">
                <a:cs typeface="TH SarabunPSK" panose="020B0500040200020003"/>
              </a:rPr>
              <a:t>Click</a:t>
            </a:r>
            <a:r>
              <a:rPr lang="th-TH" sz="2400" dirty="0">
                <a:cs typeface="TH SarabunPSK" panose="020B0500040200020003"/>
              </a:rPr>
              <a:t> </a:t>
            </a:r>
            <a:r>
              <a:rPr lang="th-TH" sz="2400" b="1" dirty="0">
                <a:cs typeface="TH SarabunPSK" panose="020B0500040200020003"/>
              </a:rPr>
              <a:t>ขั้นสูง </a:t>
            </a:r>
            <a:r>
              <a:rPr lang="th-TH" sz="2400" dirty="0">
                <a:cs typeface="TH SarabunPSK" panose="020B0500040200020003"/>
              </a:rPr>
              <a:t>แล้ว </a:t>
            </a:r>
            <a:r>
              <a:rPr lang="en-US" sz="2000" dirty="0">
                <a:cs typeface="TH SarabunPSK" panose="020B0500040200020003"/>
              </a:rPr>
              <a:t>Click</a:t>
            </a:r>
            <a:r>
              <a:rPr lang="en-US" sz="2400" dirty="0">
                <a:cs typeface="TH SarabunPSK" panose="020B0500040200020003"/>
              </a:rPr>
              <a:t> </a:t>
            </a:r>
            <a:r>
              <a:rPr lang="th-TH" sz="2400" b="1" dirty="0">
                <a:cs typeface="TH SarabunPSK" panose="020B0500040200020003"/>
              </a:rPr>
              <a:t>การส่งต่อพอร์ต</a:t>
            </a:r>
          </a:p>
          <a:p>
            <a:pPr lvl="1"/>
            <a:endParaRPr lang="th-TH" sz="2400" dirty="0">
              <a:cs typeface="TH SarabunPSK" panose="020B0500040200020003"/>
            </a:endParaRPr>
          </a:p>
        </p:txBody>
      </p:sp>
      <p:pic>
        <p:nvPicPr>
          <p:cNvPr id="10" name="รูปภาพ 9">
            <a:extLst>
              <a:ext uri="{FF2B5EF4-FFF2-40B4-BE49-F238E27FC236}">
                <a16:creationId xmlns:a16="http://schemas.microsoft.com/office/drawing/2014/main" id="{B2B17347-324F-4CF7-AEAC-78DFEB3BF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458" y="2582092"/>
            <a:ext cx="5563082" cy="3825572"/>
          </a:xfrm>
          <a:prstGeom prst="rect">
            <a:avLst/>
          </a:prstGeom>
        </p:spPr>
      </p:pic>
    </p:spTree>
    <p:extLst>
      <p:ext uri="{BB962C8B-B14F-4D97-AF65-F5344CB8AC3E}">
        <p14:creationId xmlns:p14="http://schemas.microsoft.com/office/powerpoint/2010/main" val="735425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Setting NAT with Port Forwarding</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200329"/>
          </a:xfrm>
          <a:prstGeom prst="rect">
            <a:avLst/>
          </a:prstGeom>
        </p:spPr>
        <p:txBody>
          <a:bodyPr wrap="square">
            <a:spAutoFit/>
          </a:bodyPr>
          <a:lstStyle/>
          <a:p>
            <a:pPr marL="342900" indent="-342900">
              <a:buFont typeface="Wingdings" panose="05000000000000000000" pitchFamily="2" charset="2"/>
              <a:buChar char="v"/>
            </a:pPr>
            <a:r>
              <a:rPr lang="en-US" sz="2400" b="1" dirty="0"/>
              <a:t>SSH (22) port forwarding</a:t>
            </a:r>
          </a:p>
          <a:p>
            <a:pPr marL="914400" lvl="1" indent="-457200">
              <a:buFont typeface="+mj-lt"/>
              <a:buAutoNum type="arabicPeriod" startAt="2"/>
            </a:pPr>
            <a:r>
              <a:rPr lang="en-US" sz="2000" dirty="0">
                <a:cs typeface="TH SarabunPSK" panose="020B0500040200020003"/>
              </a:rPr>
              <a:t>Click </a:t>
            </a:r>
            <a:r>
              <a:rPr lang="th-TH" sz="2400" b="1" dirty="0">
                <a:cs typeface="TH SarabunPSK" panose="020B0500040200020003"/>
              </a:rPr>
              <a:t>เพิ่มกฎการส่งต่อพอร์ต </a:t>
            </a:r>
            <a:r>
              <a:rPr lang="th-TH" sz="2400" dirty="0">
                <a:cs typeface="TH SarabunPSK" panose="020B0500040200020003"/>
              </a:rPr>
              <a:t>กำหนดค่า แล้วกดปุ่ม </a:t>
            </a:r>
            <a:r>
              <a:rPr lang="en-GB" sz="2000" dirty="0">
                <a:cs typeface="TH SarabunPSK" panose="020B0500040200020003"/>
              </a:rPr>
              <a:t>OK</a:t>
            </a:r>
            <a:r>
              <a:rPr lang="th-TH" sz="2400" dirty="0">
                <a:cs typeface="TH SarabunPSK" panose="020B0500040200020003"/>
              </a:rPr>
              <a:t> ดังรูป</a:t>
            </a:r>
            <a:endParaRPr lang="th-TH" sz="2800" dirty="0">
              <a:cs typeface="TH SarabunPSK" panose="020B0500040200020003"/>
            </a:endParaRPr>
          </a:p>
          <a:p>
            <a:pPr lvl="1"/>
            <a:endParaRPr lang="th-TH" sz="2400" dirty="0">
              <a:cs typeface="TH SarabunPSK" panose="020B0500040200020003"/>
            </a:endParaRPr>
          </a:p>
        </p:txBody>
      </p:sp>
      <p:pic>
        <p:nvPicPr>
          <p:cNvPr id="5" name="รูปภาพ 4">
            <a:extLst>
              <a:ext uri="{FF2B5EF4-FFF2-40B4-BE49-F238E27FC236}">
                <a16:creationId xmlns:a16="http://schemas.microsoft.com/office/drawing/2014/main" id="{603E5D7B-D8B5-44E1-B0C5-F3D7B0283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461" y="2582092"/>
            <a:ext cx="5873075" cy="3132306"/>
          </a:xfrm>
          <a:prstGeom prst="rect">
            <a:avLst/>
          </a:prstGeom>
        </p:spPr>
      </p:pic>
    </p:spTree>
    <p:extLst>
      <p:ext uri="{BB962C8B-B14F-4D97-AF65-F5344CB8AC3E}">
        <p14:creationId xmlns:p14="http://schemas.microsoft.com/office/powerpoint/2010/main" val="1080448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Logon from Host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647426"/>
          </a:xfrm>
          <a:prstGeom prst="rect">
            <a:avLst/>
          </a:prstGeom>
        </p:spPr>
        <p:txBody>
          <a:bodyPr wrap="square">
            <a:spAutoFit/>
          </a:bodyPr>
          <a:lstStyle/>
          <a:p>
            <a:pPr marL="342900" indent="-342900">
              <a:buFont typeface="Wingdings" panose="05000000000000000000" pitchFamily="2" charset="2"/>
              <a:buChar char="v"/>
            </a:pPr>
            <a:r>
              <a:rPr lang="en-US" sz="2000" b="1" dirty="0"/>
              <a:t>Logon from Linux and Mac OSX</a:t>
            </a:r>
          </a:p>
          <a:p>
            <a:pPr lvl="1"/>
            <a:r>
              <a:rPr lang="en-US" sz="2000" dirty="0">
                <a:cs typeface="TH SarabunPSK" panose="020B0500040200020003"/>
              </a:rPr>
              <a:t>You can now open a terminal on Linux or Mac OSX and use  </a:t>
            </a:r>
            <a:r>
              <a:rPr lang="en-US" sz="2000" b="1" dirty="0" err="1">
                <a:cs typeface="TH SarabunPSK" panose="020B0500040200020003"/>
              </a:rPr>
              <a:t>ssh</a:t>
            </a:r>
            <a:r>
              <a:rPr lang="en-US" sz="2000" dirty="0">
                <a:cs typeface="TH SarabunPSK" panose="020B0500040200020003"/>
              </a:rPr>
              <a:t>  to log on to your virtual machine.</a:t>
            </a:r>
          </a:p>
          <a:p>
            <a:pPr lvl="1"/>
            <a:endParaRPr lang="en-US" sz="2000" dirty="0">
              <a:cs typeface="TH SarabunPSK" panose="020B0500040200020003"/>
            </a:endParaRPr>
          </a:p>
          <a:p>
            <a:pPr lvl="1"/>
            <a:r>
              <a:rPr lang="en-US" i="1" dirty="0">
                <a:cs typeface="TH SarabunPSK" panose="020B0500040200020003"/>
              </a:rPr>
              <a:t>[</a:t>
            </a:r>
            <a:r>
              <a:rPr lang="en-US" i="1" dirty="0" err="1">
                <a:cs typeface="TH SarabunPSK" panose="020B0500040200020003"/>
              </a:rPr>
              <a:t>root@localhost</a:t>
            </a:r>
            <a:r>
              <a:rPr lang="en-US" i="1" dirty="0">
                <a:cs typeface="TH SarabunPSK" panose="020B0500040200020003"/>
              </a:rPr>
              <a:t> ~]# </a:t>
            </a:r>
            <a:r>
              <a:rPr lang="en-US" i="1" dirty="0" err="1">
                <a:cs typeface="TH SarabunPSK" panose="020B0500040200020003"/>
              </a:rPr>
              <a:t>ssh</a:t>
            </a:r>
            <a:r>
              <a:rPr lang="en-US" i="1" dirty="0">
                <a:cs typeface="TH SarabunPSK" panose="020B0500040200020003"/>
              </a:rPr>
              <a:t> root@127.0.0.1</a:t>
            </a:r>
          </a:p>
          <a:p>
            <a:pPr lvl="1"/>
            <a:r>
              <a:rPr lang="en-US" i="1" dirty="0">
                <a:cs typeface="TH SarabunPSK" panose="020B0500040200020003"/>
              </a:rPr>
              <a:t>The authenticity of host '127.0.0.1 (127.0.0.1)' can't be established.</a:t>
            </a:r>
          </a:p>
          <a:p>
            <a:pPr lvl="1"/>
            <a:r>
              <a:rPr lang="en-US" i="1" dirty="0">
                <a:cs typeface="TH SarabunPSK" panose="020B0500040200020003"/>
              </a:rPr>
              <a:t>ECDSA key fingerprint is SHA256:4YkNPs+b/ugXgXKxT1pZMmDwkEbNcMkDdsgjBtzszGA.</a:t>
            </a:r>
          </a:p>
          <a:p>
            <a:pPr lvl="1"/>
            <a:r>
              <a:rPr lang="en-US" i="1" dirty="0">
                <a:cs typeface="TH SarabunPSK" panose="020B0500040200020003"/>
              </a:rPr>
              <a:t>ECDSA key fingerprint is MD5:6b:6d:3f:d4:2d:26:c5:84:69:9d:82:e4:1d:ff:7b:28.</a:t>
            </a:r>
          </a:p>
          <a:p>
            <a:pPr lvl="1"/>
            <a:r>
              <a:rPr lang="en-US" i="1" dirty="0">
                <a:cs typeface="TH SarabunPSK" panose="020B0500040200020003"/>
              </a:rPr>
              <a:t>Are you sure you want to continue connecting (yes/no)? yes</a:t>
            </a:r>
          </a:p>
          <a:p>
            <a:pPr lvl="1"/>
            <a:r>
              <a:rPr lang="en-US" i="1" dirty="0">
                <a:cs typeface="TH SarabunPSK" panose="020B0500040200020003"/>
              </a:rPr>
              <a:t>Warning: Permanently added '127.0.0.1' (ECDSA) to the list of known hosts.</a:t>
            </a:r>
          </a:p>
          <a:p>
            <a:pPr lvl="1"/>
            <a:r>
              <a:rPr lang="en-US" i="1" dirty="0">
                <a:cs typeface="TH SarabunPSK" panose="020B0500040200020003"/>
              </a:rPr>
              <a:t>root@127.0.0.1's password:</a:t>
            </a:r>
          </a:p>
          <a:p>
            <a:pPr lvl="1"/>
            <a:r>
              <a:rPr lang="en-US" i="1" dirty="0">
                <a:cs typeface="TH SarabunPSK" panose="020B0500040200020003"/>
              </a:rPr>
              <a:t>Last login: Wed Nov  1 04:24:13 2017 from 10.0.2.2</a:t>
            </a:r>
          </a:p>
          <a:p>
            <a:pPr lvl="1"/>
            <a:r>
              <a:rPr lang="en-US" i="1" dirty="0">
                <a:cs typeface="TH SarabunPSK" panose="020B0500040200020003"/>
              </a:rPr>
              <a:t>[</a:t>
            </a:r>
            <a:r>
              <a:rPr lang="en-US" i="1" dirty="0" err="1">
                <a:cs typeface="TH SarabunPSK" panose="020B0500040200020003"/>
              </a:rPr>
              <a:t>root@localhost</a:t>
            </a:r>
            <a:r>
              <a:rPr lang="en-US" i="1" dirty="0">
                <a:cs typeface="TH SarabunPSK" panose="020B0500040200020003"/>
              </a:rPr>
              <a:t> ~]# hostname</a:t>
            </a:r>
          </a:p>
          <a:p>
            <a:pPr lvl="1"/>
            <a:r>
              <a:rPr lang="en-US" i="1" dirty="0" err="1">
                <a:cs typeface="TH SarabunPSK" panose="020B0500040200020003"/>
              </a:rPr>
              <a:t>localhost.localdomain</a:t>
            </a:r>
            <a:endParaRPr lang="en-US" i="1" dirty="0">
              <a:cs typeface="TH SarabunPSK" panose="020B0500040200020003"/>
            </a:endParaRPr>
          </a:p>
          <a:p>
            <a:pPr lvl="1"/>
            <a:r>
              <a:rPr lang="en-US" i="1" dirty="0">
                <a:cs typeface="TH SarabunPSK" panose="020B0500040200020003"/>
              </a:rPr>
              <a:t>[</a:t>
            </a:r>
            <a:r>
              <a:rPr lang="en-US" i="1" dirty="0" err="1">
                <a:cs typeface="TH SarabunPSK" panose="020B0500040200020003"/>
              </a:rPr>
              <a:t>root@localhost</a:t>
            </a:r>
            <a:r>
              <a:rPr lang="en-US" i="1" dirty="0">
                <a:cs typeface="TH SarabunPSK" panose="020B0500040200020003"/>
              </a:rPr>
              <a:t> ~]#</a:t>
            </a:r>
            <a:endParaRPr lang="th-TH" i="1" dirty="0">
              <a:cs typeface="TH SarabunPSK" panose="020B0500040200020003"/>
            </a:endParaRPr>
          </a:p>
        </p:txBody>
      </p:sp>
    </p:spTree>
    <p:extLst>
      <p:ext uri="{BB962C8B-B14F-4D97-AF65-F5344CB8AC3E}">
        <p14:creationId xmlns:p14="http://schemas.microsoft.com/office/powerpoint/2010/main" val="555133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logon from Host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1015663"/>
          </a:xfrm>
          <a:prstGeom prst="rect">
            <a:avLst/>
          </a:prstGeom>
        </p:spPr>
        <p:txBody>
          <a:bodyPr wrap="square">
            <a:spAutoFit/>
          </a:bodyPr>
          <a:lstStyle/>
          <a:p>
            <a:pPr marL="342900" indent="-342900">
              <a:buFont typeface="Wingdings" panose="05000000000000000000" pitchFamily="2" charset="2"/>
              <a:buChar char="v"/>
            </a:pPr>
            <a:r>
              <a:rPr lang="en-US" sz="2000" b="1" dirty="0"/>
              <a:t>Logon from Windows</a:t>
            </a:r>
          </a:p>
          <a:p>
            <a:pPr marL="914400" lvl="1" indent="-457200">
              <a:buFont typeface="+mj-lt"/>
              <a:buAutoNum type="arabicPeriod"/>
            </a:pPr>
            <a:r>
              <a:rPr lang="th-TH" sz="2000" dirty="0"/>
              <a:t>เปิดโปรแกรม </a:t>
            </a:r>
            <a:r>
              <a:rPr lang="en-GB" b="1" dirty="0"/>
              <a:t>Putty.exe</a:t>
            </a:r>
            <a:r>
              <a:rPr lang="en-GB" dirty="0"/>
              <a:t> </a:t>
            </a:r>
            <a:r>
              <a:rPr lang="th-TH" sz="2000" dirty="0"/>
              <a:t>เพื่อ </a:t>
            </a:r>
            <a:r>
              <a:rPr lang="en-GB" dirty="0"/>
              <a:t>Logon</a:t>
            </a:r>
            <a:r>
              <a:rPr lang="en-GB" sz="2000" dirty="0"/>
              <a:t> </a:t>
            </a:r>
            <a:r>
              <a:rPr lang="th-TH" sz="2000" dirty="0"/>
              <a:t>ไป </a:t>
            </a:r>
            <a:r>
              <a:rPr lang="en-GB" dirty="0"/>
              <a:t>Guest</a:t>
            </a:r>
            <a:r>
              <a:rPr lang="en-GB" sz="2000" dirty="0"/>
              <a:t> </a:t>
            </a:r>
            <a:r>
              <a:rPr lang="th-TH" sz="2000" dirty="0"/>
              <a:t>โดยใช้ </a:t>
            </a:r>
            <a:r>
              <a:rPr lang="en-GB" dirty="0"/>
              <a:t>IP address </a:t>
            </a:r>
            <a:r>
              <a:rPr lang="th-TH" sz="2000" dirty="0"/>
              <a:t>เป็น </a:t>
            </a:r>
            <a:r>
              <a:rPr lang="en-US" b="1" dirty="0"/>
              <a:t>127.0.0.1</a:t>
            </a:r>
            <a:r>
              <a:rPr lang="en-US" sz="2000" dirty="0"/>
              <a:t> </a:t>
            </a:r>
            <a:r>
              <a:rPr lang="th-TH" sz="2000" dirty="0"/>
              <a:t>ด้วยพอร์ต </a:t>
            </a:r>
            <a:r>
              <a:rPr lang="en-US" b="1" dirty="0"/>
              <a:t>22</a:t>
            </a:r>
            <a:r>
              <a:rPr lang="th-TH" sz="2000" dirty="0"/>
              <a:t> แล้วกดปุ่ม</a:t>
            </a:r>
            <a:r>
              <a:rPr lang="en-GB" sz="2000" dirty="0"/>
              <a:t> </a:t>
            </a:r>
            <a:r>
              <a:rPr lang="en-GB" sz="2000" b="1" dirty="0"/>
              <a:t>open</a:t>
            </a:r>
            <a:r>
              <a:rPr lang="en-GB" sz="2000" dirty="0"/>
              <a:t> </a:t>
            </a:r>
            <a:r>
              <a:rPr lang="th-TH" sz="2000" dirty="0"/>
              <a:t>ดังรูป</a:t>
            </a:r>
            <a:endParaRPr lang="en-US" sz="2000" dirty="0"/>
          </a:p>
        </p:txBody>
      </p:sp>
      <p:pic>
        <p:nvPicPr>
          <p:cNvPr id="5" name="รูปภาพ 4">
            <a:extLst>
              <a:ext uri="{FF2B5EF4-FFF2-40B4-BE49-F238E27FC236}">
                <a16:creationId xmlns:a16="http://schemas.microsoft.com/office/drawing/2014/main" id="{FA9C533F-26CE-40B4-AEE0-33F53F373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784" y="2812925"/>
            <a:ext cx="3972996" cy="3573733"/>
          </a:xfrm>
          <a:prstGeom prst="rect">
            <a:avLst/>
          </a:prstGeom>
        </p:spPr>
      </p:pic>
    </p:spTree>
    <p:extLst>
      <p:ext uri="{BB962C8B-B14F-4D97-AF65-F5344CB8AC3E}">
        <p14:creationId xmlns:p14="http://schemas.microsoft.com/office/powerpoint/2010/main" val="164230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016758"/>
          </a:xfrm>
          <a:prstGeom prst="rect">
            <a:avLst/>
          </a:prstGeom>
        </p:spPr>
        <p:txBody>
          <a:bodyPr wrap="square">
            <a:spAutoFit/>
          </a:bodyPr>
          <a:lstStyle/>
          <a:p>
            <a:pPr marL="285750" indent="-285750">
              <a:buFont typeface="Wingdings" panose="05000000000000000000" pitchFamily="2" charset="2"/>
              <a:buChar char="v"/>
            </a:pPr>
            <a:r>
              <a:rPr lang="en-US" sz="2800" dirty="0"/>
              <a:t> In response to this trend, Stallman, who believed in the principle that software has to be free always, founded the Free Software Foundation and in 1985, published the GNU Manifesto.  </a:t>
            </a:r>
          </a:p>
          <a:p>
            <a:pPr marL="285750" indent="-285750">
              <a:buFont typeface="Wingdings" panose="05000000000000000000" pitchFamily="2" charset="2"/>
              <a:buChar char="v"/>
            </a:pPr>
            <a:r>
              <a:rPr lang="en-US" sz="2800" dirty="0"/>
              <a:t> This manifesto outlined his motivation for creating a free OS called GNU, which would be compatible with Unix.</a:t>
            </a:r>
          </a:p>
          <a:p>
            <a:pPr marL="285750" indent="-285750">
              <a:buFont typeface="Wingdings" panose="05000000000000000000" pitchFamily="2" charset="2"/>
              <a:buChar char="v"/>
            </a:pPr>
            <a:r>
              <a:rPr lang="en-US" sz="2800" dirty="0"/>
              <a:t> He along with a group of like minded programmers started work in developing the tools needed to make a complete OS </a:t>
            </a: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2624855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logon from Host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707886"/>
          </a:xfrm>
          <a:prstGeom prst="rect">
            <a:avLst/>
          </a:prstGeom>
        </p:spPr>
        <p:txBody>
          <a:bodyPr wrap="square">
            <a:spAutoFit/>
          </a:bodyPr>
          <a:lstStyle/>
          <a:p>
            <a:pPr marL="342900" indent="-342900">
              <a:buFont typeface="Wingdings" panose="05000000000000000000" pitchFamily="2" charset="2"/>
              <a:buChar char="v"/>
            </a:pPr>
            <a:r>
              <a:rPr lang="en-US" sz="2000" b="1" dirty="0"/>
              <a:t>Logon from Windows</a:t>
            </a:r>
          </a:p>
          <a:p>
            <a:pPr marL="914400" lvl="1" indent="-457200">
              <a:buFont typeface="+mj-lt"/>
              <a:buAutoNum type="arabicPeriod" startAt="2"/>
            </a:pPr>
            <a:r>
              <a:rPr lang="en-US" sz="2000" dirty="0"/>
              <a:t>Logon </a:t>
            </a:r>
            <a:r>
              <a:rPr lang="th-TH" sz="2000" dirty="0"/>
              <a:t>ด้วย </a:t>
            </a:r>
            <a:r>
              <a:rPr lang="en-GB" sz="2000" dirty="0"/>
              <a:t>root </a:t>
            </a:r>
            <a:r>
              <a:rPr lang="th-TH" sz="2000" dirty="0"/>
              <a:t>และ </a:t>
            </a:r>
            <a:r>
              <a:rPr lang="en-GB" sz="2000" dirty="0"/>
              <a:t>password</a:t>
            </a:r>
            <a:endParaRPr lang="en-US" sz="2000" dirty="0"/>
          </a:p>
        </p:txBody>
      </p:sp>
      <p:pic>
        <p:nvPicPr>
          <p:cNvPr id="12" name="รูปภาพ 11">
            <a:extLst>
              <a:ext uri="{FF2B5EF4-FFF2-40B4-BE49-F238E27FC236}">
                <a16:creationId xmlns:a16="http://schemas.microsoft.com/office/drawing/2014/main" id="{2695BCA9-F472-4248-9DFF-F86B3B337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588" y="2320482"/>
            <a:ext cx="6294665" cy="3977985"/>
          </a:xfrm>
          <a:prstGeom prst="rect">
            <a:avLst/>
          </a:prstGeom>
        </p:spPr>
      </p:pic>
    </p:spTree>
    <p:extLst>
      <p:ext uri="{BB962C8B-B14F-4D97-AF65-F5344CB8AC3E}">
        <p14:creationId xmlns:p14="http://schemas.microsoft.com/office/powerpoint/2010/main" val="1671013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After Installation</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setting the hostname</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85980"/>
          </a:xfrm>
          <a:prstGeom prst="rect">
            <a:avLst/>
          </a:prstGeom>
        </p:spPr>
        <p:txBody>
          <a:bodyPr wrap="square">
            <a:spAutoFit/>
          </a:bodyPr>
          <a:lstStyle/>
          <a:p>
            <a:pPr marL="342900" indent="-342900">
              <a:buFont typeface="Wingdings" panose="05000000000000000000" pitchFamily="2" charset="2"/>
              <a:buChar char="v"/>
            </a:pPr>
            <a:r>
              <a:rPr lang="en-US" sz="2000" dirty="0"/>
              <a:t>Setting the hostname is a simple as changing the  </a:t>
            </a:r>
            <a:r>
              <a:rPr lang="en-US" sz="2000" b="1" dirty="0"/>
              <a:t>/</a:t>
            </a:r>
            <a:r>
              <a:rPr lang="en-US" sz="2000" b="1" dirty="0" err="1"/>
              <a:t>etc</a:t>
            </a:r>
            <a:r>
              <a:rPr lang="en-US" sz="2000" b="1" dirty="0"/>
              <a:t>/hostname  </a:t>
            </a:r>
            <a:r>
              <a:rPr lang="en-US" sz="2000" dirty="0"/>
              <a:t>file. As you can see here, it is set to  </a:t>
            </a:r>
            <a:r>
              <a:rPr lang="en-US" sz="2000" b="1" dirty="0" err="1"/>
              <a:t>localhost.localdomain</a:t>
            </a:r>
            <a:r>
              <a:rPr lang="en-US" sz="2000" b="1" dirty="0"/>
              <a:t>  </a:t>
            </a:r>
            <a:r>
              <a:rPr lang="en-US" sz="2000" dirty="0"/>
              <a:t>by default.</a:t>
            </a:r>
          </a:p>
          <a:p>
            <a:pPr marL="342900" indent="-342900">
              <a:buFont typeface="Wingdings" panose="05000000000000000000" pitchFamily="2" charset="2"/>
              <a:buChar char="v"/>
            </a:pPr>
            <a:endParaRPr lang="en-US" sz="2000" dirty="0"/>
          </a:p>
          <a:p>
            <a:pPr lvl="1"/>
            <a:r>
              <a:rPr lang="en-US" i="1" dirty="0"/>
              <a:t>[</a:t>
            </a:r>
            <a:r>
              <a:rPr lang="en-US" i="1" dirty="0" err="1"/>
              <a:t>root@localhost</a:t>
            </a:r>
            <a:r>
              <a:rPr lang="en-US" i="1" dirty="0"/>
              <a:t> ~]# cat /</a:t>
            </a:r>
            <a:r>
              <a:rPr lang="en-US" i="1" dirty="0" err="1"/>
              <a:t>etc</a:t>
            </a:r>
            <a:r>
              <a:rPr lang="en-US" i="1" dirty="0"/>
              <a:t>/hostname</a:t>
            </a:r>
          </a:p>
          <a:p>
            <a:pPr lvl="1"/>
            <a:r>
              <a:rPr lang="en-US" i="1" dirty="0" err="1"/>
              <a:t>localhost.localdomain</a:t>
            </a:r>
            <a:endParaRPr lang="en-US" i="1" dirty="0"/>
          </a:p>
          <a:p>
            <a:pPr lvl="1"/>
            <a:r>
              <a:rPr lang="en-US" i="1" dirty="0"/>
              <a:t>[</a:t>
            </a:r>
            <a:r>
              <a:rPr lang="en-US" i="1" dirty="0" err="1"/>
              <a:t>root@localhost</a:t>
            </a:r>
            <a:r>
              <a:rPr lang="en-US" i="1" dirty="0"/>
              <a:t> ~]#</a:t>
            </a:r>
          </a:p>
          <a:p>
            <a:pPr lvl="1"/>
            <a:endParaRPr lang="en-US" i="1" dirty="0"/>
          </a:p>
          <a:p>
            <a:pPr lvl="1"/>
            <a:r>
              <a:rPr lang="en-US" i="1" dirty="0"/>
              <a:t>You could do  </a:t>
            </a:r>
            <a:r>
              <a:rPr lang="en-US" b="1" i="1" dirty="0"/>
              <a:t>echo </a:t>
            </a:r>
            <a:r>
              <a:rPr lang="en-US" b="1" i="1" dirty="0" err="1"/>
              <a:t>server.bbu.local</a:t>
            </a:r>
            <a:r>
              <a:rPr lang="en-US" b="1" i="1" dirty="0"/>
              <a:t> &gt; /</a:t>
            </a:r>
            <a:r>
              <a:rPr lang="en-US" b="1" i="1" dirty="0" err="1"/>
              <a:t>etc</a:t>
            </a:r>
            <a:r>
              <a:rPr lang="en-US" b="1" i="1" dirty="0"/>
              <a:t>/hostname  </a:t>
            </a:r>
            <a:r>
              <a:rPr lang="en-US" i="1" dirty="0"/>
              <a:t>followed by a  </a:t>
            </a:r>
            <a:r>
              <a:rPr lang="en-US" b="1" i="1" dirty="0"/>
              <a:t>reboot</a:t>
            </a:r>
            <a:r>
              <a:rPr lang="en-US" i="1" dirty="0"/>
              <a:t> .</a:t>
            </a:r>
          </a:p>
          <a:p>
            <a:pPr lvl="1"/>
            <a:endParaRPr lang="en-US" i="1" dirty="0"/>
          </a:p>
          <a:p>
            <a:pPr lvl="1"/>
            <a:r>
              <a:rPr lang="en-US" i="1" dirty="0"/>
              <a:t>[</a:t>
            </a:r>
            <a:r>
              <a:rPr lang="en-US" i="1" dirty="0" err="1"/>
              <a:t>root@localhost</a:t>
            </a:r>
            <a:r>
              <a:rPr lang="en-US" i="1" dirty="0"/>
              <a:t> ~]# echo </a:t>
            </a:r>
            <a:r>
              <a:rPr lang="en-US" i="1" dirty="0" err="1"/>
              <a:t>server.bbu.local</a:t>
            </a:r>
            <a:r>
              <a:rPr lang="en-US" i="1" dirty="0"/>
              <a:t> &gt; /</a:t>
            </a:r>
            <a:r>
              <a:rPr lang="en-US" i="1" dirty="0" err="1"/>
              <a:t>etc</a:t>
            </a:r>
            <a:r>
              <a:rPr lang="en-US" i="1" dirty="0"/>
              <a:t>/hostname</a:t>
            </a:r>
          </a:p>
          <a:p>
            <a:pPr lvl="1"/>
            <a:r>
              <a:rPr lang="en-US" i="1" dirty="0"/>
              <a:t>[</a:t>
            </a:r>
            <a:r>
              <a:rPr lang="en-US" i="1" dirty="0" err="1"/>
              <a:t>root@localhost</a:t>
            </a:r>
            <a:r>
              <a:rPr lang="en-US" i="1" dirty="0"/>
              <a:t> ~]# reboot</a:t>
            </a:r>
          </a:p>
          <a:p>
            <a:pPr lvl="1"/>
            <a:endParaRPr lang="en-US" i="1" dirty="0"/>
          </a:p>
          <a:p>
            <a:pPr lvl="1"/>
            <a:r>
              <a:rPr lang="en-US" i="1" dirty="0"/>
              <a:t>After reboot.</a:t>
            </a:r>
          </a:p>
          <a:p>
            <a:pPr lvl="1"/>
            <a:endParaRPr lang="en-US" i="1" dirty="0"/>
          </a:p>
          <a:p>
            <a:pPr lvl="1"/>
            <a:r>
              <a:rPr lang="en-US" i="1" dirty="0"/>
              <a:t>[</a:t>
            </a:r>
            <a:r>
              <a:rPr lang="en-US" i="1" dirty="0" err="1"/>
              <a:t>root@server</a:t>
            </a:r>
            <a:r>
              <a:rPr lang="en-US" i="1" dirty="0"/>
              <a:t> ~]# hostname</a:t>
            </a:r>
          </a:p>
          <a:p>
            <a:pPr lvl="1"/>
            <a:r>
              <a:rPr lang="en-US" i="1" dirty="0" err="1"/>
              <a:t>server.bbu.local</a:t>
            </a:r>
            <a:endParaRPr lang="en-US" sz="2400" dirty="0">
              <a:cs typeface="TH SarabunPSK" panose="020B0500040200020003"/>
            </a:endParaRPr>
          </a:p>
          <a:p>
            <a:pPr lvl="1"/>
            <a:endParaRPr lang="th-TH" sz="2400" dirty="0">
              <a:cs typeface="TH SarabunPSK" panose="020B0500040200020003"/>
            </a:endParaRPr>
          </a:p>
        </p:txBody>
      </p:sp>
    </p:spTree>
    <p:extLst>
      <p:ext uri="{BB962C8B-B14F-4D97-AF65-F5344CB8AC3E}">
        <p14:creationId xmlns:p14="http://schemas.microsoft.com/office/powerpoint/2010/main" val="1480041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64310"/>
            <a:ext cx="9144000" cy="2467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Getting start to CentOS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746686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Getting start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Filesystem layout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662541"/>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dirty="0"/>
              <a:t>Under Linux, however, individual device type/location isn’t important. Instead, the  </a:t>
            </a:r>
            <a:r>
              <a:rPr lang="en-US" sz="2400" b="1" dirty="0"/>
              <a:t>file layout </a:t>
            </a:r>
            <a:r>
              <a:rPr lang="en-US" sz="2400" dirty="0"/>
              <a:t>provides a homogenous view over all the content independent from where that  content comes.</a:t>
            </a:r>
          </a:p>
          <a:p>
            <a:endParaRPr lang="en-US" sz="2000" dirty="0"/>
          </a:p>
          <a:p>
            <a:pPr marL="285750" indent="-285750">
              <a:buFont typeface="Wingdings" panose="05000000000000000000" pitchFamily="2" charset="2"/>
              <a:buChar char="v"/>
            </a:pPr>
            <a:r>
              <a:rPr lang="en-US" sz="2000" dirty="0"/>
              <a:t> </a:t>
            </a:r>
            <a:r>
              <a:rPr lang="en-US" sz="2400" dirty="0"/>
              <a:t>In theory, this means that working with files on a Linux system is simplified because </a:t>
            </a:r>
            <a:r>
              <a:rPr lang="en-US" sz="2400" b="1" dirty="0"/>
              <a:t>the files look the same regardless of where they are</a:t>
            </a:r>
            <a:r>
              <a:rPr lang="en-US" sz="2400" dirty="0"/>
              <a:t>. For example, files on a  CD-ROM look the same as files on a hard disk or network share.</a:t>
            </a:r>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3936711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Getting start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Filesystem Layout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016758"/>
          </a:xfrm>
          <a:prstGeom prst="rect">
            <a:avLst/>
          </a:prstGeom>
        </p:spPr>
        <p:txBody>
          <a:bodyPr wrap="square">
            <a:spAutoFit/>
          </a:bodyPr>
          <a:lstStyle/>
          <a:p>
            <a:r>
              <a:rPr lang="en-US" b="1" dirty="0"/>
              <a:t> / </a:t>
            </a:r>
            <a:r>
              <a:rPr lang="en-US" sz="2000" dirty="0"/>
              <a:t>	This is the </a:t>
            </a:r>
            <a:r>
              <a:rPr lang="en-US" sz="2000" b="1" dirty="0"/>
              <a:t>root directory</a:t>
            </a:r>
            <a:r>
              <a:rPr lang="en-US" sz="2000" dirty="0"/>
              <a:t>, and all other directories and files exist underneath it. It is often  confused with the root home area ( /root/ ), which we’ll look at next. It also contains all the  key directories for the system.</a:t>
            </a:r>
          </a:p>
          <a:p>
            <a:endParaRPr lang="en-US" sz="2000" dirty="0"/>
          </a:p>
          <a:p>
            <a:r>
              <a:rPr lang="en-US" sz="2000" b="1" dirty="0"/>
              <a:t>/root</a:t>
            </a:r>
            <a:r>
              <a:rPr lang="en-US" sz="2000" dirty="0"/>
              <a:t>	This directory is the </a:t>
            </a:r>
            <a:r>
              <a:rPr lang="en-US" sz="2000" b="1" dirty="0"/>
              <a:t>root home </a:t>
            </a:r>
            <a:r>
              <a:rPr lang="en-US" sz="2000" dirty="0"/>
              <a:t>area. This is where all of root’s personal configuration and  files go.</a:t>
            </a:r>
          </a:p>
          <a:p>
            <a:endParaRPr lang="en-US" sz="2000" dirty="0"/>
          </a:p>
          <a:p>
            <a:r>
              <a:rPr lang="en-US" sz="2000" b="1" dirty="0"/>
              <a:t>/</a:t>
            </a:r>
            <a:r>
              <a:rPr lang="en-US" sz="2000" b="1" dirty="0" err="1"/>
              <a:t>etc</a:t>
            </a:r>
            <a:r>
              <a:rPr lang="en-US" sz="2000" dirty="0"/>
              <a:t>	The  /</a:t>
            </a:r>
            <a:r>
              <a:rPr lang="en-US" sz="2000" dirty="0" err="1"/>
              <a:t>etc</a:t>
            </a:r>
            <a:r>
              <a:rPr lang="en-US" sz="2000" dirty="0"/>
              <a:t>  directory contains  all the configuration and settings files for your server applications.</a:t>
            </a:r>
          </a:p>
          <a:p>
            <a:endParaRPr lang="en-US" sz="2000" dirty="0"/>
          </a:p>
          <a:p>
            <a:r>
              <a:rPr lang="en-US" sz="2000" b="1" dirty="0"/>
              <a:t>/proc</a:t>
            </a:r>
            <a:r>
              <a:rPr lang="en-US" sz="2000" dirty="0"/>
              <a:t>	/proc  is a virtual filesystem used by the kernel to communicate with userland tools. </a:t>
            </a:r>
            <a:r>
              <a:rPr lang="en-US" sz="2000" b="1" dirty="0"/>
              <a:t>It  gives you everything you need to know about your running system</a:t>
            </a:r>
            <a:r>
              <a:rPr lang="en-US" sz="2000" dirty="0"/>
              <a:t> such as details on the  CPU ( /proc/</a:t>
            </a:r>
            <a:r>
              <a:rPr lang="en-US" sz="2000" dirty="0" err="1"/>
              <a:t>cpuinfo</a:t>
            </a:r>
            <a:r>
              <a:rPr lang="en-US" sz="2000" dirty="0"/>
              <a:t> ), memory usage ( /proc/</a:t>
            </a:r>
            <a:r>
              <a:rPr lang="en-US" sz="2000" dirty="0" err="1"/>
              <a:t>meminfo</a:t>
            </a:r>
            <a:r>
              <a:rPr lang="en-US" sz="2000" dirty="0"/>
              <a:t> ), and much more.</a:t>
            </a:r>
          </a:p>
          <a:p>
            <a:pPr marL="285750" indent="-285750">
              <a:buFont typeface="Wingdings" panose="05000000000000000000" pitchFamily="2" charset="2"/>
              <a:buChar char="v"/>
            </a:pPr>
            <a:endParaRPr lang="en-US" sz="2000" dirty="0"/>
          </a:p>
          <a:p>
            <a:r>
              <a:rPr lang="en-US" sz="2000" dirty="0"/>
              <a:t> </a:t>
            </a:r>
            <a:endParaRPr lang="en-US" sz="2800" dirty="0"/>
          </a:p>
        </p:txBody>
      </p:sp>
    </p:spTree>
    <p:extLst>
      <p:ext uri="{BB962C8B-B14F-4D97-AF65-F5344CB8AC3E}">
        <p14:creationId xmlns:p14="http://schemas.microsoft.com/office/powerpoint/2010/main" val="873812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Getting start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Filesystem layout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370427"/>
          </a:xfrm>
          <a:prstGeom prst="rect">
            <a:avLst/>
          </a:prstGeom>
        </p:spPr>
        <p:txBody>
          <a:bodyPr wrap="square">
            <a:spAutoFit/>
          </a:bodyPr>
          <a:lstStyle/>
          <a:p>
            <a:r>
              <a:rPr lang="en-US" b="1" dirty="0"/>
              <a:t> /</a:t>
            </a:r>
            <a:r>
              <a:rPr lang="en-US" b="1" dirty="0" err="1"/>
              <a:t>var</a:t>
            </a:r>
            <a:r>
              <a:rPr lang="en-US" b="1" dirty="0"/>
              <a:t> </a:t>
            </a:r>
            <a:r>
              <a:rPr lang="en-US" sz="2000" dirty="0"/>
              <a:t>	/</a:t>
            </a:r>
            <a:r>
              <a:rPr lang="en-US" sz="2000" dirty="0" err="1"/>
              <a:t>var</a:t>
            </a:r>
            <a:r>
              <a:rPr lang="en-US" sz="2000" dirty="0"/>
              <a:t>  (short for variable) is traditionally where data that is created during the running of a  machine would go. It’s the default location now for web content ( /</a:t>
            </a:r>
            <a:r>
              <a:rPr lang="en-US" sz="2000" dirty="0" err="1"/>
              <a:t>var</a:t>
            </a:r>
            <a:r>
              <a:rPr lang="en-US" sz="2000" dirty="0"/>
              <a:t>/www/html/ ) and mail  spools ( /</a:t>
            </a:r>
            <a:r>
              <a:rPr lang="en-US" sz="2000" dirty="0" err="1"/>
              <a:t>var</a:t>
            </a:r>
            <a:r>
              <a:rPr lang="en-US" sz="2000" dirty="0"/>
              <a:t>/spool/mail/ ) as well as all of the system log files ( /</a:t>
            </a:r>
            <a:r>
              <a:rPr lang="en-US" sz="2000" dirty="0" err="1"/>
              <a:t>var</a:t>
            </a:r>
            <a:r>
              <a:rPr lang="en-US" sz="2000" dirty="0"/>
              <a:t>/log/ ).</a:t>
            </a:r>
          </a:p>
          <a:p>
            <a:endParaRPr lang="en-US" sz="2000" dirty="0"/>
          </a:p>
          <a:p>
            <a:r>
              <a:rPr lang="en-US" sz="2000" b="1" dirty="0"/>
              <a:t>/boot</a:t>
            </a:r>
            <a:r>
              <a:rPr lang="en-US" sz="2000" dirty="0"/>
              <a:t>	/boot  contains all the files needed to successfully boot CentOS. This includes the </a:t>
            </a:r>
            <a:r>
              <a:rPr lang="en-US" sz="2000" dirty="0" err="1"/>
              <a:t>configu</a:t>
            </a:r>
            <a:r>
              <a:rPr lang="en-US" sz="2000" dirty="0"/>
              <a:t>- ration files for GRUB (the boot loader) and the kernel itself.</a:t>
            </a:r>
          </a:p>
          <a:p>
            <a:endParaRPr lang="en-US" sz="2000" dirty="0"/>
          </a:p>
          <a:p>
            <a:r>
              <a:rPr lang="en-US" sz="2000" b="1" dirty="0"/>
              <a:t>/bin and /</a:t>
            </a:r>
            <a:r>
              <a:rPr lang="en-US" sz="2000" b="1" dirty="0" err="1"/>
              <a:t>sbin</a:t>
            </a:r>
            <a:r>
              <a:rPr lang="en-US" sz="2000" dirty="0"/>
              <a:t>	/bin  is the home for most user programs, and  /</a:t>
            </a:r>
            <a:r>
              <a:rPr lang="en-US" sz="2000" dirty="0" err="1"/>
              <a:t>sbin</a:t>
            </a:r>
            <a:r>
              <a:rPr lang="en-US" sz="2000" dirty="0"/>
              <a:t>  is the home for administration tools  and privileged binaries.</a:t>
            </a:r>
          </a:p>
          <a:p>
            <a:endParaRPr lang="en-US" sz="2000" dirty="0"/>
          </a:p>
          <a:p>
            <a:r>
              <a:rPr lang="en-US" sz="2000" b="1" dirty="0"/>
              <a:t>/dev</a:t>
            </a:r>
            <a:r>
              <a:rPr lang="en-US" sz="2000" dirty="0"/>
              <a:t>	This is the location of all the device files on a Linux system. All hardware is accessed via a file in this directory. Ex. /dev/</a:t>
            </a:r>
            <a:r>
              <a:rPr lang="en-US" sz="2000" dirty="0" err="1"/>
              <a:t>cdrom</a:t>
            </a:r>
            <a:endParaRPr lang="en-US" sz="2000" dirty="0"/>
          </a:p>
          <a:p>
            <a:r>
              <a:rPr lang="en-US" sz="2000" dirty="0"/>
              <a:t> </a:t>
            </a:r>
            <a:endParaRPr lang="en-US" sz="2800" dirty="0"/>
          </a:p>
        </p:txBody>
      </p:sp>
    </p:spTree>
    <p:extLst>
      <p:ext uri="{BB962C8B-B14F-4D97-AF65-F5344CB8AC3E}">
        <p14:creationId xmlns:p14="http://schemas.microsoft.com/office/powerpoint/2010/main" val="34543839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Getting start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Filesystem layout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708981"/>
          </a:xfrm>
          <a:prstGeom prst="rect">
            <a:avLst/>
          </a:prstGeom>
        </p:spPr>
        <p:txBody>
          <a:bodyPr wrap="square">
            <a:spAutoFit/>
          </a:bodyPr>
          <a:lstStyle/>
          <a:p>
            <a:r>
              <a:rPr lang="en-US" b="1" dirty="0"/>
              <a:t> /home </a:t>
            </a:r>
            <a:r>
              <a:rPr lang="en-US" sz="2000" dirty="0"/>
              <a:t>	This directory holds the home directories of users. </a:t>
            </a:r>
          </a:p>
          <a:p>
            <a:endParaRPr lang="en-US" sz="2000" dirty="0"/>
          </a:p>
          <a:p>
            <a:r>
              <a:rPr lang="en-US" sz="2000" b="1" dirty="0"/>
              <a:t>/lib</a:t>
            </a:r>
            <a:r>
              <a:rPr lang="en-US" sz="2000" dirty="0"/>
              <a:t>	/lib  contains system libraries. </a:t>
            </a:r>
          </a:p>
          <a:p>
            <a:endParaRPr lang="en-US" sz="2000" dirty="0"/>
          </a:p>
          <a:p>
            <a:r>
              <a:rPr lang="en-US" sz="2000" b="1" dirty="0"/>
              <a:t>/</a:t>
            </a:r>
            <a:r>
              <a:rPr lang="en-US" sz="2000" b="1" dirty="0" err="1"/>
              <a:t>lost+found</a:t>
            </a:r>
            <a:r>
              <a:rPr lang="en-US" sz="2000" dirty="0"/>
              <a:t>	This directory can be found in the root of any ext2 or ext3 filesystem. It is used during disk  checking ( </a:t>
            </a:r>
            <a:r>
              <a:rPr lang="en-US" sz="2000" dirty="0" err="1"/>
              <a:t>fsck</a:t>
            </a:r>
            <a:r>
              <a:rPr lang="en-US" sz="2000" dirty="0"/>
              <a:t> ) to store files that have become detached or missing from the filesystem  because of filesystem damage.</a:t>
            </a:r>
          </a:p>
          <a:p>
            <a:endParaRPr lang="en-US" sz="2000" dirty="0"/>
          </a:p>
          <a:p>
            <a:r>
              <a:rPr lang="en-US" sz="2000" b="1" dirty="0"/>
              <a:t>/media</a:t>
            </a:r>
            <a:r>
              <a:rPr lang="en-US" sz="2000" dirty="0"/>
              <a:t>	In order to access data stored on removable storage, the devices have to be mounted first. </a:t>
            </a:r>
          </a:p>
          <a:p>
            <a:endParaRPr lang="en-US" sz="2000" dirty="0"/>
          </a:p>
          <a:p>
            <a:r>
              <a:rPr lang="en-US" sz="2000" b="1" dirty="0"/>
              <a:t>/</a:t>
            </a:r>
            <a:r>
              <a:rPr lang="en-US" sz="2000" b="1" dirty="0" err="1"/>
              <a:t>mnt</a:t>
            </a:r>
            <a:r>
              <a:rPr lang="en-US" sz="2000" dirty="0"/>
              <a:t>	On older systems, removable media was generally mounted under the  /</a:t>
            </a:r>
            <a:r>
              <a:rPr lang="en-US" sz="2000" dirty="0" err="1"/>
              <a:t>mnt</a:t>
            </a:r>
            <a:r>
              <a:rPr lang="en-US" sz="2000" dirty="0"/>
              <a:t>  directory. Now  that  /media  handles this.</a:t>
            </a:r>
          </a:p>
          <a:p>
            <a:endParaRPr lang="en-US" sz="2000" dirty="0"/>
          </a:p>
          <a:p>
            <a:endParaRPr lang="en-US" sz="2000" dirty="0"/>
          </a:p>
        </p:txBody>
      </p:sp>
    </p:spTree>
    <p:extLst>
      <p:ext uri="{BB962C8B-B14F-4D97-AF65-F5344CB8AC3E}">
        <p14:creationId xmlns:p14="http://schemas.microsoft.com/office/powerpoint/2010/main" val="41370321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Getting start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Filesystem layout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708981"/>
          </a:xfrm>
          <a:prstGeom prst="rect">
            <a:avLst/>
          </a:prstGeom>
        </p:spPr>
        <p:txBody>
          <a:bodyPr wrap="square">
            <a:spAutoFit/>
          </a:bodyPr>
          <a:lstStyle/>
          <a:p>
            <a:r>
              <a:rPr lang="en-US" b="1" dirty="0"/>
              <a:t> /</a:t>
            </a:r>
            <a:r>
              <a:rPr lang="en-US" b="1" dirty="0" err="1"/>
              <a:t>usr</a:t>
            </a:r>
            <a:r>
              <a:rPr lang="en-US" b="1" dirty="0"/>
              <a:t> </a:t>
            </a:r>
            <a:r>
              <a:rPr lang="en-US" sz="2000" dirty="0"/>
              <a:t>	This directory contains the vast majority of </a:t>
            </a:r>
            <a:r>
              <a:rPr lang="en-US" sz="2000" b="1" dirty="0"/>
              <a:t>user software </a:t>
            </a:r>
            <a:r>
              <a:rPr lang="en-US" sz="2000" dirty="0"/>
              <a:t>and is often the largest directory  on a machine. Although it’s good to know where your software actually resides, because  the default path includes  </a:t>
            </a:r>
            <a:r>
              <a:rPr lang="en-US" sz="2000" b="1" dirty="0"/>
              <a:t>/</a:t>
            </a:r>
            <a:r>
              <a:rPr lang="en-US" sz="2000" b="1" dirty="0" err="1"/>
              <a:t>usr</a:t>
            </a:r>
            <a:r>
              <a:rPr lang="en-US" sz="2000" b="1" dirty="0"/>
              <a:t>/bin</a:t>
            </a:r>
            <a:r>
              <a:rPr lang="en-US" sz="2000" dirty="0"/>
              <a:t>. </a:t>
            </a:r>
          </a:p>
          <a:p>
            <a:endParaRPr lang="en-US" sz="2000" dirty="0"/>
          </a:p>
          <a:p>
            <a:r>
              <a:rPr lang="en-US" sz="2000" b="1" dirty="0"/>
              <a:t>/opt</a:t>
            </a:r>
            <a:r>
              <a:rPr lang="en-US" sz="2000" dirty="0"/>
              <a:t>	/opt  is most often used for large </a:t>
            </a:r>
            <a:r>
              <a:rPr lang="en-US" sz="2000" b="1" dirty="0"/>
              <a:t>third-party applications</a:t>
            </a:r>
            <a:r>
              <a:rPr lang="en-US" sz="2000" dirty="0"/>
              <a:t>. For example, by default, Oracle will  attempt to install itself in  /opt .</a:t>
            </a:r>
          </a:p>
          <a:p>
            <a:endParaRPr lang="en-US" sz="2000" dirty="0"/>
          </a:p>
          <a:p>
            <a:r>
              <a:rPr lang="en-US" sz="2000" b="1" dirty="0"/>
              <a:t>/</a:t>
            </a:r>
            <a:r>
              <a:rPr lang="en-US" sz="2000" b="1" dirty="0" err="1"/>
              <a:t>srv</a:t>
            </a:r>
            <a:r>
              <a:rPr lang="en-US" sz="2000" dirty="0"/>
              <a:t>	</a:t>
            </a:r>
            <a:r>
              <a:rPr lang="en-US" sz="2000" dirty="0" err="1"/>
              <a:t>srv</a:t>
            </a:r>
            <a:r>
              <a:rPr lang="en-US" sz="2000" dirty="0"/>
              <a:t>  is used for storing files that are used in providing a service. Most services don’t make  use of this directory and instead place such files somewhere under  /</a:t>
            </a:r>
            <a:r>
              <a:rPr lang="en-US" sz="2000" dirty="0" err="1"/>
              <a:t>var</a:t>
            </a:r>
            <a:r>
              <a:rPr lang="en-US" sz="2000" dirty="0"/>
              <a:t>/ .</a:t>
            </a:r>
          </a:p>
          <a:p>
            <a:endParaRPr lang="en-US" sz="2000" dirty="0"/>
          </a:p>
          <a:p>
            <a:r>
              <a:rPr lang="en-US" sz="2000" b="1" dirty="0"/>
              <a:t>/sys</a:t>
            </a:r>
            <a:r>
              <a:rPr lang="en-US" sz="2000" dirty="0"/>
              <a:t>	This directory is for storing information about the system. The data stored here is written  to hard disk, so it can survive a reboot.</a:t>
            </a:r>
          </a:p>
          <a:p>
            <a:endParaRPr lang="en-US" sz="2000" dirty="0"/>
          </a:p>
          <a:p>
            <a:r>
              <a:rPr lang="en-US" sz="2000" b="1" dirty="0"/>
              <a:t>/</a:t>
            </a:r>
            <a:r>
              <a:rPr lang="en-US" sz="2000" b="1" dirty="0" err="1"/>
              <a:t>tmp</a:t>
            </a:r>
            <a:r>
              <a:rPr lang="en-US" sz="2000" dirty="0"/>
              <a:t>	This directory is used for the creation of temporary files. </a:t>
            </a:r>
          </a:p>
        </p:txBody>
      </p:sp>
    </p:spTree>
    <p:extLst>
      <p:ext uri="{BB962C8B-B14F-4D97-AF65-F5344CB8AC3E}">
        <p14:creationId xmlns:p14="http://schemas.microsoft.com/office/powerpoint/2010/main" val="1775132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Getting start</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Relative and Absolute Paths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832092"/>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dirty="0"/>
              <a:t>A  </a:t>
            </a:r>
            <a:r>
              <a:rPr lang="en-US" sz="2400" b="1" i="1" dirty="0"/>
              <a:t>path</a:t>
            </a:r>
            <a:r>
              <a:rPr lang="en-US" sz="2400" dirty="0"/>
              <a:t>  is the route you need to take to get from your current  location to another. </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 </a:t>
            </a:r>
            <a:r>
              <a:rPr lang="en-US" sz="2400" dirty="0"/>
              <a:t>There are two  ways to specify a path. You can specify the path based on your current location (</a:t>
            </a:r>
            <a:r>
              <a:rPr lang="en-US" sz="2400" b="1" i="1" dirty="0"/>
              <a:t>a  relative path</a:t>
            </a:r>
            <a:r>
              <a:rPr lang="en-US" sz="2400" dirty="0"/>
              <a:t>) or from the root directory (</a:t>
            </a:r>
            <a:r>
              <a:rPr lang="en-US" sz="2400" b="1" i="1" dirty="0"/>
              <a:t>an  absolute  path</a:t>
            </a:r>
            <a:r>
              <a:rPr lang="en-US" sz="2400" dirty="0"/>
              <a:t>).</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b="1" dirty="0"/>
              <a:t> A relative path </a:t>
            </a:r>
            <a:r>
              <a:rPr lang="en-US" sz="2400" dirty="0"/>
              <a:t>is dependent on your current location. If you’re working on a machine and moving between a few directories.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 If you need to be explicit about which  file you are talking about or you want to provide the path to a third party, it is far better to  use </a:t>
            </a:r>
            <a:r>
              <a:rPr lang="en-US" sz="2400" b="1" dirty="0"/>
              <a:t>an absolute path</a:t>
            </a:r>
            <a:r>
              <a:rPr lang="en-US" sz="2400" dirty="0"/>
              <a:t>.</a:t>
            </a:r>
            <a:endParaRPr lang="en-US" sz="2800" dirty="0"/>
          </a:p>
        </p:txBody>
      </p:sp>
    </p:spTree>
    <p:extLst>
      <p:ext uri="{BB962C8B-B14F-4D97-AF65-F5344CB8AC3E}">
        <p14:creationId xmlns:p14="http://schemas.microsoft.com/office/powerpoint/2010/main" val="2325154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64310"/>
            <a:ext cx="9144000" cy="2459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74558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2554545"/>
          </a:xfrm>
          <a:prstGeom prst="rect">
            <a:avLst/>
          </a:prstGeom>
        </p:spPr>
        <p:txBody>
          <a:bodyPr wrap="square">
            <a:spAutoFit/>
          </a:bodyPr>
          <a:lstStyle/>
          <a:p>
            <a:pPr marL="285750" indent="-285750">
              <a:buFont typeface="Wingdings" panose="05000000000000000000" pitchFamily="2" charset="2"/>
              <a:buChar char="v"/>
            </a:pPr>
            <a:r>
              <a:rPr lang="en-US" sz="2800" dirty="0"/>
              <a:t> In the same year (1985), a professor by name </a:t>
            </a:r>
            <a:r>
              <a:rPr lang="en-US" sz="2800" b="1" dirty="0"/>
              <a:t>Andy Tanenbaum</a:t>
            </a:r>
            <a:r>
              <a:rPr lang="en-US" sz="2800" dirty="0"/>
              <a:t> wrote a Unix like Operating system from scratch for the Intel i386 platform. </a:t>
            </a:r>
          </a:p>
          <a:p>
            <a:r>
              <a:rPr lang="en-US" sz="2800" dirty="0"/>
              <a:t>  </a:t>
            </a:r>
          </a:p>
          <a:p>
            <a:pPr marL="285750" indent="-285750">
              <a:buFont typeface="Wingdings" panose="05000000000000000000" pitchFamily="2" charset="2"/>
              <a:buChar char="v"/>
            </a:pPr>
            <a:r>
              <a:rPr lang="en-US" sz="2800" dirty="0"/>
              <a:t> He named it </a:t>
            </a:r>
            <a:r>
              <a:rPr lang="en-US" sz="2800" b="1" dirty="0" err="1"/>
              <a:t>Minix</a:t>
            </a:r>
            <a:r>
              <a:rPr lang="en-US" sz="2800" dirty="0"/>
              <a:t>.</a:t>
            </a:r>
            <a:endParaRPr lang="en-US" sz="2000"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4836009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Command Prompt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509200"/>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dirty="0"/>
              <a:t>Before we can discuss how to use bash or work with your new server, we need to first  gain access to the </a:t>
            </a:r>
            <a:r>
              <a:rPr lang="en-US" sz="2400" b="1" i="1" dirty="0"/>
              <a:t>command line</a:t>
            </a:r>
            <a:r>
              <a:rPr lang="en-US" sz="2400" dirty="0"/>
              <a:t>. This is normally referred to as a  </a:t>
            </a:r>
            <a:r>
              <a:rPr lang="en-US" sz="2400" b="1" i="1" dirty="0"/>
              <a:t>command prompt  </a:t>
            </a:r>
            <a:r>
              <a:rPr lang="en-US" sz="2400" dirty="0"/>
              <a:t>on a  Windows machine but is normally simply called a  </a:t>
            </a:r>
            <a:r>
              <a:rPr lang="en-US" sz="2400" b="1" i="1" dirty="0"/>
              <a:t>shell</a:t>
            </a:r>
            <a:r>
              <a:rPr lang="en-US" sz="2400" dirty="0"/>
              <a:t>  on Unix machines.</a:t>
            </a:r>
          </a:p>
          <a:p>
            <a:r>
              <a:rPr lang="en-US" sz="2400" dirty="0"/>
              <a:t> </a:t>
            </a:r>
            <a:endParaRPr lang="en-US" sz="2000" dirty="0"/>
          </a:p>
          <a:p>
            <a:pPr marL="285750" indent="-285750">
              <a:buFont typeface="Wingdings" panose="05000000000000000000" pitchFamily="2" charset="2"/>
              <a:buChar char="v"/>
            </a:pPr>
            <a:r>
              <a:rPr lang="en-US" sz="2000" dirty="0"/>
              <a:t> </a:t>
            </a:r>
            <a:r>
              <a:rPr lang="en-US" sz="2400" dirty="0"/>
              <a:t>The following is an example of a prompt:</a:t>
            </a:r>
          </a:p>
          <a:p>
            <a:r>
              <a:rPr lang="en-US" sz="2400" dirty="0"/>
              <a:t>     </a:t>
            </a:r>
            <a:r>
              <a:rPr lang="en-US" sz="2000" i="1" dirty="0"/>
              <a:t>[</a:t>
            </a:r>
            <a:r>
              <a:rPr lang="en-US" sz="2000" i="1" dirty="0" err="1"/>
              <a:t>pmembrey@doublehelix</a:t>
            </a:r>
            <a:r>
              <a:rPr lang="en-US" sz="2000" i="1" dirty="0"/>
              <a:t> ~]$</a:t>
            </a:r>
          </a:p>
          <a:p>
            <a:endParaRPr lang="en-US" sz="2000" dirty="0"/>
          </a:p>
          <a:p>
            <a:r>
              <a:rPr lang="en-US" sz="2000" b="1" dirty="0"/>
              <a:t>     </a:t>
            </a:r>
            <a:r>
              <a:rPr lang="en-US" sz="2000" i="1" dirty="0" err="1"/>
              <a:t>pmembrey</a:t>
            </a:r>
            <a:r>
              <a:rPr lang="en-US" sz="2000" dirty="0"/>
              <a:t>	This shows the </a:t>
            </a:r>
            <a:r>
              <a:rPr lang="en-US" sz="2000" b="1" dirty="0"/>
              <a:t>current user</a:t>
            </a:r>
            <a:r>
              <a:rPr lang="en-US" sz="2000" dirty="0"/>
              <a:t>.</a:t>
            </a:r>
          </a:p>
          <a:p>
            <a:r>
              <a:rPr lang="en-US" sz="2000" dirty="0"/>
              <a:t>     </a:t>
            </a:r>
            <a:r>
              <a:rPr lang="en-US" sz="2000" i="1" dirty="0" err="1"/>
              <a:t>doublehelix</a:t>
            </a:r>
            <a:r>
              <a:rPr lang="en-US" sz="2000" dirty="0"/>
              <a:t>	This identifies the </a:t>
            </a:r>
            <a:r>
              <a:rPr lang="en-US" sz="2000" b="1" dirty="0"/>
              <a:t>hostname</a:t>
            </a:r>
            <a:r>
              <a:rPr lang="en-US" sz="2000" dirty="0"/>
              <a:t> of the machine 				to which  you’re connected.</a:t>
            </a:r>
          </a:p>
          <a:p>
            <a:r>
              <a:rPr lang="en-US" sz="2000" dirty="0"/>
              <a:t>     </a:t>
            </a:r>
            <a:r>
              <a:rPr lang="en-US" sz="2000" i="1" dirty="0"/>
              <a:t>The tilde ( ~ )</a:t>
            </a:r>
            <a:r>
              <a:rPr lang="en-US" sz="2000" dirty="0"/>
              <a:t>	This is a  special Unix convention meaning home directory. 			Normally, This is represent the </a:t>
            </a:r>
            <a:r>
              <a:rPr lang="en-US" sz="2000" b="1" dirty="0"/>
              <a:t>current directory</a:t>
            </a:r>
            <a:r>
              <a:rPr lang="en-US" sz="2000" dirty="0"/>
              <a:t>. </a:t>
            </a:r>
          </a:p>
          <a:p>
            <a:r>
              <a:rPr lang="en-US" sz="2000" i="1" dirty="0"/>
              <a:t>     $</a:t>
            </a:r>
            <a:r>
              <a:rPr lang="en-US" sz="2000" dirty="0"/>
              <a:t>		This denotes whether the current user has root privileges (#) 			or user privileges ($).  </a:t>
            </a:r>
          </a:p>
          <a:p>
            <a:r>
              <a:rPr lang="en-US" sz="2400" dirty="0"/>
              <a:t>      </a:t>
            </a:r>
          </a:p>
        </p:txBody>
      </p:sp>
    </p:spTree>
    <p:extLst>
      <p:ext uri="{BB962C8B-B14F-4D97-AF65-F5344CB8AC3E}">
        <p14:creationId xmlns:p14="http://schemas.microsoft.com/office/powerpoint/2010/main" val="3483882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Man Pages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016758"/>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mandb</a:t>
            </a:r>
            <a:endParaRPr lang="en-US" sz="2000" b="1" dirty="0"/>
          </a:p>
          <a:p>
            <a:pPr lvl="1"/>
            <a:r>
              <a:rPr lang="en-US" sz="2000" dirty="0"/>
              <a:t> </a:t>
            </a:r>
            <a:r>
              <a:rPr lang="en-US" sz="2000" dirty="0" err="1"/>
              <a:t>mandb</a:t>
            </a:r>
            <a:r>
              <a:rPr lang="en-US" sz="2000" dirty="0"/>
              <a:t> - create or update the manual page index caches</a:t>
            </a:r>
          </a:p>
          <a:p>
            <a:pPr lvl="1"/>
            <a:endParaRPr lang="en-US" sz="2400" dirty="0"/>
          </a:p>
          <a:p>
            <a:pPr lvl="1"/>
            <a:r>
              <a:rPr lang="en-US" i="1" dirty="0"/>
              <a:t>[root@192 ~]# </a:t>
            </a:r>
            <a:r>
              <a:rPr lang="en-US" i="1" dirty="0" err="1"/>
              <a:t>mandb</a:t>
            </a:r>
            <a:endParaRPr lang="en-US" i="1" dirty="0"/>
          </a:p>
          <a:p>
            <a:pPr lvl="1"/>
            <a:r>
              <a:rPr lang="en-US" i="1" dirty="0"/>
              <a:t>…</a:t>
            </a:r>
          </a:p>
          <a:p>
            <a:pPr lvl="1"/>
            <a:r>
              <a:rPr lang="en-US" i="1" dirty="0"/>
              <a:t>Purging old database entries in /</a:t>
            </a:r>
            <a:r>
              <a:rPr lang="en-US" i="1" dirty="0" err="1"/>
              <a:t>usr</a:t>
            </a:r>
            <a:r>
              <a:rPr lang="en-US" i="1" dirty="0"/>
              <a:t>/share/man/sk...</a:t>
            </a:r>
          </a:p>
          <a:p>
            <a:pPr lvl="1"/>
            <a:r>
              <a:rPr lang="en-US" i="1" dirty="0"/>
              <a:t>Processing manual pages under /</a:t>
            </a:r>
            <a:r>
              <a:rPr lang="en-US" i="1" dirty="0" err="1"/>
              <a:t>usr</a:t>
            </a:r>
            <a:r>
              <a:rPr lang="en-US" i="1" dirty="0"/>
              <a:t>/share/man/sk...</a:t>
            </a:r>
          </a:p>
          <a:p>
            <a:pPr lvl="1"/>
            <a:r>
              <a:rPr lang="en-US" i="1" dirty="0"/>
              <a:t>Purging old database entries in /</a:t>
            </a:r>
            <a:r>
              <a:rPr lang="en-US" i="1" dirty="0" err="1"/>
              <a:t>usr</a:t>
            </a:r>
            <a:r>
              <a:rPr lang="en-US" i="1" dirty="0"/>
              <a:t>/share/man/</a:t>
            </a:r>
            <a:r>
              <a:rPr lang="en-US" i="1" dirty="0" err="1"/>
              <a:t>es</a:t>
            </a:r>
            <a:r>
              <a:rPr lang="en-US" i="1" dirty="0"/>
              <a:t>...</a:t>
            </a:r>
          </a:p>
          <a:p>
            <a:pPr lvl="1"/>
            <a:r>
              <a:rPr lang="en-US" i="1" dirty="0"/>
              <a:t>Processing manual pages under /</a:t>
            </a:r>
            <a:r>
              <a:rPr lang="en-US" i="1" dirty="0" err="1"/>
              <a:t>usr</a:t>
            </a:r>
            <a:r>
              <a:rPr lang="en-US" i="1" dirty="0"/>
              <a:t>/share/man/</a:t>
            </a:r>
            <a:r>
              <a:rPr lang="en-US" i="1" dirty="0" err="1"/>
              <a:t>es</a:t>
            </a:r>
            <a:r>
              <a:rPr lang="en-US" i="1" dirty="0"/>
              <a:t>...</a:t>
            </a:r>
          </a:p>
          <a:p>
            <a:pPr lvl="1"/>
            <a:r>
              <a:rPr lang="en-US" i="1" dirty="0"/>
              <a:t>Purging old database entries in /</a:t>
            </a:r>
            <a:r>
              <a:rPr lang="en-US" i="1" dirty="0" err="1"/>
              <a:t>usr</a:t>
            </a:r>
            <a:r>
              <a:rPr lang="en-US" i="1" dirty="0"/>
              <a:t>/share/man/pt...</a:t>
            </a:r>
          </a:p>
          <a:p>
            <a:pPr lvl="1"/>
            <a:r>
              <a:rPr lang="en-US" i="1" dirty="0"/>
              <a:t>Processing manual pages under /</a:t>
            </a:r>
            <a:r>
              <a:rPr lang="en-US" i="1" dirty="0" err="1"/>
              <a:t>usr</a:t>
            </a:r>
            <a:r>
              <a:rPr lang="en-US" i="1" dirty="0"/>
              <a:t>/share/man/pt...</a:t>
            </a:r>
          </a:p>
          <a:p>
            <a:pPr lvl="1"/>
            <a:r>
              <a:rPr lang="en-US" i="1" dirty="0"/>
              <a:t>Purging old database entries in /</a:t>
            </a:r>
            <a:r>
              <a:rPr lang="en-US" i="1" dirty="0" err="1"/>
              <a:t>usr</a:t>
            </a:r>
            <a:r>
              <a:rPr lang="en-US" i="1" dirty="0"/>
              <a:t>/local/share/man...</a:t>
            </a:r>
          </a:p>
          <a:p>
            <a:pPr lvl="1"/>
            <a:r>
              <a:rPr lang="en-US" i="1" dirty="0"/>
              <a:t>Processing manual pages under /</a:t>
            </a:r>
            <a:r>
              <a:rPr lang="en-US" i="1" dirty="0" err="1"/>
              <a:t>usr</a:t>
            </a:r>
            <a:r>
              <a:rPr lang="en-US" i="1" dirty="0"/>
              <a:t>/local/share/man...</a:t>
            </a:r>
          </a:p>
          <a:p>
            <a:pPr lvl="1"/>
            <a:r>
              <a:rPr lang="en-US" i="1" dirty="0"/>
              <a:t>0 man subdirectories contained newer manual pages.</a:t>
            </a:r>
          </a:p>
          <a:p>
            <a:pPr lvl="1"/>
            <a:r>
              <a:rPr lang="en-US" i="1" dirty="0"/>
              <a:t>0 manual pages were added.</a:t>
            </a:r>
          </a:p>
          <a:p>
            <a:pPr lvl="1"/>
            <a:r>
              <a:rPr lang="en-US" i="1" dirty="0"/>
              <a:t>0 stray cats were added.</a:t>
            </a:r>
          </a:p>
          <a:p>
            <a:pPr lvl="1"/>
            <a:r>
              <a:rPr lang="en-US" i="1" dirty="0"/>
              <a:t>0 old database entries were purged.</a:t>
            </a:r>
          </a:p>
        </p:txBody>
      </p:sp>
    </p:spTree>
    <p:extLst>
      <p:ext uri="{BB962C8B-B14F-4D97-AF65-F5344CB8AC3E}">
        <p14:creationId xmlns:p14="http://schemas.microsoft.com/office/powerpoint/2010/main" val="28600907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Man Pages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52431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man $command </a:t>
            </a:r>
            <a:endParaRPr lang="en-US" sz="2000" b="1" dirty="0"/>
          </a:p>
          <a:p>
            <a:pPr lvl="1"/>
            <a:r>
              <a:rPr lang="en-US" sz="2000" dirty="0"/>
              <a:t>Type  man  followed by a command (for which you want help) and start reading. Press  q  to quit the </a:t>
            </a:r>
            <a:r>
              <a:rPr lang="en-US" sz="2000" dirty="0" err="1"/>
              <a:t>manpage</a:t>
            </a:r>
            <a:r>
              <a:rPr lang="en-US" sz="2000" dirty="0"/>
              <a:t>. Some man pages contain examples (near the end).</a:t>
            </a:r>
          </a:p>
          <a:p>
            <a:pPr lvl="1"/>
            <a:endParaRPr lang="en-US" sz="2400" dirty="0"/>
          </a:p>
          <a:p>
            <a:pPr lvl="1"/>
            <a:r>
              <a:rPr lang="en-US" i="1" dirty="0"/>
              <a:t>[root@192 ~]# man ls</a:t>
            </a:r>
          </a:p>
          <a:p>
            <a:pPr lvl="1"/>
            <a:r>
              <a:rPr lang="en-US" i="1" dirty="0"/>
              <a:t>Reformatting ls(1), please wait...</a:t>
            </a:r>
          </a:p>
          <a:p>
            <a:pPr lvl="1"/>
            <a:endParaRPr lang="en-US" sz="2400" i="1" dirty="0"/>
          </a:p>
          <a:p>
            <a:pPr marL="342900" indent="-342900">
              <a:buFont typeface="Wingdings" panose="05000000000000000000" pitchFamily="2" charset="2"/>
              <a:buChar char="v"/>
            </a:pPr>
            <a:r>
              <a:rPr lang="en-US" sz="2400" b="1" i="1" dirty="0"/>
              <a:t> </a:t>
            </a:r>
            <a:r>
              <a:rPr lang="en-US" sz="2400" b="1" dirty="0"/>
              <a:t>man $</a:t>
            </a:r>
            <a:r>
              <a:rPr lang="en-US" sz="2400" b="1" dirty="0" err="1"/>
              <a:t>configfile</a:t>
            </a:r>
            <a:endParaRPr lang="en-US" sz="2400" b="1" dirty="0"/>
          </a:p>
          <a:p>
            <a:pPr lvl="1"/>
            <a:r>
              <a:rPr lang="en-US" sz="2000" dirty="0"/>
              <a:t>Most  configuration files  have their own manual.</a:t>
            </a:r>
          </a:p>
          <a:p>
            <a:pPr lvl="1"/>
            <a:endParaRPr lang="en-US" sz="2000" dirty="0"/>
          </a:p>
          <a:p>
            <a:pPr lvl="1"/>
            <a:r>
              <a:rPr lang="en-US" i="1" dirty="0"/>
              <a:t>[root@192 ~]# man </a:t>
            </a:r>
            <a:r>
              <a:rPr lang="en-US" i="1" dirty="0" err="1"/>
              <a:t>syslog.conf</a:t>
            </a:r>
            <a:endParaRPr lang="en-US" i="1" dirty="0"/>
          </a:p>
          <a:p>
            <a:pPr lvl="1"/>
            <a:r>
              <a:rPr lang="en-US" i="1" dirty="0"/>
              <a:t>Reformatting </a:t>
            </a:r>
            <a:r>
              <a:rPr lang="en-US" i="1" dirty="0" err="1"/>
              <a:t>syslog.conf</a:t>
            </a:r>
            <a:r>
              <a:rPr lang="en-US" i="1" dirty="0"/>
              <a:t>(5), please wait..</a:t>
            </a:r>
          </a:p>
          <a:p>
            <a:pPr lvl="1"/>
            <a:endParaRPr lang="en-US" sz="2000" dirty="0"/>
          </a:p>
        </p:txBody>
      </p:sp>
    </p:spTree>
    <p:extLst>
      <p:ext uri="{BB962C8B-B14F-4D97-AF65-F5344CB8AC3E}">
        <p14:creationId xmlns:p14="http://schemas.microsoft.com/office/powerpoint/2010/main" val="17864855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Man Pages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55257"/>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 man -k (apropos)</a:t>
            </a:r>
            <a:endParaRPr lang="en-US" sz="2000" b="1" dirty="0"/>
          </a:p>
          <a:p>
            <a:pPr lvl="1"/>
            <a:r>
              <a:rPr lang="en-US" sz="2000" dirty="0"/>
              <a:t>man -k  (or  apropos ) shows a list of man pages containing a string.</a:t>
            </a:r>
          </a:p>
          <a:p>
            <a:pPr lvl="1"/>
            <a:endParaRPr lang="en-US" sz="1100" dirty="0"/>
          </a:p>
          <a:p>
            <a:pPr lvl="1"/>
            <a:r>
              <a:rPr lang="en-US" i="1" dirty="0"/>
              <a:t>[root@192 ~]# man -k syslog</a:t>
            </a:r>
          </a:p>
          <a:p>
            <a:pPr lvl="1"/>
            <a:r>
              <a:rPr lang="en-US" i="1" dirty="0"/>
              <a:t>logger (1)           - a shell command interface to the syslog(3) system log ...</a:t>
            </a:r>
          </a:p>
          <a:p>
            <a:pPr lvl="1"/>
            <a:r>
              <a:rPr lang="en-US" i="1" dirty="0" err="1"/>
              <a:t>rsyslog.conf</a:t>
            </a:r>
            <a:r>
              <a:rPr lang="en-US" i="1" dirty="0"/>
              <a:t> (5)     - </a:t>
            </a:r>
            <a:r>
              <a:rPr lang="en-US" i="1" dirty="0" err="1"/>
              <a:t>rsyslogd</a:t>
            </a:r>
            <a:r>
              <a:rPr lang="en-US" i="1" dirty="0"/>
              <a:t>(8) configuration file</a:t>
            </a:r>
          </a:p>
          <a:p>
            <a:pPr lvl="1"/>
            <a:r>
              <a:rPr lang="en-US" i="1" dirty="0" err="1"/>
              <a:t>rsyslogd</a:t>
            </a:r>
            <a:r>
              <a:rPr lang="en-US" i="1" dirty="0"/>
              <a:t> (8)         - reliable and extended </a:t>
            </a:r>
            <a:r>
              <a:rPr lang="en-US" i="1" dirty="0" err="1"/>
              <a:t>syslogd</a:t>
            </a:r>
            <a:endParaRPr lang="en-US" i="1" dirty="0"/>
          </a:p>
          <a:p>
            <a:pPr lvl="1"/>
            <a:endParaRPr lang="en-US" sz="2400" i="1" dirty="0"/>
          </a:p>
          <a:p>
            <a:pPr marL="342900" indent="-342900">
              <a:buFont typeface="Wingdings" panose="05000000000000000000" pitchFamily="2" charset="2"/>
              <a:buChar char="v"/>
            </a:pPr>
            <a:r>
              <a:rPr lang="en-US" sz="2400" b="1" i="1" dirty="0"/>
              <a:t> </a:t>
            </a:r>
            <a:r>
              <a:rPr lang="en-US" sz="2400" b="1" dirty="0"/>
              <a:t>man $section $file</a:t>
            </a:r>
          </a:p>
          <a:p>
            <a:pPr lvl="1"/>
            <a:r>
              <a:rPr lang="en-US" sz="2000" dirty="0"/>
              <a:t>Therefor, when referring to the man page of the crontab command, you will see it written as  crontab(1) ; you will see it written as  crontab(5) . The screenshot explains how to open the man page in the correct section.</a:t>
            </a:r>
          </a:p>
          <a:p>
            <a:pPr lvl="1"/>
            <a:endParaRPr lang="en-US" sz="900" dirty="0"/>
          </a:p>
          <a:p>
            <a:pPr lvl="1"/>
            <a:endParaRPr lang="en-US" sz="900" dirty="0"/>
          </a:p>
          <a:p>
            <a:pPr lvl="1"/>
            <a:r>
              <a:rPr lang="en-US" i="1" dirty="0"/>
              <a:t>[root@192 ~]# man –k crontab</a:t>
            </a:r>
          </a:p>
          <a:p>
            <a:pPr lvl="1"/>
            <a:r>
              <a:rPr lang="en-US" i="1" dirty="0"/>
              <a:t>[root@192 ~]# man crontab		</a:t>
            </a:r>
            <a:r>
              <a:rPr lang="en-US" dirty="0"/>
              <a:t> # opens the first manual found</a:t>
            </a:r>
            <a:endParaRPr lang="en-US" i="1" dirty="0"/>
          </a:p>
          <a:p>
            <a:pPr lvl="1"/>
            <a:r>
              <a:rPr lang="en-US" i="1" dirty="0"/>
              <a:t>[root@192 ~]# man 5 crontab		</a:t>
            </a:r>
            <a:r>
              <a:rPr lang="en-US" dirty="0"/>
              <a:t> # opens a page from section 5</a:t>
            </a:r>
            <a:endParaRPr lang="en-US" i="1" dirty="0"/>
          </a:p>
          <a:p>
            <a:pPr lvl="1"/>
            <a:endParaRPr lang="en-US" sz="2000" dirty="0"/>
          </a:p>
        </p:txBody>
      </p:sp>
    </p:spTree>
    <p:extLst>
      <p:ext uri="{BB962C8B-B14F-4D97-AF65-F5344CB8AC3E}">
        <p14:creationId xmlns:p14="http://schemas.microsoft.com/office/powerpoint/2010/main" val="1458895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Man Pages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801314"/>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 </a:t>
            </a:r>
            <a:r>
              <a:rPr lang="en-US" sz="2400" b="1" dirty="0" err="1"/>
              <a:t>whatis</a:t>
            </a:r>
            <a:endParaRPr lang="en-US" sz="2000" b="1" dirty="0"/>
          </a:p>
          <a:p>
            <a:pPr lvl="1"/>
            <a:r>
              <a:rPr lang="en-US" sz="2000" dirty="0"/>
              <a:t>To see just the description of a manual page, use  </a:t>
            </a:r>
            <a:r>
              <a:rPr lang="en-US" sz="2000" dirty="0" err="1"/>
              <a:t>whatis</a:t>
            </a:r>
            <a:r>
              <a:rPr lang="en-US" sz="2000" dirty="0"/>
              <a:t>  followed by a string.</a:t>
            </a:r>
          </a:p>
          <a:p>
            <a:pPr lvl="1"/>
            <a:endParaRPr lang="en-US" sz="1100" dirty="0"/>
          </a:p>
          <a:p>
            <a:pPr lvl="1"/>
            <a:r>
              <a:rPr lang="en-US" i="1" dirty="0"/>
              <a:t>[root@192 bin]# </a:t>
            </a:r>
            <a:r>
              <a:rPr lang="en-US" i="1" dirty="0" err="1"/>
              <a:t>whatis</a:t>
            </a:r>
            <a:r>
              <a:rPr lang="en-US" i="1" dirty="0"/>
              <a:t> route</a:t>
            </a:r>
          </a:p>
          <a:p>
            <a:pPr lvl="1"/>
            <a:r>
              <a:rPr lang="en-US" i="1" dirty="0"/>
              <a:t>route (8)            - show / manipulate the IP routing table</a:t>
            </a:r>
          </a:p>
          <a:p>
            <a:pPr lvl="1"/>
            <a:endParaRPr lang="en-US" sz="2400" i="1" dirty="0"/>
          </a:p>
          <a:p>
            <a:pPr marL="342900" indent="-342900">
              <a:buFont typeface="Wingdings" panose="05000000000000000000" pitchFamily="2" charset="2"/>
              <a:buChar char="v"/>
            </a:pPr>
            <a:r>
              <a:rPr lang="en-US" sz="2400" b="1" i="1" dirty="0"/>
              <a:t> </a:t>
            </a:r>
            <a:r>
              <a:rPr lang="en-US" sz="2400" b="1" dirty="0" err="1"/>
              <a:t>whereis</a:t>
            </a:r>
            <a:endParaRPr lang="en-US" sz="2400" b="1" dirty="0"/>
          </a:p>
          <a:p>
            <a:pPr lvl="1"/>
            <a:r>
              <a:rPr lang="en-US" sz="2000" dirty="0"/>
              <a:t>The location of a </a:t>
            </a:r>
            <a:r>
              <a:rPr lang="en-US" sz="2000" dirty="0" err="1"/>
              <a:t>manpage</a:t>
            </a:r>
            <a:r>
              <a:rPr lang="en-US" sz="2000" dirty="0"/>
              <a:t> can be revealed with  </a:t>
            </a:r>
            <a:r>
              <a:rPr lang="en-US" sz="2000" dirty="0" err="1"/>
              <a:t>whereis</a:t>
            </a:r>
            <a:r>
              <a:rPr lang="en-US" sz="2000" dirty="0"/>
              <a:t> .</a:t>
            </a:r>
            <a:endParaRPr lang="en-US" sz="900" dirty="0"/>
          </a:p>
          <a:p>
            <a:pPr lvl="1"/>
            <a:endParaRPr lang="en-US" sz="900" dirty="0"/>
          </a:p>
          <a:p>
            <a:pPr lvl="1"/>
            <a:r>
              <a:rPr lang="en-US" i="1" dirty="0"/>
              <a:t>[root@192 bin]# </a:t>
            </a:r>
            <a:r>
              <a:rPr lang="en-US" i="1" dirty="0" err="1"/>
              <a:t>whereis</a:t>
            </a:r>
            <a:r>
              <a:rPr lang="en-US" i="1" dirty="0"/>
              <a:t> -m route</a:t>
            </a:r>
          </a:p>
          <a:p>
            <a:pPr lvl="1"/>
            <a:r>
              <a:rPr lang="en-US" i="1" dirty="0"/>
              <a:t>route: /</a:t>
            </a:r>
            <a:r>
              <a:rPr lang="en-US" i="1" dirty="0" err="1"/>
              <a:t>usr</a:t>
            </a:r>
            <a:r>
              <a:rPr lang="en-US" i="1" dirty="0"/>
              <a:t>/share/man/man8/route.8.gz</a:t>
            </a:r>
          </a:p>
          <a:p>
            <a:pPr lvl="1"/>
            <a:endParaRPr lang="en-US" i="1" dirty="0"/>
          </a:p>
          <a:p>
            <a:pPr lvl="1"/>
            <a:r>
              <a:rPr lang="en-US" sz="2000" dirty="0"/>
              <a:t>This file is directly readable by  man .</a:t>
            </a:r>
          </a:p>
          <a:p>
            <a:pPr lvl="1"/>
            <a:endParaRPr lang="en-US" sz="2000" dirty="0"/>
          </a:p>
          <a:p>
            <a:pPr lvl="1"/>
            <a:r>
              <a:rPr lang="en-US" i="1" dirty="0"/>
              <a:t>[root@192 bin]# man /</a:t>
            </a:r>
            <a:r>
              <a:rPr lang="en-US" i="1" dirty="0" err="1"/>
              <a:t>usr</a:t>
            </a:r>
            <a:r>
              <a:rPr lang="en-US" i="1" dirty="0"/>
              <a:t>/share/man/man8/route.8.gz</a:t>
            </a:r>
          </a:p>
        </p:txBody>
      </p:sp>
    </p:spTree>
    <p:extLst>
      <p:ext uri="{BB962C8B-B14F-4D97-AF65-F5344CB8AC3E}">
        <p14:creationId xmlns:p14="http://schemas.microsoft.com/office/powerpoint/2010/main" val="3189092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801314"/>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 </a:t>
            </a:r>
            <a:r>
              <a:rPr lang="en-US" sz="2400" b="1" dirty="0" err="1"/>
              <a:t>whatis</a:t>
            </a:r>
            <a:endParaRPr lang="en-US" sz="2000" b="1" dirty="0"/>
          </a:p>
          <a:p>
            <a:pPr lvl="1"/>
            <a:r>
              <a:rPr lang="en-US" sz="2000" dirty="0"/>
              <a:t>To see just the description of a manual page, use  </a:t>
            </a:r>
            <a:r>
              <a:rPr lang="en-US" sz="2000" dirty="0" err="1"/>
              <a:t>whatis</a:t>
            </a:r>
            <a:r>
              <a:rPr lang="en-US" sz="2000" dirty="0"/>
              <a:t>  followed by a string.</a:t>
            </a:r>
          </a:p>
          <a:p>
            <a:pPr lvl="1"/>
            <a:endParaRPr lang="en-US" sz="1100" dirty="0"/>
          </a:p>
          <a:p>
            <a:pPr lvl="1"/>
            <a:r>
              <a:rPr lang="en-US" i="1" dirty="0"/>
              <a:t>[root@192 bin]# </a:t>
            </a:r>
            <a:r>
              <a:rPr lang="en-US" i="1" dirty="0" err="1"/>
              <a:t>whatis</a:t>
            </a:r>
            <a:r>
              <a:rPr lang="en-US" i="1" dirty="0"/>
              <a:t> route</a:t>
            </a:r>
          </a:p>
          <a:p>
            <a:pPr lvl="1"/>
            <a:r>
              <a:rPr lang="en-US" i="1" dirty="0"/>
              <a:t>route (8)            - show / manipulate the IP routing table</a:t>
            </a:r>
          </a:p>
          <a:p>
            <a:pPr lvl="1"/>
            <a:endParaRPr lang="en-US" sz="2400" i="1" dirty="0"/>
          </a:p>
          <a:p>
            <a:pPr marL="342900" indent="-342900">
              <a:buFont typeface="Wingdings" panose="05000000000000000000" pitchFamily="2" charset="2"/>
              <a:buChar char="v"/>
            </a:pPr>
            <a:r>
              <a:rPr lang="en-US" sz="2400" b="1" i="1" dirty="0"/>
              <a:t> </a:t>
            </a:r>
            <a:r>
              <a:rPr lang="en-US" sz="2400" b="1" dirty="0" err="1"/>
              <a:t>whereis</a:t>
            </a:r>
            <a:endParaRPr lang="en-US" sz="2400" b="1" dirty="0"/>
          </a:p>
          <a:p>
            <a:pPr lvl="1"/>
            <a:r>
              <a:rPr lang="en-US" sz="2000" dirty="0"/>
              <a:t>The location of a </a:t>
            </a:r>
            <a:r>
              <a:rPr lang="en-US" sz="2000" dirty="0" err="1"/>
              <a:t>manpage</a:t>
            </a:r>
            <a:r>
              <a:rPr lang="en-US" sz="2000" dirty="0"/>
              <a:t> can be revealed with  </a:t>
            </a:r>
            <a:r>
              <a:rPr lang="en-US" sz="2000" dirty="0" err="1"/>
              <a:t>whereis</a:t>
            </a:r>
            <a:r>
              <a:rPr lang="en-US" sz="2000" dirty="0"/>
              <a:t> .</a:t>
            </a:r>
            <a:endParaRPr lang="en-US" sz="900" dirty="0"/>
          </a:p>
          <a:p>
            <a:pPr lvl="1"/>
            <a:endParaRPr lang="en-US" sz="900" dirty="0"/>
          </a:p>
          <a:p>
            <a:pPr lvl="1"/>
            <a:r>
              <a:rPr lang="en-US" i="1" dirty="0"/>
              <a:t>[root@192 bin]# </a:t>
            </a:r>
            <a:r>
              <a:rPr lang="en-US" i="1" dirty="0" err="1"/>
              <a:t>whereis</a:t>
            </a:r>
            <a:r>
              <a:rPr lang="en-US" i="1" dirty="0"/>
              <a:t> -m route</a:t>
            </a:r>
          </a:p>
          <a:p>
            <a:pPr lvl="1"/>
            <a:r>
              <a:rPr lang="en-US" i="1" dirty="0"/>
              <a:t>route: /</a:t>
            </a:r>
            <a:r>
              <a:rPr lang="en-US" i="1" dirty="0" err="1"/>
              <a:t>usr</a:t>
            </a:r>
            <a:r>
              <a:rPr lang="en-US" i="1" dirty="0"/>
              <a:t>/share/man/man8/route.8.gz</a:t>
            </a:r>
          </a:p>
          <a:p>
            <a:pPr lvl="1"/>
            <a:endParaRPr lang="en-US" i="1" dirty="0"/>
          </a:p>
          <a:p>
            <a:pPr lvl="1"/>
            <a:r>
              <a:rPr lang="en-US" sz="2000" dirty="0"/>
              <a:t>This file is directly readable by  man .</a:t>
            </a:r>
          </a:p>
          <a:p>
            <a:pPr lvl="1"/>
            <a:endParaRPr lang="en-US" sz="2000" dirty="0"/>
          </a:p>
          <a:p>
            <a:pPr lvl="1"/>
            <a:r>
              <a:rPr lang="en-US" i="1" dirty="0"/>
              <a:t>[root@192 bin]# man /</a:t>
            </a:r>
            <a:r>
              <a:rPr lang="en-US" i="1" dirty="0" err="1"/>
              <a:t>usr</a:t>
            </a:r>
            <a:r>
              <a:rPr lang="en-US" i="1" dirty="0"/>
              <a:t>/share/man/man8/route.8.gz</a:t>
            </a:r>
          </a:p>
        </p:txBody>
      </p:sp>
    </p:spTree>
    <p:extLst>
      <p:ext uri="{BB962C8B-B14F-4D97-AF65-F5344CB8AC3E}">
        <p14:creationId xmlns:p14="http://schemas.microsoft.com/office/powerpoint/2010/main" val="3859564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262432"/>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pwd</a:t>
            </a:r>
            <a:r>
              <a:rPr lang="en-US" sz="2400" dirty="0"/>
              <a:t> </a:t>
            </a:r>
            <a:endParaRPr lang="en-US" sz="2000" dirty="0"/>
          </a:p>
          <a:p>
            <a:pPr lvl="1"/>
            <a:r>
              <a:rPr lang="en-US" sz="2000" dirty="0"/>
              <a:t>The  </a:t>
            </a:r>
            <a:r>
              <a:rPr lang="en-US" sz="2000" b="1" dirty="0" err="1"/>
              <a:t>pwd</a:t>
            </a:r>
            <a:r>
              <a:rPr lang="en-US" sz="2000" dirty="0"/>
              <a:t>  command show you which directory you’re currently in. There will be many times when you’ll  be working on files with identical names stored in different directories.  </a:t>
            </a:r>
            <a:r>
              <a:rPr lang="en-US" sz="2000" b="1" dirty="0" err="1"/>
              <a:t>pwd</a:t>
            </a:r>
            <a:r>
              <a:rPr lang="en-US" sz="2000" dirty="0"/>
              <a:t> will ensure  you don’t accidentally change the wrong one!</a:t>
            </a:r>
          </a:p>
          <a:p>
            <a:pPr lvl="1"/>
            <a:endParaRPr lang="en-US" sz="2400" dirty="0"/>
          </a:p>
          <a:p>
            <a:pPr lvl="1"/>
            <a:r>
              <a:rPr lang="en-US" i="1" dirty="0" err="1"/>
              <a:t>pmembrey@doublehelix</a:t>
            </a:r>
            <a:r>
              <a:rPr lang="en-US" i="1" dirty="0"/>
              <a:t> ~]$ </a:t>
            </a:r>
            <a:r>
              <a:rPr lang="en-US" i="1" dirty="0" err="1"/>
              <a:t>pwd</a:t>
            </a:r>
            <a:endParaRPr lang="en-US" i="1" dirty="0"/>
          </a:p>
          <a:p>
            <a:pPr lvl="1"/>
            <a:r>
              <a:rPr lang="en-US" i="1" dirty="0"/>
              <a:t>/home/</a:t>
            </a:r>
            <a:r>
              <a:rPr lang="en-US" i="1" dirty="0" err="1"/>
              <a:t>pmembrey</a:t>
            </a:r>
            <a:endParaRPr lang="en-US" i="1" dirty="0"/>
          </a:p>
          <a:p>
            <a:pPr lvl="1"/>
            <a:r>
              <a:rPr lang="en-US" i="1" dirty="0"/>
              <a:t>[</a:t>
            </a:r>
            <a:r>
              <a:rPr lang="en-US" i="1" dirty="0" err="1"/>
              <a:t>pmembrey@doublehelix</a:t>
            </a:r>
            <a:r>
              <a:rPr lang="en-US" i="1" dirty="0"/>
              <a:t> ~]$</a:t>
            </a:r>
          </a:p>
          <a:p>
            <a:pPr lvl="1"/>
            <a:endParaRPr lang="en-US" sz="2400" dirty="0"/>
          </a:p>
        </p:txBody>
      </p:sp>
    </p:spTree>
    <p:extLst>
      <p:ext uri="{BB962C8B-B14F-4D97-AF65-F5344CB8AC3E}">
        <p14:creationId xmlns:p14="http://schemas.microsoft.com/office/powerpoint/2010/main" val="66422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01299" y="1550319"/>
            <a:ext cx="8540318" cy="532453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cd</a:t>
            </a:r>
            <a:endParaRPr lang="en-US" sz="2000" dirty="0"/>
          </a:p>
          <a:p>
            <a:pPr lvl="1"/>
            <a:r>
              <a:rPr lang="en-US" sz="2000" dirty="0"/>
              <a:t>You can change your current directory with the  cd  command (Change Directory).</a:t>
            </a:r>
          </a:p>
          <a:p>
            <a:pPr lvl="1"/>
            <a:r>
              <a:rPr lang="en-US" sz="700" i="1" dirty="0"/>
              <a:t> </a:t>
            </a:r>
          </a:p>
          <a:p>
            <a:pPr lvl="1"/>
            <a:r>
              <a:rPr lang="de-DE" i="1" dirty="0"/>
              <a:t>[root@192 bin]# cd /etc</a:t>
            </a:r>
          </a:p>
          <a:p>
            <a:pPr lvl="1"/>
            <a:r>
              <a:rPr lang="fr-FR" i="1" dirty="0"/>
              <a:t>[root@192 </a:t>
            </a:r>
            <a:r>
              <a:rPr lang="fr-FR" i="1" dirty="0" err="1"/>
              <a:t>etc</a:t>
            </a:r>
            <a:r>
              <a:rPr lang="fr-FR" i="1" dirty="0"/>
              <a:t>]# </a:t>
            </a:r>
            <a:r>
              <a:rPr lang="fr-FR" i="1" dirty="0" err="1"/>
              <a:t>pwd</a:t>
            </a:r>
            <a:endParaRPr lang="fr-FR" i="1" dirty="0"/>
          </a:p>
          <a:p>
            <a:pPr lvl="1"/>
            <a:r>
              <a:rPr lang="fr-FR" i="1" dirty="0"/>
              <a:t>/</a:t>
            </a:r>
            <a:r>
              <a:rPr lang="fr-FR" i="1" dirty="0" err="1"/>
              <a:t>etc</a:t>
            </a:r>
            <a:endParaRPr lang="fr-FR" i="1" dirty="0"/>
          </a:p>
          <a:p>
            <a:pPr lvl="1"/>
            <a:r>
              <a:rPr lang="fr-FR" sz="700" i="1" dirty="0"/>
              <a:t> </a:t>
            </a:r>
          </a:p>
          <a:p>
            <a:pPr marL="285750" indent="-285750">
              <a:buFont typeface="Wingdings" panose="05000000000000000000" pitchFamily="2" charset="2"/>
              <a:buChar char="v"/>
            </a:pPr>
            <a:r>
              <a:rPr lang="en-US" i="1" dirty="0"/>
              <a:t> </a:t>
            </a:r>
            <a:r>
              <a:rPr lang="en-US" sz="2400" b="1" dirty="0"/>
              <a:t>cd ~ </a:t>
            </a:r>
          </a:p>
          <a:p>
            <a:pPr lvl="1"/>
            <a:r>
              <a:rPr lang="en-US" sz="2000" dirty="0"/>
              <a:t>The  cd  is also a shortcut to get back into your home directory. Just typing  cd  without a target directory, will put you in your home directory. </a:t>
            </a:r>
          </a:p>
          <a:p>
            <a:pPr lvl="1"/>
            <a:r>
              <a:rPr lang="en-US" sz="2000" dirty="0"/>
              <a:t>Typing  cd ~  has the same effect.</a:t>
            </a:r>
          </a:p>
          <a:p>
            <a:pPr lvl="1"/>
            <a:r>
              <a:rPr lang="en-US" sz="900" b="1" i="1" dirty="0"/>
              <a:t> </a:t>
            </a:r>
          </a:p>
          <a:p>
            <a:pPr lvl="1"/>
            <a:r>
              <a:rPr lang="nl-NL" i="1" dirty="0"/>
              <a:t>[root@192 etc]# cd</a:t>
            </a:r>
          </a:p>
          <a:p>
            <a:pPr lvl="1"/>
            <a:r>
              <a:rPr lang="nl-NL" i="1" dirty="0"/>
              <a:t>[root@192 ~]# pwd</a:t>
            </a:r>
          </a:p>
          <a:p>
            <a:pPr lvl="1"/>
            <a:r>
              <a:rPr lang="nl-NL" i="1" dirty="0"/>
              <a:t>/root</a:t>
            </a:r>
          </a:p>
          <a:p>
            <a:pPr lvl="1"/>
            <a:r>
              <a:rPr lang="nl-NL" i="1" dirty="0"/>
              <a:t>[root@192 ~]# cd ~</a:t>
            </a:r>
          </a:p>
          <a:p>
            <a:pPr lvl="1"/>
            <a:r>
              <a:rPr lang="nl-NL" i="1" dirty="0"/>
              <a:t>[root@192 ~]# pwd</a:t>
            </a:r>
          </a:p>
          <a:p>
            <a:pPr lvl="1"/>
            <a:r>
              <a:rPr lang="nl-NL" i="1" dirty="0"/>
              <a:t>/root</a:t>
            </a:r>
            <a:endParaRPr lang="en-US" i="1" dirty="0"/>
          </a:p>
        </p:txBody>
      </p:sp>
    </p:spTree>
    <p:extLst>
      <p:ext uri="{BB962C8B-B14F-4D97-AF65-F5344CB8AC3E}">
        <p14:creationId xmlns:p14="http://schemas.microsoft.com/office/powerpoint/2010/main" val="527739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01299" y="1550319"/>
            <a:ext cx="8540318" cy="5278368"/>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cd ..</a:t>
            </a:r>
            <a:endParaRPr lang="en-US" sz="2000" dirty="0"/>
          </a:p>
          <a:p>
            <a:pPr lvl="1"/>
            <a:r>
              <a:rPr lang="en-US" sz="2000" dirty="0"/>
              <a:t>To go to the  parent directory  (the one just above your current directory in the directory tree), type  cd ..  .</a:t>
            </a:r>
          </a:p>
          <a:p>
            <a:pPr lvl="1"/>
            <a:r>
              <a:rPr lang="en-US" sz="700" i="1" dirty="0"/>
              <a:t> </a:t>
            </a:r>
          </a:p>
          <a:p>
            <a:pPr lvl="1"/>
            <a:r>
              <a:rPr lang="de-DE" i="1" dirty="0"/>
              <a:t>[root@192 ~]# cd /var/lib/</a:t>
            </a:r>
          </a:p>
          <a:p>
            <a:pPr lvl="1"/>
            <a:r>
              <a:rPr lang="de-DE" i="1" dirty="0"/>
              <a:t>[root@192 lib]# pwd</a:t>
            </a:r>
          </a:p>
          <a:p>
            <a:pPr lvl="1"/>
            <a:r>
              <a:rPr lang="de-DE" i="1" dirty="0"/>
              <a:t>/var/lib</a:t>
            </a:r>
          </a:p>
          <a:p>
            <a:pPr lvl="1"/>
            <a:r>
              <a:rPr lang="de-DE" i="1" dirty="0"/>
              <a:t>[root@192 lib]# cd ..</a:t>
            </a:r>
          </a:p>
          <a:p>
            <a:pPr lvl="1"/>
            <a:r>
              <a:rPr lang="de-DE" i="1" dirty="0"/>
              <a:t>[root@192 var]# pwd</a:t>
            </a:r>
          </a:p>
          <a:p>
            <a:pPr lvl="1"/>
            <a:r>
              <a:rPr lang="de-DE" i="1" dirty="0"/>
              <a:t>/var</a:t>
            </a:r>
            <a:r>
              <a:rPr lang="fr-FR" sz="700" i="1" dirty="0"/>
              <a:t> </a:t>
            </a:r>
          </a:p>
          <a:p>
            <a:pPr lvl="1"/>
            <a:endParaRPr lang="fr-FR" sz="700" i="1" dirty="0"/>
          </a:p>
          <a:p>
            <a:pPr marL="285750" indent="-285750">
              <a:buFont typeface="Wingdings" panose="05000000000000000000" pitchFamily="2" charset="2"/>
              <a:buChar char="v"/>
            </a:pPr>
            <a:r>
              <a:rPr lang="en-US" i="1" dirty="0"/>
              <a:t> </a:t>
            </a:r>
            <a:r>
              <a:rPr lang="en-US" sz="2400" b="1" dirty="0"/>
              <a:t>cd -</a:t>
            </a:r>
          </a:p>
          <a:p>
            <a:pPr lvl="1"/>
            <a:r>
              <a:rPr lang="en-US" sz="2000" i="1" dirty="0"/>
              <a:t>Another useful shortcut with  cd  is to just type  </a:t>
            </a:r>
            <a:r>
              <a:rPr lang="en-US" sz="2000" b="1" i="1" dirty="0"/>
              <a:t>cd - </a:t>
            </a:r>
            <a:r>
              <a:rPr lang="en-US" sz="2000" i="1" dirty="0"/>
              <a:t> to go to the previous directory</a:t>
            </a:r>
            <a:r>
              <a:rPr lang="en-US" sz="2400" i="1" dirty="0"/>
              <a:t>.</a:t>
            </a:r>
          </a:p>
          <a:p>
            <a:pPr lvl="1"/>
            <a:r>
              <a:rPr lang="en-US" sz="1100" i="1" dirty="0"/>
              <a:t> </a:t>
            </a:r>
          </a:p>
          <a:p>
            <a:pPr lvl="1"/>
            <a:r>
              <a:rPr lang="en-US" i="1" dirty="0"/>
              <a:t>[root@192 ~]# cd /</a:t>
            </a:r>
            <a:r>
              <a:rPr lang="en-US" i="1" dirty="0" err="1"/>
              <a:t>etc</a:t>
            </a:r>
            <a:endParaRPr lang="en-US" i="1" dirty="0"/>
          </a:p>
          <a:p>
            <a:pPr lvl="1"/>
            <a:r>
              <a:rPr lang="en-US" i="1" dirty="0"/>
              <a:t>[root@192 </a:t>
            </a:r>
            <a:r>
              <a:rPr lang="en-US" i="1" dirty="0" err="1"/>
              <a:t>etc</a:t>
            </a:r>
            <a:r>
              <a:rPr lang="en-US" i="1" dirty="0"/>
              <a:t>]# cd /</a:t>
            </a:r>
            <a:r>
              <a:rPr lang="en-US" i="1" dirty="0" err="1"/>
              <a:t>var</a:t>
            </a:r>
            <a:endParaRPr lang="en-US" i="1" dirty="0"/>
          </a:p>
          <a:p>
            <a:pPr lvl="1"/>
            <a:r>
              <a:rPr lang="en-US" i="1" dirty="0"/>
              <a:t>[root@192 </a:t>
            </a:r>
            <a:r>
              <a:rPr lang="en-US" i="1" dirty="0" err="1"/>
              <a:t>var</a:t>
            </a:r>
            <a:r>
              <a:rPr lang="en-US" i="1" dirty="0"/>
              <a:t>]# cd -</a:t>
            </a:r>
          </a:p>
          <a:p>
            <a:pPr lvl="1"/>
            <a:r>
              <a:rPr lang="en-US" i="1" dirty="0"/>
              <a:t>/</a:t>
            </a:r>
            <a:r>
              <a:rPr lang="en-US" i="1" dirty="0" err="1"/>
              <a:t>etc</a:t>
            </a:r>
            <a:endParaRPr lang="en-US" i="1" dirty="0"/>
          </a:p>
        </p:txBody>
      </p:sp>
    </p:spTree>
    <p:extLst>
      <p:ext uri="{BB962C8B-B14F-4D97-AF65-F5344CB8AC3E}">
        <p14:creationId xmlns:p14="http://schemas.microsoft.com/office/powerpoint/2010/main" val="3968623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401299" y="1550319"/>
            <a:ext cx="8540318" cy="5047536"/>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 path completion</a:t>
            </a:r>
            <a:endParaRPr lang="en-US" sz="2000" dirty="0"/>
          </a:p>
          <a:p>
            <a:pPr lvl="1"/>
            <a:r>
              <a:rPr lang="en-US" sz="2000" dirty="0"/>
              <a:t>The  </a:t>
            </a:r>
            <a:r>
              <a:rPr lang="en-US" sz="2000" b="1" dirty="0"/>
              <a:t>tab key  </a:t>
            </a:r>
            <a:r>
              <a:rPr lang="en-US" sz="2000" dirty="0"/>
              <a:t>can help you in typing a path without errors. Typing  cd /et  followed by the  tab key  will expand the command line to  cd /</a:t>
            </a:r>
            <a:r>
              <a:rPr lang="en-US" sz="2000" dirty="0" err="1"/>
              <a:t>etc</a:t>
            </a:r>
            <a:r>
              <a:rPr lang="en-US" sz="2000" dirty="0"/>
              <a:t>/ . When typing  cd /Et  followed by the  tab key , nothing will happen because you typed the wrong  path  (upper case E).</a:t>
            </a:r>
          </a:p>
          <a:p>
            <a:pPr lvl="1"/>
            <a:endParaRPr lang="en-US" sz="2000" dirty="0"/>
          </a:p>
          <a:p>
            <a:pPr lvl="1"/>
            <a:r>
              <a:rPr lang="en-US" sz="2000" dirty="0"/>
              <a:t>You will need fewer key strokes when using the  tab key , and you will be sure your typed path  is correct!</a:t>
            </a:r>
          </a:p>
          <a:p>
            <a:pPr lvl="1"/>
            <a:r>
              <a:rPr lang="en-US" sz="700" i="1" dirty="0"/>
              <a:t> </a:t>
            </a:r>
            <a:endParaRPr lang="fr-FR" sz="700" i="1" dirty="0"/>
          </a:p>
          <a:p>
            <a:pPr marL="285750" indent="-285750">
              <a:buFont typeface="Wingdings" panose="05000000000000000000" pitchFamily="2" charset="2"/>
              <a:buChar char="v"/>
            </a:pPr>
            <a:r>
              <a:rPr lang="en-US" i="1" dirty="0"/>
              <a:t> </a:t>
            </a:r>
            <a:r>
              <a:rPr lang="en-US" sz="2400" b="1" dirty="0"/>
              <a:t>cd -</a:t>
            </a:r>
          </a:p>
          <a:p>
            <a:pPr lvl="1"/>
            <a:r>
              <a:rPr lang="en-US" sz="2000" i="1" dirty="0"/>
              <a:t>Another useful shortcut with  cd  is to just type  </a:t>
            </a:r>
            <a:r>
              <a:rPr lang="en-US" sz="2000" b="1" i="1" dirty="0"/>
              <a:t>cd - </a:t>
            </a:r>
            <a:r>
              <a:rPr lang="en-US" sz="2000" i="1" dirty="0"/>
              <a:t> to go to the previous directory</a:t>
            </a:r>
            <a:r>
              <a:rPr lang="en-US" sz="2400" i="1" dirty="0"/>
              <a:t>.</a:t>
            </a:r>
          </a:p>
          <a:p>
            <a:pPr lvl="1"/>
            <a:r>
              <a:rPr lang="en-US" sz="1100" i="1" dirty="0"/>
              <a:t> </a:t>
            </a:r>
          </a:p>
          <a:p>
            <a:pPr lvl="1"/>
            <a:r>
              <a:rPr lang="en-US" i="1" dirty="0"/>
              <a:t>[root@192 ~]# cd /</a:t>
            </a:r>
            <a:r>
              <a:rPr lang="en-US" i="1" dirty="0" err="1"/>
              <a:t>etc</a:t>
            </a:r>
            <a:endParaRPr lang="en-US" i="1" dirty="0"/>
          </a:p>
          <a:p>
            <a:pPr lvl="1"/>
            <a:r>
              <a:rPr lang="en-US" i="1" dirty="0"/>
              <a:t>[root@192 </a:t>
            </a:r>
            <a:r>
              <a:rPr lang="en-US" i="1" dirty="0" err="1"/>
              <a:t>etc</a:t>
            </a:r>
            <a:r>
              <a:rPr lang="en-US" i="1" dirty="0"/>
              <a:t>]# cd /</a:t>
            </a:r>
            <a:r>
              <a:rPr lang="en-US" i="1" dirty="0" err="1"/>
              <a:t>var</a:t>
            </a:r>
            <a:endParaRPr lang="en-US" i="1" dirty="0"/>
          </a:p>
          <a:p>
            <a:pPr lvl="1"/>
            <a:r>
              <a:rPr lang="en-US" i="1" dirty="0"/>
              <a:t>[root@192 </a:t>
            </a:r>
            <a:r>
              <a:rPr lang="en-US" i="1" dirty="0" err="1"/>
              <a:t>var</a:t>
            </a:r>
            <a:r>
              <a:rPr lang="en-US" i="1" dirty="0"/>
              <a:t>]# cd -</a:t>
            </a:r>
          </a:p>
          <a:p>
            <a:pPr lvl="1"/>
            <a:r>
              <a:rPr lang="en-US" i="1" dirty="0"/>
              <a:t>/</a:t>
            </a:r>
            <a:r>
              <a:rPr lang="en-US" i="1" dirty="0" err="1"/>
              <a:t>etc</a:t>
            </a:r>
            <a:endParaRPr lang="en-US" i="1" dirty="0"/>
          </a:p>
        </p:txBody>
      </p:sp>
    </p:spTree>
    <p:extLst>
      <p:ext uri="{BB962C8B-B14F-4D97-AF65-F5344CB8AC3E}">
        <p14:creationId xmlns:p14="http://schemas.microsoft.com/office/powerpoint/2010/main" val="237526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415772"/>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History of Linux</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32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Andy Tanenbaum</a:t>
            </a:r>
            <a:endParaRPr lang="th-TH" sz="32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pic>
        <p:nvPicPr>
          <p:cNvPr id="6" name="รูปภาพ 5">
            <a:extLst>
              <a:ext uri="{FF2B5EF4-FFF2-40B4-BE49-F238E27FC236}">
                <a16:creationId xmlns:a16="http://schemas.microsoft.com/office/drawing/2014/main" id="{1E5D2D7F-D30E-4997-907F-5D5F4F18F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669" y="1926453"/>
            <a:ext cx="3023024" cy="3972757"/>
          </a:xfrm>
          <a:prstGeom prst="rect">
            <a:avLst/>
          </a:prstGeom>
        </p:spPr>
      </p:pic>
    </p:spTree>
    <p:extLst>
      <p:ext uri="{BB962C8B-B14F-4D97-AF65-F5344CB8AC3E}">
        <p14:creationId xmlns:p14="http://schemas.microsoft.com/office/powerpoint/2010/main" val="13930116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a:t>
            </a: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Commamnd</a:t>
            </a:r>
            <a:endPar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016758"/>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ls</a:t>
            </a:r>
            <a:r>
              <a:rPr lang="en-US" sz="2400" dirty="0"/>
              <a:t> </a:t>
            </a:r>
            <a:endParaRPr lang="en-US" sz="2000" dirty="0"/>
          </a:p>
          <a:p>
            <a:pPr lvl="1"/>
            <a:r>
              <a:rPr lang="en-US" sz="2000" dirty="0"/>
              <a:t>You can list the contents of a directory with  ls .</a:t>
            </a:r>
          </a:p>
          <a:p>
            <a:pPr lvl="1"/>
            <a:endParaRPr lang="en-US" sz="2400" dirty="0"/>
          </a:p>
          <a:p>
            <a:pPr lvl="1"/>
            <a:r>
              <a:rPr lang="en-US" i="1" dirty="0"/>
              <a:t>[root@192 ~]# ls</a:t>
            </a:r>
          </a:p>
          <a:p>
            <a:pPr lvl="1"/>
            <a:r>
              <a:rPr lang="en-US" i="1" dirty="0"/>
              <a:t>anaconda-</a:t>
            </a:r>
            <a:r>
              <a:rPr lang="en-US" i="1" dirty="0" err="1"/>
              <a:t>ks.cfg</a:t>
            </a:r>
            <a:r>
              <a:rPr lang="en-US" i="1" dirty="0"/>
              <a:t>  dir1</a:t>
            </a:r>
          </a:p>
          <a:p>
            <a:pPr lvl="1"/>
            <a:endParaRPr lang="en-US" dirty="0"/>
          </a:p>
          <a:p>
            <a:pPr marL="285750" indent="-285750">
              <a:buFont typeface="Wingdings" panose="05000000000000000000" pitchFamily="2" charset="2"/>
              <a:buChar char="v"/>
            </a:pPr>
            <a:r>
              <a:rPr lang="en-US" sz="2400" b="1" dirty="0"/>
              <a:t> ls –a</a:t>
            </a:r>
          </a:p>
          <a:p>
            <a:pPr lvl="1"/>
            <a:r>
              <a:rPr lang="en-US" sz="2000" dirty="0"/>
              <a:t>A frequently used option with </a:t>
            </a:r>
            <a:r>
              <a:rPr lang="en-US" sz="2000" b="1" dirty="0"/>
              <a:t>ls</a:t>
            </a:r>
            <a:r>
              <a:rPr lang="en-US" sz="2000" dirty="0"/>
              <a:t> is  </a:t>
            </a:r>
            <a:r>
              <a:rPr lang="en-US" sz="2000" b="1" dirty="0"/>
              <a:t>-a  </a:t>
            </a:r>
            <a:r>
              <a:rPr lang="en-US" sz="2000" dirty="0"/>
              <a:t>to show all files. Showing all files means including the  hidden files. When a file name on a Linux file system starts with a dot, it is considered a  hidden file  and it doesn't show up in regular file listings.</a:t>
            </a:r>
          </a:p>
          <a:p>
            <a:pPr lvl="1"/>
            <a:endParaRPr lang="en-US" sz="2000" dirty="0"/>
          </a:p>
          <a:p>
            <a:pPr lvl="1"/>
            <a:r>
              <a:rPr lang="en-US" i="1" dirty="0"/>
              <a:t>[root@192 ~]# ls -a</a:t>
            </a:r>
          </a:p>
          <a:p>
            <a:pPr lvl="1"/>
            <a:r>
              <a:rPr lang="en-US" i="1" dirty="0"/>
              <a:t>.   anaconda-</a:t>
            </a:r>
            <a:r>
              <a:rPr lang="en-US" i="1" dirty="0" err="1"/>
              <a:t>ks.cfg</a:t>
            </a:r>
            <a:r>
              <a:rPr lang="en-US" i="1" dirty="0"/>
              <a:t>  .</a:t>
            </a:r>
            <a:r>
              <a:rPr lang="en-US" i="1" dirty="0" err="1"/>
              <a:t>bash_logout</a:t>
            </a:r>
            <a:r>
              <a:rPr lang="en-US" i="1" dirty="0"/>
              <a:t>   .</a:t>
            </a:r>
            <a:r>
              <a:rPr lang="en-US" i="1" dirty="0" err="1"/>
              <a:t>bashrc</a:t>
            </a:r>
            <a:r>
              <a:rPr lang="en-US" i="1" dirty="0"/>
              <a:t>  dir1</a:t>
            </a:r>
          </a:p>
          <a:p>
            <a:pPr lvl="1"/>
            <a:r>
              <a:rPr lang="en-US" i="1" dirty="0"/>
              <a:t>..  .</a:t>
            </a:r>
            <a:r>
              <a:rPr lang="en-US" i="1" dirty="0" err="1"/>
              <a:t>bash_history</a:t>
            </a:r>
            <a:r>
              <a:rPr lang="en-US" i="1" dirty="0"/>
              <a:t>    .</a:t>
            </a:r>
            <a:r>
              <a:rPr lang="en-US" i="1" dirty="0" err="1"/>
              <a:t>bash_profile</a:t>
            </a:r>
            <a:r>
              <a:rPr lang="en-US" i="1" dirty="0"/>
              <a:t>  .</a:t>
            </a:r>
            <a:r>
              <a:rPr lang="en-US" i="1" dirty="0" err="1"/>
              <a:t>cshrc</a:t>
            </a:r>
            <a:r>
              <a:rPr lang="en-US" i="1" dirty="0"/>
              <a:t>   .</a:t>
            </a:r>
            <a:r>
              <a:rPr lang="en-US" i="1" dirty="0" err="1"/>
              <a:t>tcshrc</a:t>
            </a:r>
            <a:endParaRPr lang="en-US" i="1" dirty="0"/>
          </a:p>
          <a:p>
            <a:pPr lvl="1"/>
            <a:endParaRPr lang="en-US" sz="2000" dirty="0"/>
          </a:p>
        </p:txBody>
      </p:sp>
    </p:spTree>
    <p:extLst>
      <p:ext uri="{BB962C8B-B14F-4D97-AF65-F5344CB8AC3E}">
        <p14:creationId xmlns:p14="http://schemas.microsoft.com/office/powerpoint/2010/main" val="9036846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a:t>
            </a: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Commamnd</a:t>
            </a:r>
            <a:endPar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2442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ls</a:t>
            </a:r>
            <a:r>
              <a:rPr lang="en-US" sz="2400" dirty="0"/>
              <a:t> </a:t>
            </a:r>
            <a:r>
              <a:rPr lang="en-US" sz="2400" b="1" dirty="0"/>
              <a:t>-l</a:t>
            </a:r>
            <a:endParaRPr lang="en-US" sz="2000" b="1" dirty="0"/>
          </a:p>
          <a:p>
            <a:pPr lvl="1"/>
            <a:r>
              <a:rPr lang="en-US" sz="2000" dirty="0"/>
              <a:t>Typing  ls -l  (that is a letter L, not the number 1) gives you a long listing.</a:t>
            </a:r>
          </a:p>
          <a:p>
            <a:pPr lvl="1"/>
            <a:endParaRPr lang="en-US" sz="2400" dirty="0"/>
          </a:p>
          <a:p>
            <a:pPr lvl="1"/>
            <a:r>
              <a:rPr lang="en-US" i="1" dirty="0"/>
              <a:t>[root@192 ~]# ls -l</a:t>
            </a:r>
          </a:p>
          <a:p>
            <a:pPr lvl="1"/>
            <a:r>
              <a:rPr lang="en-US" i="1" dirty="0"/>
              <a:t>total 4</a:t>
            </a:r>
          </a:p>
          <a:p>
            <a:pPr lvl="1"/>
            <a:r>
              <a:rPr lang="en-US" i="1" dirty="0"/>
              <a:t>-</a:t>
            </a:r>
            <a:r>
              <a:rPr lang="en-US" i="1" dirty="0" err="1"/>
              <a:t>rw</a:t>
            </a:r>
            <a:r>
              <a:rPr lang="en-US" i="1" dirty="0"/>
              <a:t>-------. 1 root </a:t>
            </a:r>
            <a:r>
              <a:rPr lang="en-US" i="1" dirty="0" err="1"/>
              <a:t>root</a:t>
            </a:r>
            <a:r>
              <a:rPr lang="en-US" i="1" dirty="0"/>
              <a:t> 1261 Oct 26 11:24 anaconda-</a:t>
            </a:r>
            <a:r>
              <a:rPr lang="en-US" i="1" dirty="0" err="1"/>
              <a:t>ks.cfg</a:t>
            </a:r>
            <a:endParaRPr lang="en-US" i="1" dirty="0"/>
          </a:p>
          <a:p>
            <a:pPr lvl="1"/>
            <a:r>
              <a:rPr lang="en-US" i="1" dirty="0" err="1"/>
              <a:t>drwxr</a:t>
            </a:r>
            <a:r>
              <a:rPr lang="en-US" i="1" dirty="0"/>
              <a:t>-</a:t>
            </a:r>
            <a:r>
              <a:rPr lang="en-US" i="1" dirty="0" err="1"/>
              <a:t>xr</a:t>
            </a:r>
            <a:r>
              <a:rPr lang="en-US" i="1" dirty="0"/>
              <a:t>-x. 3 root </a:t>
            </a:r>
            <a:r>
              <a:rPr lang="en-US" i="1" dirty="0" err="1"/>
              <a:t>root</a:t>
            </a:r>
            <a:r>
              <a:rPr lang="en-US" i="1" dirty="0"/>
              <a:t>   18 Oct 26 16:20 dir1</a:t>
            </a:r>
          </a:p>
          <a:p>
            <a:pPr lvl="1"/>
            <a:endParaRPr lang="en-US" dirty="0"/>
          </a:p>
          <a:p>
            <a:pPr marL="285750" indent="-285750">
              <a:buFont typeface="Wingdings" panose="05000000000000000000" pitchFamily="2" charset="2"/>
              <a:buChar char="v"/>
            </a:pPr>
            <a:r>
              <a:rPr lang="en-US" sz="2400" b="1" dirty="0"/>
              <a:t> ls –</a:t>
            </a:r>
            <a:r>
              <a:rPr lang="en-US" sz="2400" b="1" dirty="0" err="1"/>
              <a:t>lh</a:t>
            </a:r>
            <a:endParaRPr lang="en-US" sz="2400" b="1" dirty="0"/>
          </a:p>
          <a:p>
            <a:pPr lvl="1"/>
            <a:r>
              <a:rPr lang="en-US" sz="2000" dirty="0"/>
              <a:t>Another frequently used ls option is  </a:t>
            </a:r>
            <a:r>
              <a:rPr lang="en-US" sz="2000" b="1" dirty="0"/>
              <a:t>-h </a:t>
            </a:r>
            <a:r>
              <a:rPr lang="en-US" sz="2000" dirty="0"/>
              <a:t>. It shows the numbers (file sizes) in a more human readable format.</a:t>
            </a:r>
          </a:p>
          <a:p>
            <a:pPr lvl="1"/>
            <a:endParaRPr lang="en-US" sz="2000" dirty="0"/>
          </a:p>
          <a:p>
            <a:pPr lvl="1"/>
            <a:r>
              <a:rPr lang="en-US" i="1" dirty="0"/>
              <a:t>[root@192 ~]# ls -</a:t>
            </a:r>
            <a:r>
              <a:rPr lang="en-US" i="1" dirty="0" err="1"/>
              <a:t>lh</a:t>
            </a:r>
            <a:endParaRPr lang="en-US" i="1" dirty="0"/>
          </a:p>
          <a:p>
            <a:pPr lvl="1"/>
            <a:r>
              <a:rPr lang="en-US" i="1" dirty="0"/>
              <a:t>total 4.0K</a:t>
            </a:r>
          </a:p>
          <a:p>
            <a:pPr lvl="1"/>
            <a:r>
              <a:rPr lang="en-US" i="1" dirty="0"/>
              <a:t>-</a:t>
            </a:r>
            <a:r>
              <a:rPr lang="en-US" i="1" dirty="0" err="1"/>
              <a:t>rw</a:t>
            </a:r>
            <a:r>
              <a:rPr lang="en-US" i="1" dirty="0"/>
              <a:t>-------. 1 root </a:t>
            </a:r>
            <a:r>
              <a:rPr lang="en-US" i="1" dirty="0" err="1"/>
              <a:t>root</a:t>
            </a:r>
            <a:r>
              <a:rPr lang="en-US" i="1" dirty="0"/>
              <a:t> 1.3K Oct 26 11:24 anaconda-</a:t>
            </a:r>
            <a:r>
              <a:rPr lang="en-US" i="1" dirty="0" err="1"/>
              <a:t>ks.cfg</a:t>
            </a:r>
            <a:endParaRPr lang="en-US" i="1" dirty="0"/>
          </a:p>
          <a:p>
            <a:pPr lvl="1"/>
            <a:r>
              <a:rPr lang="en-US" i="1" dirty="0" err="1"/>
              <a:t>drwxr</a:t>
            </a:r>
            <a:r>
              <a:rPr lang="en-US" i="1" dirty="0"/>
              <a:t>-</a:t>
            </a:r>
            <a:r>
              <a:rPr lang="en-US" i="1" dirty="0" err="1"/>
              <a:t>xr</a:t>
            </a:r>
            <a:r>
              <a:rPr lang="en-US" i="1" dirty="0"/>
              <a:t>-x. 3 root </a:t>
            </a:r>
            <a:r>
              <a:rPr lang="en-US" i="1" dirty="0" err="1"/>
              <a:t>root</a:t>
            </a:r>
            <a:r>
              <a:rPr lang="en-US" i="1" dirty="0"/>
              <a:t>   18 Oct 26 16:20 dir1</a:t>
            </a:r>
          </a:p>
        </p:txBody>
      </p:sp>
    </p:spTree>
    <p:extLst>
      <p:ext uri="{BB962C8B-B14F-4D97-AF65-F5344CB8AC3E}">
        <p14:creationId xmlns:p14="http://schemas.microsoft.com/office/powerpoint/2010/main" val="30035348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39869"/>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mkdir</a:t>
            </a:r>
            <a:endParaRPr lang="en-US" sz="2000" dirty="0"/>
          </a:p>
          <a:p>
            <a:pPr lvl="1"/>
            <a:r>
              <a:rPr lang="en-US" sz="2000" dirty="0"/>
              <a:t>Once you can look at which directories you have, you’ll need  </a:t>
            </a:r>
            <a:r>
              <a:rPr lang="en-US" sz="2000" dirty="0" err="1"/>
              <a:t>mkdir</a:t>
            </a:r>
            <a:r>
              <a:rPr lang="en-US" sz="2000" dirty="0"/>
              <a:t>  to create new ones.  </a:t>
            </a:r>
            <a:r>
              <a:rPr lang="en-US" sz="2000" dirty="0" err="1"/>
              <a:t>mkdir</a:t>
            </a:r>
            <a:r>
              <a:rPr lang="en-US" sz="2000" dirty="0"/>
              <a:t>  is short for “</a:t>
            </a:r>
            <a:r>
              <a:rPr lang="en-US" sz="2000" b="1" dirty="0"/>
              <a:t>make directory</a:t>
            </a:r>
            <a:r>
              <a:rPr lang="en-US" sz="2000" dirty="0"/>
              <a:t>”. </a:t>
            </a:r>
          </a:p>
          <a:p>
            <a:pPr lvl="1"/>
            <a:endParaRPr lang="en-US" sz="2400" dirty="0"/>
          </a:p>
          <a:p>
            <a:pPr lvl="1"/>
            <a:r>
              <a:rPr lang="en-US" i="1" dirty="0" err="1"/>
              <a:t>pmembrey@doublehelix</a:t>
            </a:r>
            <a:r>
              <a:rPr lang="en-US" i="1" dirty="0"/>
              <a:t> ~]$ </a:t>
            </a:r>
            <a:r>
              <a:rPr lang="en-US" i="1" dirty="0" err="1"/>
              <a:t>mkdir</a:t>
            </a:r>
            <a:r>
              <a:rPr lang="en-US" i="1" dirty="0"/>
              <a:t> dir1</a:t>
            </a:r>
          </a:p>
          <a:p>
            <a:pPr lvl="1"/>
            <a:r>
              <a:rPr lang="en-US" i="1" dirty="0"/>
              <a:t>[</a:t>
            </a:r>
            <a:r>
              <a:rPr lang="en-US" i="1" dirty="0" err="1"/>
              <a:t>pmembrey@doublehelix</a:t>
            </a:r>
            <a:r>
              <a:rPr lang="en-US" i="1" dirty="0"/>
              <a:t> ~]$</a:t>
            </a:r>
          </a:p>
          <a:p>
            <a:pPr lvl="1"/>
            <a:endParaRPr lang="en-US" i="1" dirty="0"/>
          </a:p>
          <a:p>
            <a:pPr lvl="1"/>
            <a:r>
              <a:rPr lang="en-US" i="1" dirty="0"/>
              <a:t>[</a:t>
            </a:r>
            <a:r>
              <a:rPr lang="en-US" i="1" dirty="0" err="1"/>
              <a:t>pmembrey@doublehelix</a:t>
            </a:r>
            <a:r>
              <a:rPr lang="en-US" i="1" dirty="0"/>
              <a:t> ~]$ </a:t>
            </a:r>
            <a:r>
              <a:rPr lang="en-US" i="1" dirty="0" err="1"/>
              <a:t>mkdir</a:t>
            </a:r>
            <a:r>
              <a:rPr lang="en-US" i="1" dirty="0"/>
              <a:t> dir1/dir2/dir3</a:t>
            </a:r>
          </a:p>
          <a:p>
            <a:pPr lvl="1"/>
            <a:r>
              <a:rPr lang="en-US" i="1" dirty="0" err="1"/>
              <a:t>mkdir</a:t>
            </a:r>
            <a:r>
              <a:rPr lang="en-US" i="1" dirty="0"/>
              <a:t>: cannot create directory dir1/dir2/dir3 ': No such file or directory</a:t>
            </a:r>
          </a:p>
          <a:p>
            <a:pPr lvl="1"/>
            <a:endParaRPr lang="en-US" i="1" dirty="0"/>
          </a:p>
          <a:p>
            <a:pPr marL="285750" indent="-285750">
              <a:buFont typeface="Wingdings" panose="05000000000000000000" pitchFamily="2" charset="2"/>
              <a:buChar char="v"/>
            </a:pPr>
            <a:r>
              <a:rPr lang="en-US" i="1" dirty="0"/>
              <a:t> </a:t>
            </a:r>
            <a:r>
              <a:rPr lang="en-US" sz="2400" b="1" dirty="0" err="1"/>
              <a:t>mkdir</a:t>
            </a:r>
            <a:r>
              <a:rPr lang="en-US" sz="2400" b="1" dirty="0"/>
              <a:t> -p</a:t>
            </a:r>
            <a:endParaRPr lang="en-US" b="1" dirty="0"/>
          </a:p>
          <a:p>
            <a:pPr lvl="1"/>
            <a:r>
              <a:rPr lang="en-US" dirty="0"/>
              <a:t>Now, if you run the same command but this time add  </a:t>
            </a:r>
            <a:r>
              <a:rPr lang="en-US" b="1" dirty="0"/>
              <a:t>–p</a:t>
            </a:r>
            <a:r>
              <a:rPr lang="en-US" dirty="0"/>
              <a:t> , you instead get this:</a:t>
            </a:r>
          </a:p>
          <a:p>
            <a:pPr lvl="2"/>
            <a:endParaRPr lang="en-US" i="1" dirty="0"/>
          </a:p>
          <a:p>
            <a:pPr lvl="1"/>
            <a:r>
              <a:rPr lang="en-US" i="1" dirty="0"/>
              <a:t>[</a:t>
            </a:r>
            <a:r>
              <a:rPr lang="en-US" i="1" dirty="0" err="1"/>
              <a:t>pmembrey@doublehelix</a:t>
            </a:r>
            <a:r>
              <a:rPr lang="en-US" i="1" dirty="0"/>
              <a:t> ~]$ </a:t>
            </a:r>
            <a:r>
              <a:rPr lang="en-US" i="1" dirty="0" err="1"/>
              <a:t>mkdir</a:t>
            </a:r>
            <a:r>
              <a:rPr lang="en-US" i="1" dirty="0"/>
              <a:t> -p dir1/dir2/dir3</a:t>
            </a:r>
          </a:p>
          <a:p>
            <a:pPr lvl="1"/>
            <a:r>
              <a:rPr lang="en-US" i="1" dirty="0"/>
              <a:t>[</a:t>
            </a:r>
            <a:r>
              <a:rPr lang="en-US" i="1" dirty="0" err="1"/>
              <a:t>pmembrey@doublehelix</a:t>
            </a:r>
            <a:r>
              <a:rPr lang="en-US" i="1" dirty="0"/>
              <a:t> ~]$ ls dir1/dir2/dir3</a:t>
            </a:r>
          </a:p>
          <a:p>
            <a:pPr lvl="1"/>
            <a:r>
              <a:rPr lang="en-US" i="1" dirty="0"/>
              <a:t>[</a:t>
            </a:r>
            <a:r>
              <a:rPr lang="en-US" i="1" dirty="0" err="1"/>
              <a:t>pmembrey@doublehelix</a:t>
            </a:r>
            <a:r>
              <a:rPr lang="en-US" i="1" dirty="0"/>
              <a:t> ~]$</a:t>
            </a:r>
            <a:endParaRPr lang="en-US" dirty="0"/>
          </a:p>
          <a:p>
            <a:pPr lvl="1"/>
            <a:endParaRPr lang="en-US" i="1" dirty="0"/>
          </a:p>
        </p:txBody>
      </p:sp>
    </p:spTree>
    <p:extLst>
      <p:ext uri="{BB962C8B-B14F-4D97-AF65-F5344CB8AC3E}">
        <p14:creationId xmlns:p14="http://schemas.microsoft.com/office/powerpoint/2010/main" val="13437730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directories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447371"/>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rmdir</a:t>
            </a:r>
            <a:endParaRPr lang="en-US" sz="2000" dirty="0"/>
          </a:p>
          <a:p>
            <a:pPr lvl="1"/>
            <a:r>
              <a:rPr lang="en-US" sz="2000" dirty="0"/>
              <a:t>This command lets you remove a directory.</a:t>
            </a:r>
          </a:p>
          <a:p>
            <a:pPr lvl="1"/>
            <a:r>
              <a:rPr lang="en-US" sz="1100" i="1" dirty="0"/>
              <a:t> </a:t>
            </a:r>
          </a:p>
          <a:p>
            <a:pPr lvl="1"/>
            <a:r>
              <a:rPr lang="en-US" i="1" dirty="0"/>
              <a:t>root@192 ~]# </a:t>
            </a:r>
            <a:r>
              <a:rPr lang="en-US" i="1" dirty="0" err="1"/>
              <a:t>mkdir</a:t>
            </a:r>
            <a:r>
              <a:rPr lang="en-US" i="1" dirty="0"/>
              <a:t> dir4</a:t>
            </a:r>
          </a:p>
          <a:p>
            <a:pPr lvl="1"/>
            <a:r>
              <a:rPr lang="en-US" i="1" dirty="0"/>
              <a:t>[root@192 ~]# ls</a:t>
            </a:r>
          </a:p>
          <a:p>
            <a:pPr lvl="1"/>
            <a:r>
              <a:rPr lang="en-US" i="1" dirty="0"/>
              <a:t>anaconda-</a:t>
            </a:r>
            <a:r>
              <a:rPr lang="en-US" i="1" dirty="0" err="1"/>
              <a:t>ks.cfg</a:t>
            </a:r>
            <a:r>
              <a:rPr lang="en-US" i="1" dirty="0"/>
              <a:t>  dir1  dir4</a:t>
            </a:r>
          </a:p>
          <a:p>
            <a:pPr lvl="1"/>
            <a:r>
              <a:rPr lang="en-US" i="1" dirty="0"/>
              <a:t>[root@192 ~]# </a:t>
            </a:r>
            <a:r>
              <a:rPr lang="en-US" i="1" dirty="0" err="1"/>
              <a:t>rmdir</a:t>
            </a:r>
            <a:r>
              <a:rPr lang="en-US" i="1" dirty="0"/>
              <a:t> dir4</a:t>
            </a:r>
          </a:p>
          <a:p>
            <a:pPr lvl="1"/>
            <a:r>
              <a:rPr lang="en-US" i="1" dirty="0"/>
              <a:t>[root@192 ~]# ls</a:t>
            </a:r>
          </a:p>
          <a:p>
            <a:pPr lvl="1"/>
            <a:r>
              <a:rPr lang="en-US" i="1" dirty="0"/>
              <a:t>anaconda-</a:t>
            </a:r>
            <a:r>
              <a:rPr lang="en-US" i="1" dirty="0" err="1"/>
              <a:t>ks.cfg</a:t>
            </a:r>
            <a:r>
              <a:rPr lang="en-US" i="1" dirty="0"/>
              <a:t>  dir1</a:t>
            </a:r>
          </a:p>
          <a:p>
            <a:pPr lvl="1"/>
            <a:r>
              <a:rPr lang="en-US" sz="1200" i="1" dirty="0"/>
              <a:t> </a:t>
            </a:r>
          </a:p>
          <a:p>
            <a:pPr lvl="1"/>
            <a:r>
              <a:rPr lang="en-US" dirty="0"/>
              <a:t>If you try to delete a directory (such as the directories that were created earlier in this  chapter), you will get an error message:</a:t>
            </a:r>
          </a:p>
          <a:p>
            <a:pPr lvl="1"/>
            <a:endParaRPr lang="en-US" dirty="0"/>
          </a:p>
          <a:p>
            <a:pPr lvl="1"/>
            <a:r>
              <a:rPr lang="en-US" i="1" dirty="0"/>
              <a:t>[root@192 ~]# </a:t>
            </a:r>
            <a:r>
              <a:rPr lang="en-US" i="1" dirty="0" err="1"/>
              <a:t>rmdir</a:t>
            </a:r>
            <a:r>
              <a:rPr lang="en-US" i="1" dirty="0"/>
              <a:t> dir1</a:t>
            </a:r>
          </a:p>
          <a:p>
            <a:pPr lvl="1"/>
            <a:r>
              <a:rPr lang="en-US" i="1" dirty="0" err="1"/>
              <a:t>rmdir</a:t>
            </a:r>
            <a:r>
              <a:rPr lang="en-US" i="1" dirty="0"/>
              <a:t>: failed to remove ‘dir1’: Directory not empty</a:t>
            </a:r>
          </a:p>
          <a:p>
            <a:pPr lvl="1"/>
            <a:endParaRPr lang="en-US" dirty="0"/>
          </a:p>
        </p:txBody>
      </p:sp>
    </p:spTree>
    <p:extLst>
      <p:ext uri="{BB962C8B-B14F-4D97-AF65-F5344CB8AC3E}">
        <p14:creationId xmlns:p14="http://schemas.microsoft.com/office/powerpoint/2010/main" val="8565073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directories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508653"/>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rmdir</a:t>
            </a:r>
            <a:r>
              <a:rPr lang="en-US" sz="2400" b="1" dirty="0"/>
              <a:t> -p</a:t>
            </a:r>
            <a:endParaRPr lang="en-US" dirty="0"/>
          </a:p>
          <a:p>
            <a:pPr lvl="1"/>
            <a:r>
              <a:rPr lang="en-US" dirty="0"/>
              <a:t>To remove a chain of empty directories, you can use the option  –p , which works  a lot like the  </a:t>
            </a:r>
            <a:r>
              <a:rPr lang="en-US" dirty="0" err="1"/>
              <a:t>mkdir</a:t>
            </a:r>
            <a:r>
              <a:rPr lang="en-US" dirty="0"/>
              <a:t>  option. If any of the directories aren’t empty, however,  </a:t>
            </a:r>
            <a:r>
              <a:rPr lang="en-US" dirty="0" err="1"/>
              <a:t>rmdir</a:t>
            </a:r>
            <a:r>
              <a:rPr lang="en-US" dirty="0"/>
              <a:t>  will fail.  This is a built-in safety feature.</a:t>
            </a:r>
          </a:p>
          <a:p>
            <a:pPr lvl="1"/>
            <a:endParaRPr lang="en-US" dirty="0"/>
          </a:p>
          <a:p>
            <a:pPr lvl="1"/>
            <a:r>
              <a:rPr lang="en-US" i="1" dirty="0"/>
              <a:t>[root@192 ~]# </a:t>
            </a:r>
            <a:r>
              <a:rPr lang="en-US" i="1" dirty="0" err="1"/>
              <a:t>rmdir</a:t>
            </a:r>
            <a:r>
              <a:rPr lang="en-US" i="1" dirty="0"/>
              <a:t> -p dir1/dir2/dir3</a:t>
            </a:r>
          </a:p>
          <a:p>
            <a:pPr lvl="1"/>
            <a:r>
              <a:rPr lang="en-US" i="1" dirty="0"/>
              <a:t>[root@192 ~]# cd dir1</a:t>
            </a:r>
          </a:p>
          <a:p>
            <a:pPr lvl="1"/>
            <a:r>
              <a:rPr lang="en-US" i="1" dirty="0"/>
              <a:t>-bash: cd: dir1: No such file or directory</a:t>
            </a:r>
          </a:p>
          <a:p>
            <a:pPr lvl="1"/>
            <a:r>
              <a:rPr lang="en-US" i="1" dirty="0"/>
              <a:t>[root@192 ~]# </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835184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924425"/>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 all files are case sensitive</a:t>
            </a:r>
            <a:endParaRPr lang="en-US" dirty="0"/>
          </a:p>
          <a:p>
            <a:pPr lvl="1"/>
            <a:r>
              <a:rPr lang="en-US" sz="2000" dirty="0"/>
              <a:t>Files on Linux (or any Unix) are  case sensitive . This means that  </a:t>
            </a:r>
            <a:r>
              <a:rPr lang="en-US" sz="2000" b="1" dirty="0"/>
              <a:t>FILE1</a:t>
            </a:r>
            <a:r>
              <a:rPr lang="en-US" sz="2000" dirty="0"/>
              <a:t>  is different from </a:t>
            </a:r>
            <a:r>
              <a:rPr lang="en-US" sz="2000" b="1" dirty="0"/>
              <a:t>file1</a:t>
            </a:r>
            <a:r>
              <a:rPr lang="en-US" sz="2000" dirty="0"/>
              <a:t> , and  </a:t>
            </a:r>
            <a:r>
              <a:rPr lang="en-US" sz="2000" b="1" dirty="0"/>
              <a:t>/</a:t>
            </a:r>
            <a:r>
              <a:rPr lang="en-US" sz="2000" b="1" dirty="0" err="1"/>
              <a:t>etc</a:t>
            </a:r>
            <a:r>
              <a:rPr lang="en-US" sz="2000" b="1" dirty="0"/>
              <a:t>/hosts  </a:t>
            </a:r>
            <a:r>
              <a:rPr lang="en-US" sz="2000" dirty="0"/>
              <a:t>is different from  </a:t>
            </a:r>
            <a:r>
              <a:rPr lang="en-US" sz="2000" b="1" dirty="0"/>
              <a:t>/</a:t>
            </a:r>
            <a:r>
              <a:rPr lang="en-US" sz="2000" b="1" dirty="0" err="1"/>
              <a:t>etc</a:t>
            </a:r>
            <a:r>
              <a:rPr lang="en-US" sz="2000" b="1" dirty="0"/>
              <a:t>/Hosts  </a:t>
            </a:r>
            <a:r>
              <a:rPr lang="en-US" sz="2000" dirty="0"/>
              <a:t>(the latter one does not exist on a typical Linux computer).</a:t>
            </a:r>
          </a:p>
          <a:p>
            <a:pPr lvl="1"/>
            <a:endParaRPr lang="en-US" dirty="0"/>
          </a:p>
          <a:p>
            <a:pPr lvl="1"/>
            <a:r>
              <a:rPr lang="en-US" i="1" dirty="0"/>
              <a:t>[root@192 ~]# ls anaconda-</a:t>
            </a:r>
            <a:r>
              <a:rPr lang="en-US" i="1" dirty="0" err="1"/>
              <a:t>ks.cfg</a:t>
            </a:r>
            <a:endParaRPr lang="en-US" i="1" dirty="0"/>
          </a:p>
          <a:p>
            <a:pPr lvl="1"/>
            <a:r>
              <a:rPr lang="en-US" i="1" dirty="0"/>
              <a:t>anaconda-</a:t>
            </a:r>
            <a:r>
              <a:rPr lang="en-US" i="1" dirty="0" err="1"/>
              <a:t>ks.cfg</a:t>
            </a:r>
            <a:endParaRPr lang="en-US" i="1" dirty="0"/>
          </a:p>
          <a:p>
            <a:pPr lvl="1"/>
            <a:r>
              <a:rPr lang="en-US" i="1" dirty="0"/>
              <a:t>[root@192 ~]# ls Anaconda-</a:t>
            </a:r>
            <a:r>
              <a:rPr lang="en-US" i="1" dirty="0" err="1"/>
              <a:t>ks.cfg</a:t>
            </a:r>
            <a:endParaRPr lang="en-US" i="1" dirty="0"/>
          </a:p>
          <a:p>
            <a:pPr lvl="1"/>
            <a:r>
              <a:rPr lang="en-US" i="1" dirty="0"/>
              <a:t>ls: cannot access Anaconda-</a:t>
            </a:r>
            <a:r>
              <a:rPr lang="en-US" i="1" dirty="0" err="1"/>
              <a:t>ks.cfg</a:t>
            </a:r>
            <a:r>
              <a:rPr lang="en-US" i="1" dirty="0"/>
              <a:t>: No such file or directory</a:t>
            </a:r>
          </a:p>
          <a:p>
            <a:pPr lvl="1"/>
            <a:r>
              <a:rPr lang="en-US" i="1" dirty="0"/>
              <a:t>[root@192 ~]#</a:t>
            </a:r>
          </a:p>
          <a:p>
            <a:pPr lvl="1"/>
            <a:endParaRPr lang="en-US" dirty="0"/>
          </a:p>
          <a:p>
            <a:pPr marL="285750" indent="-285750">
              <a:buFont typeface="Wingdings" panose="05000000000000000000" pitchFamily="2" charset="2"/>
              <a:buChar char="v"/>
            </a:pPr>
            <a:r>
              <a:rPr lang="en-US" sz="2400" dirty="0"/>
              <a:t> </a:t>
            </a:r>
            <a:r>
              <a:rPr lang="en-US" sz="2400" b="1" dirty="0"/>
              <a:t>everything is a file</a:t>
            </a:r>
          </a:p>
          <a:p>
            <a:pPr lvl="1"/>
            <a:r>
              <a:rPr lang="en-US" sz="2000" dirty="0"/>
              <a:t>A   </a:t>
            </a:r>
            <a:r>
              <a:rPr lang="en-US" sz="2000" b="1" dirty="0"/>
              <a:t>directory</a:t>
            </a:r>
            <a:r>
              <a:rPr lang="en-US" sz="2000" dirty="0"/>
              <a:t>   is  a  special  kind  of   </a:t>
            </a:r>
            <a:r>
              <a:rPr lang="en-US" sz="2000" b="1" dirty="0"/>
              <a:t>file</a:t>
            </a:r>
            <a:r>
              <a:rPr lang="en-US" sz="2000" dirty="0"/>
              <a:t> ,  but  it  is  still  a  (case  sensitive!)   file.  A hard disk or partition (for example  </a:t>
            </a:r>
            <a:r>
              <a:rPr lang="en-US" sz="2000" b="1" dirty="0"/>
              <a:t>/dev/sdb1 </a:t>
            </a:r>
            <a:r>
              <a:rPr lang="en-US" sz="2000" dirty="0"/>
              <a:t>) and any process are all represented somewhere in the  file system  as a  </a:t>
            </a:r>
            <a:r>
              <a:rPr lang="en-US" sz="2000" b="1" dirty="0"/>
              <a:t>file</a:t>
            </a:r>
            <a:r>
              <a:rPr lang="en-US" sz="2000" dirty="0"/>
              <a:t> . It will become clear throughout this course that everything on Linux is a  </a:t>
            </a:r>
            <a:r>
              <a:rPr lang="en-US" sz="2000" b="1" dirty="0"/>
              <a:t>file</a:t>
            </a:r>
            <a:r>
              <a:rPr lang="en-US" sz="2000" dirty="0"/>
              <a:t>.</a:t>
            </a:r>
          </a:p>
        </p:txBody>
      </p:sp>
    </p:spTree>
    <p:extLst>
      <p:ext uri="{BB962C8B-B14F-4D97-AF65-F5344CB8AC3E}">
        <p14:creationId xmlns:p14="http://schemas.microsoft.com/office/powerpoint/2010/main" val="6054632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39869"/>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 file</a:t>
            </a:r>
            <a:endParaRPr lang="en-US" dirty="0"/>
          </a:p>
          <a:p>
            <a:pPr lvl="1"/>
            <a:r>
              <a:rPr lang="en-US" sz="2000" dirty="0"/>
              <a:t>The   </a:t>
            </a:r>
            <a:r>
              <a:rPr lang="en-US" sz="2000" b="1" dirty="0"/>
              <a:t>file</a:t>
            </a:r>
            <a:r>
              <a:rPr lang="en-US" sz="2000" dirty="0"/>
              <a:t>   utility  determines  the  file  type. Linux  does  not  use  extensions  to  determine  the file type. The command line does not care whether a file ends in .txt or .pdf.</a:t>
            </a:r>
          </a:p>
          <a:p>
            <a:pPr lvl="1"/>
            <a:r>
              <a:rPr lang="en-US" sz="1000" dirty="0"/>
              <a:t> </a:t>
            </a:r>
          </a:p>
          <a:p>
            <a:pPr lvl="1"/>
            <a:r>
              <a:rPr lang="fr-FR" i="1" dirty="0"/>
              <a:t>[root@192 ~]# file /</a:t>
            </a:r>
            <a:r>
              <a:rPr lang="fr-FR" i="1" dirty="0" err="1"/>
              <a:t>etc</a:t>
            </a:r>
            <a:r>
              <a:rPr lang="fr-FR" i="1" dirty="0"/>
              <a:t>/</a:t>
            </a:r>
            <a:r>
              <a:rPr lang="fr-FR" i="1" dirty="0" err="1"/>
              <a:t>passwd</a:t>
            </a:r>
            <a:endParaRPr lang="fr-FR" i="1" dirty="0"/>
          </a:p>
          <a:p>
            <a:pPr lvl="1"/>
            <a:r>
              <a:rPr lang="fr-FR" i="1" dirty="0"/>
              <a:t>/</a:t>
            </a:r>
            <a:r>
              <a:rPr lang="fr-FR" i="1" dirty="0" err="1"/>
              <a:t>etc</a:t>
            </a:r>
            <a:r>
              <a:rPr lang="fr-FR" i="1" dirty="0"/>
              <a:t>/</a:t>
            </a:r>
            <a:r>
              <a:rPr lang="fr-FR" i="1" dirty="0" err="1"/>
              <a:t>passwd</a:t>
            </a:r>
            <a:r>
              <a:rPr lang="fr-FR" i="1" dirty="0"/>
              <a:t>: ASCII </a:t>
            </a:r>
            <a:r>
              <a:rPr lang="fr-FR" i="1" dirty="0" err="1"/>
              <a:t>text</a:t>
            </a:r>
            <a:endParaRPr lang="fr-FR" i="1" dirty="0"/>
          </a:p>
          <a:p>
            <a:pPr lvl="1"/>
            <a:r>
              <a:rPr lang="sv-SE" i="1" dirty="0"/>
              <a:t>[root@192 ~]# file /dev/sda1</a:t>
            </a:r>
          </a:p>
          <a:p>
            <a:pPr lvl="1"/>
            <a:r>
              <a:rPr lang="sv-SE" i="1" dirty="0"/>
              <a:t>/dev/sda1: block special</a:t>
            </a:r>
          </a:p>
          <a:p>
            <a:pPr lvl="1"/>
            <a:r>
              <a:rPr lang="sv-SE" sz="1200" i="1" dirty="0"/>
              <a:t> </a:t>
            </a:r>
          </a:p>
          <a:p>
            <a:pPr lvl="1"/>
            <a:r>
              <a:rPr lang="en-US" i="1" dirty="0"/>
              <a:t>It is interesting to point out  </a:t>
            </a:r>
            <a:r>
              <a:rPr lang="en-US" b="1" i="1" dirty="0"/>
              <a:t>file -s</a:t>
            </a:r>
            <a:r>
              <a:rPr lang="en-US" i="1" dirty="0"/>
              <a:t>  for special files like those in  /dev  and  /proc .</a:t>
            </a:r>
          </a:p>
          <a:p>
            <a:pPr lvl="1"/>
            <a:r>
              <a:rPr lang="en-US" sz="1200" i="1" dirty="0"/>
              <a:t> </a:t>
            </a:r>
          </a:p>
          <a:p>
            <a:pPr lvl="1"/>
            <a:r>
              <a:rPr lang="sv-SE" i="1" dirty="0"/>
              <a:t>[root@192 ~]# file -s /dev/sda1</a:t>
            </a:r>
          </a:p>
          <a:p>
            <a:pPr lvl="1"/>
            <a:r>
              <a:rPr lang="sv-SE" i="1" dirty="0"/>
              <a:t>/dev/sda1: SGI XFS filesystem data (blksz 4096, inosz 512, v2 dirs)</a:t>
            </a:r>
          </a:p>
          <a:p>
            <a:pPr lvl="1"/>
            <a:r>
              <a:rPr lang="sv-SE" i="1" dirty="0"/>
              <a:t>[root@192 ~]# file /proc/cpuinfo</a:t>
            </a:r>
          </a:p>
          <a:p>
            <a:pPr lvl="1"/>
            <a:r>
              <a:rPr lang="sv-SE" i="1" dirty="0"/>
              <a:t>/proc/cpuinfo: empty</a:t>
            </a:r>
          </a:p>
          <a:p>
            <a:pPr lvl="1"/>
            <a:r>
              <a:rPr lang="sv-SE" i="1" dirty="0"/>
              <a:t>[root@192 ~]# file -s /proc/cpuinfo</a:t>
            </a:r>
          </a:p>
          <a:p>
            <a:pPr lvl="1"/>
            <a:r>
              <a:rPr lang="sv-SE" i="1" dirty="0"/>
              <a:t>/proc/cpuinfo: ASCII text, with very long lines</a:t>
            </a:r>
          </a:p>
        </p:txBody>
      </p:sp>
    </p:spTree>
    <p:extLst>
      <p:ext uri="{BB962C8B-B14F-4D97-AF65-F5344CB8AC3E}">
        <p14:creationId xmlns:p14="http://schemas.microsoft.com/office/powerpoint/2010/main" val="14170410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4462760"/>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a:t>touch</a:t>
            </a:r>
            <a:endParaRPr lang="en-US" dirty="0"/>
          </a:p>
          <a:p>
            <a:pPr lvl="1"/>
            <a:r>
              <a:rPr lang="en-US" sz="2000" dirty="0"/>
              <a:t>This command has two purposes. </a:t>
            </a:r>
            <a:r>
              <a:rPr lang="en-US" sz="2000" b="1" dirty="0"/>
              <a:t>First</a:t>
            </a:r>
            <a:r>
              <a:rPr lang="en-US" sz="2000" dirty="0"/>
              <a:t>, it will update the last modified time on a given file. This is useful if you want to update a cache or simply make a program reload a con-figuration file. </a:t>
            </a:r>
            <a:r>
              <a:rPr lang="en-US" sz="2000" b="1" dirty="0"/>
              <a:t>Second</a:t>
            </a:r>
            <a:r>
              <a:rPr lang="en-US" sz="2000" dirty="0"/>
              <a:t>, if the file doesn’t exist, touch will create it.</a:t>
            </a:r>
          </a:p>
          <a:p>
            <a:pPr lvl="1"/>
            <a:endParaRPr lang="en-US" sz="2000" dirty="0"/>
          </a:p>
          <a:p>
            <a:pPr lvl="1"/>
            <a:r>
              <a:rPr lang="en-US" i="1" dirty="0" err="1"/>
              <a:t>pmembrey@doublehelix</a:t>
            </a:r>
            <a:r>
              <a:rPr lang="en-US" i="1" dirty="0"/>
              <a:t> ~]$ touch test</a:t>
            </a:r>
          </a:p>
          <a:p>
            <a:pPr lvl="1"/>
            <a:r>
              <a:rPr lang="en-US" i="1" dirty="0"/>
              <a:t>[</a:t>
            </a:r>
            <a:r>
              <a:rPr lang="en-US" i="1" dirty="0" err="1"/>
              <a:t>pmembrey@doublehelix</a:t>
            </a:r>
            <a:r>
              <a:rPr lang="en-US" i="1" dirty="0"/>
              <a:t> ~]$ ls -</a:t>
            </a:r>
            <a:r>
              <a:rPr lang="en-US" i="1" dirty="0" err="1"/>
              <a:t>lha</a:t>
            </a:r>
            <a:r>
              <a:rPr lang="en-US" i="1" dirty="0"/>
              <a:t> test</a:t>
            </a:r>
          </a:p>
          <a:p>
            <a:pPr lvl="1"/>
            <a:r>
              <a:rPr lang="en-US" i="1" dirty="0"/>
              <a:t>-</a:t>
            </a:r>
            <a:r>
              <a:rPr lang="en-US" i="1" dirty="0" err="1"/>
              <a:t>rw</a:t>
            </a:r>
            <a:r>
              <a:rPr lang="en-US" i="1" dirty="0"/>
              <a:t>-</a:t>
            </a:r>
            <a:r>
              <a:rPr lang="en-US" i="1" dirty="0" err="1"/>
              <a:t>rw</a:t>
            </a:r>
            <a:r>
              <a:rPr lang="en-US" i="1" dirty="0"/>
              <a:t>-r-- 1 </a:t>
            </a:r>
            <a:r>
              <a:rPr lang="en-US" i="1" dirty="0" err="1"/>
              <a:t>pmembrey</a:t>
            </a:r>
            <a:r>
              <a:rPr lang="en-US" i="1" dirty="0"/>
              <a:t> </a:t>
            </a:r>
            <a:r>
              <a:rPr lang="en-US" i="1" dirty="0" err="1"/>
              <a:t>pmembrey</a:t>
            </a:r>
            <a:r>
              <a:rPr lang="en-US" i="1" dirty="0"/>
              <a:t> 0 Nov 10 16:02 test</a:t>
            </a:r>
          </a:p>
          <a:p>
            <a:pPr lvl="1"/>
            <a:r>
              <a:rPr lang="en-US" i="1" dirty="0"/>
              <a:t>[</a:t>
            </a:r>
            <a:r>
              <a:rPr lang="en-US" i="1" dirty="0" err="1"/>
              <a:t>pmembrey@doublehelix</a:t>
            </a:r>
            <a:r>
              <a:rPr lang="en-US" i="1" dirty="0"/>
              <a:t> ~]$ touch test</a:t>
            </a:r>
          </a:p>
          <a:p>
            <a:pPr lvl="1"/>
            <a:r>
              <a:rPr lang="en-US" i="1" dirty="0"/>
              <a:t>[</a:t>
            </a:r>
            <a:r>
              <a:rPr lang="en-US" i="1" dirty="0" err="1"/>
              <a:t>pmembrey@doublehelix</a:t>
            </a:r>
            <a:r>
              <a:rPr lang="en-US" i="1" dirty="0"/>
              <a:t> ~]$ ls -</a:t>
            </a:r>
            <a:r>
              <a:rPr lang="en-US" i="1" dirty="0" err="1"/>
              <a:t>lha</a:t>
            </a:r>
            <a:r>
              <a:rPr lang="en-US" i="1" dirty="0"/>
              <a:t> test</a:t>
            </a:r>
          </a:p>
          <a:p>
            <a:pPr lvl="1"/>
            <a:r>
              <a:rPr lang="en-US" i="1" dirty="0"/>
              <a:t>-</a:t>
            </a:r>
            <a:r>
              <a:rPr lang="en-US" i="1" dirty="0" err="1"/>
              <a:t>rw</a:t>
            </a:r>
            <a:r>
              <a:rPr lang="en-US" i="1" dirty="0"/>
              <a:t>-</a:t>
            </a:r>
            <a:r>
              <a:rPr lang="en-US" i="1" dirty="0" err="1"/>
              <a:t>rw</a:t>
            </a:r>
            <a:r>
              <a:rPr lang="en-US" i="1" dirty="0"/>
              <a:t>-r-- 1 </a:t>
            </a:r>
            <a:r>
              <a:rPr lang="en-US" i="1" dirty="0" err="1"/>
              <a:t>pmembrey</a:t>
            </a:r>
            <a:r>
              <a:rPr lang="en-US" i="1" dirty="0"/>
              <a:t> </a:t>
            </a:r>
            <a:r>
              <a:rPr lang="en-US" i="1" dirty="0" err="1"/>
              <a:t>pmembrey</a:t>
            </a:r>
            <a:r>
              <a:rPr lang="en-US" i="1" dirty="0"/>
              <a:t> 0 Nov 10 16:03 test</a:t>
            </a:r>
          </a:p>
          <a:p>
            <a:pPr lvl="1"/>
            <a:r>
              <a:rPr lang="en-US" i="1" dirty="0"/>
              <a:t>[</a:t>
            </a:r>
            <a:r>
              <a:rPr lang="en-US" i="1" dirty="0" err="1"/>
              <a:t>pmembrey@doublehelix</a:t>
            </a:r>
            <a:r>
              <a:rPr lang="en-US" i="1" dirty="0"/>
              <a:t> ~]$</a:t>
            </a:r>
          </a:p>
          <a:p>
            <a:pPr lvl="1"/>
            <a:endParaRPr lang="en-US" dirty="0"/>
          </a:p>
          <a:p>
            <a:pPr lvl="1"/>
            <a:endParaRPr lang="en-US" dirty="0"/>
          </a:p>
        </p:txBody>
      </p:sp>
    </p:spTree>
    <p:extLst>
      <p:ext uri="{BB962C8B-B14F-4D97-AF65-F5344CB8AC3E}">
        <p14:creationId xmlns:p14="http://schemas.microsoft.com/office/powerpoint/2010/main" val="2597806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 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3231654"/>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rm</a:t>
            </a:r>
            <a:endParaRPr lang="en-US" dirty="0"/>
          </a:p>
          <a:p>
            <a:pPr lvl="1"/>
            <a:r>
              <a:rPr lang="en-US" b="1" dirty="0" err="1"/>
              <a:t>rm</a:t>
            </a:r>
            <a:r>
              <a:rPr lang="en-US" dirty="0"/>
              <a:t> is by far the most dangerous command on any Linux system.  </a:t>
            </a:r>
            <a:r>
              <a:rPr lang="en-US" dirty="0" err="1"/>
              <a:t>rm</a:t>
            </a:r>
            <a:r>
              <a:rPr lang="en-US" dirty="0"/>
              <a:t>  with the </a:t>
            </a:r>
            <a:r>
              <a:rPr lang="en-US" dirty="0" err="1"/>
              <a:t>corr</a:t>
            </a:r>
            <a:r>
              <a:rPr lang="en-US" dirty="0"/>
              <a:t> </a:t>
            </a:r>
            <a:r>
              <a:rPr lang="en-US" dirty="0" err="1"/>
              <a:t>ect</a:t>
            </a:r>
            <a:r>
              <a:rPr lang="en-US" dirty="0"/>
              <a:t> options can destroy a server with just a single  command.</a:t>
            </a:r>
          </a:p>
          <a:p>
            <a:pPr lvl="1"/>
            <a:endParaRPr lang="en-US" dirty="0"/>
          </a:p>
          <a:p>
            <a:pPr lvl="1"/>
            <a:r>
              <a:rPr lang="en-US" dirty="0"/>
              <a:t>The  </a:t>
            </a:r>
            <a:r>
              <a:rPr lang="en-US" b="1" dirty="0"/>
              <a:t>–r  option</a:t>
            </a:r>
            <a:r>
              <a:rPr lang="en-US" dirty="0"/>
              <a:t>,  </a:t>
            </a:r>
            <a:r>
              <a:rPr lang="en-US" dirty="0" err="1"/>
              <a:t>rm</a:t>
            </a:r>
            <a:r>
              <a:rPr lang="en-US" dirty="0"/>
              <a:t>  will attempt to remove any files and directories in the  path that you specify. </a:t>
            </a:r>
          </a:p>
          <a:p>
            <a:pPr lvl="1"/>
            <a:endParaRPr lang="en-US" dirty="0"/>
          </a:p>
          <a:p>
            <a:pPr lvl="1"/>
            <a:r>
              <a:rPr lang="en-US" dirty="0"/>
              <a:t>The </a:t>
            </a:r>
            <a:r>
              <a:rPr lang="en-US" b="1" dirty="0"/>
              <a:t>option  –f </a:t>
            </a:r>
            <a:r>
              <a:rPr lang="en-US" dirty="0"/>
              <a:t>, however, effectively tells  </a:t>
            </a:r>
            <a:r>
              <a:rPr lang="en-US" dirty="0" err="1"/>
              <a:t>rm</a:t>
            </a:r>
            <a:r>
              <a:rPr lang="en-US" dirty="0"/>
              <a:t>  to ignore confirmations  and errors and just keep on going.</a:t>
            </a:r>
          </a:p>
          <a:p>
            <a:pPr lvl="1"/>
            <a:endParaRPr lang="en-US" dirty="0"/>
          </a:p>
          <a:p>
            <a:pPr lvl="1"/>
            <a:endParaRPr lang="en-US" dirty="0"/>
          </a:p>
        </p:txBody>
      </p:sp>
    </p:spTree>
    <p:extLst>
      <p:ext uri="{BB962C8B-B14F-4D97-AF65-F5344CB8AC3E}">
        <p14:creationId xmlns:p14="http://schemas.microsoft.com/office/powerpoint/2010/main" val="2408627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70614"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Command</a:t>
            </a: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rPr>
              <a:t>Working with files</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a:endParaRPr>
          </a:p>
        </p:txBody>
      </p:sp>
      <p:sp>
        <p:nvSpPr>
          <p:cNvPr id="7" name="สี่เหลี่ยมผืนผ้า 6">
            <a:extLst>
              <a:ext uri="{FF2B5EF4-FFF2-40B4-BE49-F238E27FC236}">
                <a16:creationId xmlns:a16="http://schemas.microsoft.com/office/drawing/2014/main" id="{35BABFAE-AFF7-41BA-8C25-AEA030F48C63}"/>
              </a:ext>
            </a:extLst>
          </p:cNvPr>
          <p:cNvSpPr/>
          <p:nvPr/>
        </p:nvSpPr>
        <p:spPr>
          <a:xfrm>
            <a:off x="346230" y="1612596"/>
            <a:ext cx="8540318" cy="1938992"/>
          </a:xfrm>
          <a:prstGeom prst="rect">
            <a:avLst/>
          </a:prstGeom>
        </p:spPr>
        <p:txBody>
          <a:bodyPr wrap="square">
            <a:spAutoFit/>
          </a:bodyPr>
          <a:lstStyle/>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endParaRPr lang="en-US" sz="2000" dirty="0"/>
          </a:p>
        </p:txBody>
      </p:sp>
      <p:sp>
        <p:nvSpPr>
          <p:cNvPr id="8" name="สี่เหลี่ยมผืนผ้า 7">
            <a:extLst>
              <a:ext uri="{FF2B5EF4-FFF2-40B4-BE49-F238E27FC236}">
                <a16:creationId xmlns:a16="http://schemas.microsoft.com/office/drawing/2014/main" id="{E1491590-1C74-47B9-A2CB-29383FA1A4A2}"/>
              </a:ext>
            </a:extLst>
          </p:cNvPr>
          <p:cNvSpPr/>
          <p:nvPr/>
        </p:nvSpPr>
        <p:spPr>
          <a:xfrm>
            <a:off x="346230" y="1612596"/>
            <a:ext cx="8540318" cy="5170646"/>
          </a:xfrm>
          <a:prstGeom prst="rect">
            <a:avLst/>
          </a:prstGeom>
        </p:spPr>
        <p:txBody>
          <a:bodyPr wrap="square">
            <a:spAutoFit/>
          </a:bodyPr>
          <a:lstStyle/>
          <a:p>
            <a:pPr marL="285750" indent="-285750">
              <a:buFont typeface="Wingdings" panose="05000000000000000000" pitchFamily="2" charset="2"/>
              <a:buChar char="v"/>
            </a:pPr>
            <a:r>
              <a:rPr lang="en-US" sz="2000" dirty="0"/>
              <a:t> </a:t>
            </a:r>
            <a:r>
              <a:rPr lang="en-US" sz="2400" b="1" dirty="0" err="1"/>
              <a:t>rm</a:t>
            </a:r>
            <a:endParaRPr lang="en-US" dirty="0"/>
          </a:p>
          <a:p>
            <a:pPr lvl="1"/>
            <a:r>
              <a:rPr lang="en-US" dirty="0"/>
              <a:t>Combining the two gives you  </a:t>
            </a:r>
            <a:r>
              <a:rPr lang="en-US" b="1" dirty="0" err="1"/>
              <a:t>rm</a:t>
            </a:r>
            <a:r>
              <a:rPr lang="en-US" b="1" dirty="0"/>
              <a:t> –</a:t>
            </a:r>
            <a:r>
              <a:rPr lang="en-US" b="1" dirty="0" err="1"/>
              <a:t>rf</a:t>
            </a:r>
            <a:r>
              <a:rPr lang="en-US" b="1" dirty="0"/>
              <a:t> </a:t>
            </a:r>
            <a:r>
              <a:rPr lang="en-US" dirty="0"/>
              <a:t>, which is probably  </a:t>
            </a:r>
            <a:r>
              <a:rPr lang="en-US" b="1" dirty="0"/>
              <a:t>the most dreaded command </a:t>
            </a:r>
            <a:r>
              <a:rPr lang="en-US" dirty="0"/>
              <a:t>in a sysadmin’s arsenal. Like nuclear weapons, this is one  command that should be used with extreme caution and even then only after checking  that everything is typed in as it should be.</a:t>
            </a:r>
          </a:p>
          <a:p>
            <a:pPr lvl="1"/>
            <a:endParaRPr lang="en-US" dirty="0"/>
          </a:p>
          <a:p>
            <a:pPr lvl="1"/>
            <a:r>
              <a:rPr lang="en-US" dirty="0"/>
              <a:t>For example, say you want to vaporize your current directory. You could enter a command like this:</a:t>
            </a:r>
          </a:p>
          <a:p>
            <a:pPr lvl="1"/>
            <a:endParaRPr lang="en-US" dirty="0"/>
          </a:p>
          <a:p>
            <a:pPr lvl="1"/>
            <a:r>
              <a:rPr lang="en-US" i="1" dirty="0" err="1"/>
              <a:t>rm</a:t>
            </a:r>
            <a:r>
              <a:rPr lang="en-US" i="1" dirty="0"/>
              <a:t> –</a:t>
            </a:r>
            <a:r>
              <a:rPr lang="en-US" i="1" dirty="0" err="1"/>
              <a:t>rf</a:t>
            </a:r>
            <a:r>
              <a:rPr lang="en-US" i="1" dirty="0"/>
              <a:t> ./</a:t>
            </a:r>
          </a:p>
          <a:p>
            <a:pPr lvl="1"/>
            <a:endParaRPr lang="en-US" i="1" dirty="0"/>
          </a:p>
          <a:p>
            <a:pPr lvl="1"/>
            <a:r>
              <a:rPr lang="en-US" dirty="0"/>
              <a:t>which as expected removes the current directory. However, if a typo was made and there was a space between the dot and the slash:</a:t>
            </a:r>
          </a:p>
          <a:p>
            <a:pPr lvl="1"/>
            <a:endParaRPr lang="en-US" dirty="0"/>
          </a:p>
          <a:p>
            <a:pPr lvl="1"/>
            <a:r>
              <a:rPr lang="en-US" i="1" dirty="0" err="1">
                <a:solidFill>
                  <a:srgbClr val="FF0000"/>
                </a:solidFill>
              </a:rPr>
              <a:t>rm</a:t>
            </a:r>
            <a:r>
              <a:rPr lang="en-US" i="1" dirty="0">
                <a:solidFill>
                  <a:srgbClr val="FF0000"/>
                </a:solidFill>
              </a:rPr>
              <a:t> –</a:t>
            </a:r>
            <a:r>
              <a:rPr lang="en-US" i="1" dirty="0" err="1">
                <a:solidFill>
                  <a:srgbClr val="FF0000"/>
                </a:solidFill>
              </a:rPr>
              <a:t>rf</a:t>
            </a:r>
            <a:r>
              <a:rPr lang="en-US" i="1" dirty="0">
                <a:solidFill>
                  <a:srgbClr val="FF0000"/>
                </a:solidFill>
              </a:rPr>
              <a:t> . /</a:t>
            </a:r>
          </a:p>
          <a:p>
            <a:pPr lvl="1"/>
            <a:endParaRPr lang="en-US" i="1" dirty="0"/>
          </a:p>
          <a:p>
            <a:pPr lvl="1"/>
            <a:r>
              <a:rPr lang="en-US" dirty="0"/>
              <a:t>the command would erase the current directory and continue to erase everything under the root (/) directory</a:t>
            </a:r>
          </a:p>
        </p:txBody>
      </p:sp>
    </p:spTree>
    <p:extLst>
      <p:ext uri="{BB962C8B-B14F-4D97-AF65-F5344CB8AC3E}">
        <p14:creationId xmlns:p14="http://schemas.microsoft.com/office/powerpoint/2010/main" val="4117735115"/>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TM02892315[[fn=ต้นกก]]</Template>
  <TotalTime>20458</TotalTime>
  <Words>16551</Words>
  <Application>Microsoft Office PowerPoint</Application>
  <PresentationFormat>นำเสนอทางหน้าจอ (4:3)</PresentationFormat>
  <Paragraphs>3082</Paragraphs>
  <Slides>219</Slides>
  <Notes>0</Notes>
  <HiddenSlides>0</HiddenSlides>
  <MMClips>0</MMClips>
  <ScaleCrop>false</ScaleCrop>
  <HeadingPairs>
    <vt:vector size="6" baseType="variant">
      <vt:variant>
        <vt:lpstr>ฟอนต์ที่ถูกใช้</vt:lpstr>
      </vt:variant>
      <vt:variant>
        <vt:i4>10</vt:i4>
      </vt:variant>
      <vt:variant>
        <vt:lpstr>ธีม</vt:lpstr>
      </vt:variant>
      <vt:variant>
        <vt:i4>1</vt:i4>
      </vt:variant>
      <vt:variant>
        <vt:lpstr>ชื่อเรื่องสไลด์</vt:lpstr>
      </vt:variant>
      <vt:variant>
        <vt:i4>219</vt:i4>
      </vt:variant>
    </vt:vector>
  </HeadingPairs>
  <TitlesOfParts>
    <vt:vector size="230" baseType="lpstr">
      <vt:lpstr>Angsana New</vt:lpstr>
      <vt:lpstr>Arial</vt:lpstr>
      <vt:lpstr>Baskerville Old Face</vt:lpstr>
      <vt:lpstr>Calibri</vt:lpstr>
      <vt:lpstr>Calibri Light</vt:lpstr>
      <vt:lpstr>Cordia New</vt:lpstr>
      <vt:lpstr>Courier New</vt:lpstr>
      <vt:lpstr>TH SarabunPSK</vt:lpstr>
      <vt:lpstr>Wingdings</vt:lpstr>
      <vt:lpstr>Wingdings 2</vt:lpstr>
      <vt:lpstr>HDOfficeLightV0</vt:lpstr>
      <vt:lpstr>Platform Technology   Linux Server and Services</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 Technology</dc:title>
  <dc:creator>Sureeraya Limpaibul</dc:creator>
  <cp:lastModifiedBy>andromeda</cp:lastModifiedBy>
  <cp:revision>873</cp:revision>
  <dcterms:created xsi:type="dcterms:W3CDTF">2017-08-18T14:45:16Z</dcterms:created>
  <dcterms:modified xsi:type="dcterms:W3CDTF">2017-11-04T01:26:22Z</dcterms:modified>
</cp:coreProperties>
</file>