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327" r:id="rId3"/>
    <p:sldId id="352" r:id="rId4"/>
    <p:sldId id="328" r:id="rId5"/>
    <p:sldId id="365" r:id="rId6"/>
    <p:sldId id="366" r:id="rId7"/>
    <p:sldId id="367" r:id="rId8"/>
    <p:sldId id="368" r:id="rId9"/>
    <p:sldId id="369" r:id="rId10"/>
    <p:sldId id="371" r:id="rId11"/>
    <p:sldId id="372" r:id="rId12"/>
    <p:sldId id="373" r:id="rId13"/>
    <p:sldId id="374" r:id="rId14"/>
    <p:sldId id="375" r:id="rId15"/>
    <p:sldId id="376" r:id="rId16"/>
    <p:sldId id="353" r:id="rId17"/>
    <p:sldId id="390" r:id="rId18"/>
    <p:sldId id="391" r:id="rId19"/>
    <p:sldId id="392" r:id="rId20"/>
    <p:sldId id="393" r:id="rId21"/>
    <p:sldId id="394" r:id="rId22"/>
    <p:sldId id="395" r:id="rId23"/>
    <p:sldId id="396" r:id="rId24"/>
    <p:sldId id="397" r:id="rId25"/>
    <p:sldId id="400" r:id="rId26"/>
    <p:sldId id="401" r:id="rId27"/>
    <p:sldId id="402" r:id="rId28"/>
    <p:sldId id="403" r:id="rId29"/>
    <p:sldId id="404" r:id="rId30"/>
    <p:sldId id="405" r:id="rId31"/>
    <p:sldId id="407" r:id="rId32"/>
    <p:sldId id="406" r:id="rId33"/>
    <p:sldId id="422" r:id="rId34"/>
    <p:sldId id="410" r:id="rId35"/>
    <p:sldId id="411" r:id="rId36"/>
    <p:sldId id="409" r:id="rId37"/>
    <p:sldId id="412" r:id="rId38"/>
    <p:sldId id="413" r:id="rId39"/>
    <p:sldId id="414" r:id="rId40"/>
    <p:sldId id="415" r:id="rId41"/>
    <p:sldId id="416" r:id="rId42"/>
    <p:sldId id="417" r:id="rId43"/>
    <p:sldId id="418" r:id="rId44"/>
    <p:sldId id="419" r:id="rId45"/>
    <p:sldId id="420" r:id="rId46"/>
    <p:sldId id="421" r:id="rId47"/>
    <p:sldId id="330" r:id="rId48"/>
    <p:sldId id="347" r:id="rId49"/>
    <p:sldId id="424" r:id="rId50"/>
    <p:sldId id="425" r:id="rId51"/>
    <p:sldId id="426" r:id="rId52"/>
    <p:sldId id="430" r:id="rId53"/>
    <p:sldId id="431" r:id="rId54"/>
    <p:sldId id="433" r:id="rId55"/>
    <p:sldId id="427" r:id="rId56"/>
    <p:sldId id="429" r:id="rId57"/>
    <p:sldId id="432" r:id="rId58"/>
    <p:sldId id="331" r:id="rId59"/>
    <p:sldId id="434" r:id="rId60"/>
    <p:sldId id="435" r:id="rId61"/>
    <p:sldId id="436" r:id="rId62"/>
    <p:sldId id="443" r:id="rId63"/>
    <p:sldId id="480" r:id="rId64"/>
    <p:sldId id="481" r:id="rId65"/>
    <p:sldId id="445" r:id="rId66"/>
    <p:sldId id="444" r:id="rId67"/>
    <p:sldId id="446" r:id="rId68"/>
    <p:sldId id="447" r:id="rId69"/>
    <p:sldId id="448" r:id="rId70"/>
    <p:sldId id="449" r:id="rId71"/>
    <p:sldId id="450" r:id="rId72"/>
    <p:sldId id="451" r:id="rId73"/>
    <p:sldId id="452" r:id="rId74"/>
    <p:sldId id="453" r:id="rId75"/>
    <p:sldId id="454" r:id="rId76"/>
    <p:sldId id="455" r:id="rId77"/>
    <p:sldId id="456" r:id="rId78"/>
    <p:sldId id="457" r:id="rId79"/>
    <p:sldId id="458" r:id="rId80"/>
    <p:sldId id="459" r:id="rId81"/>
    <p:sldId id="460" r:id="rId82"/>
    <p:sldId id="461" r:id="rId83"/>
    <p:sldId id="462" r:id="rId84"/>
    <p:sldId id="463" r:id="rId85"/>
    <p:sldId id="464" r:id="rId86"/>
    <p:sldId id="465" r:id="rId87"/>
    <p:sldId id="466" r:id="rId88"/>
    <p:sldId id="467" r:id="rId89"/>
    <p:sldId id="468" r:id="rId90"/>
    <p:sldId id="469" r:id="rId91"/>
    <p:sldId id="471" r:id="rId92"/>
    <p:sldId id="472" r:id="rId93"/>
    <p:sldId id="473" r:id="rId94"/>
    <p:sldId id="474" r:id="rId95"/>
    <p:sldId id="475" r:id="rId96"/>
    <p:sldId id="476" r:id="rId97"/>
    <p:sldId id="437" r:id="rId98"/>
    <p:sldId id="477" r:id="rId99"/>
    <p:sldId id="438" r:id="rId100"/>
    <p:sldId id="439" r:id="rId101"/>
    <p:sldId id="440" r:id="rId102"/>
    <p:sldId id="441" r:id="rId103"/>
    <p:sldId id="442" r:id="rId104"/>
    <p:sldId id="478" r:id="rId105"/>
    <p:sldId id="332" r:id="rId106"/>
    <p:sldId id="333" r:id="rId107"/>
    <p:sldId id="334" r:id="rId108"/>
    <p:sldId id="354" r:id="rId109"/>
    <p:sldId id="355" r:id="rId110"/>
    <p:sldId id="363" r:id="rId111"/>
    <p:sldId id="382" r:id="rId112"/>
    <p:sldId id="388" r:id="rId113"/>
    <p:sldId id="384" r:id="rId114"/>
    <p:sldId id="385" r:id="rId115"/>
    <p:sldId id="386" r:id="rId116"/>
    <p:sldId id="387" r:id="rId117"/>
    <p:sldId id="380" r:id="rId118"/>
    <p:sldId id="389" r:id="rId119"/>
    <p:sldId id="364" r:id="rId120"/>
    <p:sldId id="356" r:id="rId121"/>
    <p:sldId id="357" r:id="rId122"/>
    <p:sldId id="358" r:id="rId123"/>
    <p:sldId id="359" r:id="rId124"/>
    <p:sldId id="360" r:id="rId125"/>
    <p:sldId id="361" r:id="rId126"/>
    <p:sldId id="362" r:id="rId127"/>
    <p:sldId id="381" r:id="rId128"/>
    <p:sldId id="377" r:id="rId129"/>
    <p:sldId id="378" r:id="rId130"/>
    <p:sldId id="379" r:id="rId1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4E6"/>
    <a:srgbClr val="B5E9F4"/>
    <a:srgbClr val="000000"/>
    <a:srgbClr val="FF6600"/>
    <a:srgbClr val="8C003C"/>
    <a:srgbClr val="8C0049"/>
    <a:srgbClr val="8C001A"/>
    <a:srgbClr val="993366"/>
    <a:srgbClr val="9E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viewProps" Target="view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13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5117C9C-4760-45F1-84CC-7009737AD252}" type="datetimeFigureOut">
              <a:rPr lang="en-IE" smtClean="0"/>
              <a:t>04/03/2015</a:t>
            </a:fld>
            <a:endParaRPr lang="en-I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469B94-3665-4D3D-B183-E83E74E1064C}" type="slidenum">
              <a:rPr lang="en-IE" smtClean="0"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Damian Gordon</a:t>
            </a:r>
          </a:p>
        </p:txBody>
      </p:sp>
    </p:spTree>
    <p:extLst>
      <p:ext uri="{BB962C8B-B14F-4D97-AF65-F5344CB8AC3E}">
        <p14:creationId xmlns:p14="http://schemas.microsoft.com/office/powerpoint/2010/main" val="423678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907704" y="55424"/>
            <a:ext cx="5400600" cy="54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>
            <a:off x="4608004" y="55424"/>
            <a:ext cx="0" cy="540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6"/>
            <a:endCxn id="4" idx="2"/>
          </p:cNvCxnSpPr>
          <p:nvPr/>
        </p:nvCxnSpPr>
        <p:spPr>
          <a:xfrm flipH="1">
            <a:off x="1907704" y="2755424"/>
            <a:ext cx="540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1"/>
            <a:endCxn id="4" idx="5"/>
          </p:cNvCxnSpPr>
          <p:nvPr/>
        </p:nvCxnSpPr>
        <p:spPr>
          <a:xfrm>
            <a:off x="2698604" y="846236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7"/>
            <a:endCxn id="4" idx="3"/>
          </p:cNvCxnSpPr>
          <p:nvPr/>
        </p:nvCxnSpPr>
        <p:spPr>
          <a:xfrm flipH="1">
            <a:off x="2698604" y="846236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040234" y="2201809"/>
            <a:ext cx="1152128" cy="115212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376256" y="487472"/>
            <a:ext cx="4500000" cy="45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844208" y="950363"/>
            <a:ext cx="3600000" cy="36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55776" y="667952"/>
            <a:ext cx="4140000" cy="414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187260" y="1321125"/>
            <a:ext cx="2880000" cy="288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64128" y="1647984"/>
            <a:ext cx="2160000" cy="216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716528" y="1855824"/>
            <a:ext cx="1800000" cy="18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38" name="Block Arc 37"/>
          <p:cNvSpPr/>
          <p:nvPr/>
        </p:nvSpPr>
        <p:spPr>
          <a:xfrm rot="8293368">
            <a:off x="2558328" y="620185"/>
            <a:ext cx="4140000" cy="4140000"/>
          </a:xfrm>
          <a:prstGeom prst="blockArc">
            <a:avLst>
              <a:gd name="adj1" fmla="val 16100606"/>
              <a:gd name="adj2" fmla="val 18725923"/>
              <a:gd name="adj3" fmla="val 0"/>
            </a:avLst>
          </a:prstGeom>
          <a:solidFill>
            <a:srgbClr val="00B05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015447"/>
              </p:ext>
            </p:extLst>
          </p:nvPr>
        </p:nvGraphicFramePr>
        <p:xfrm>
          <a:off x="827580" y="586647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6" name="Straight Connector 15"/>
          <p:cNvCxnSpPr>
            <a:stCxn id="38" idx="1"/>
          </p:cNvCxnSpPr>
          <p:nvPr/>
        </p:nvCxnSpPr>
        <p:spPr>
          <a:xfrm flipH="1">
            <a:off x="827586" y="4760153"/>
            <a:ext cx="3789126" cy="1117119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38" idx="0"/>
          </p:cNvCxnSpPr>
          <p:nvPr/>
        </p:nvCxnSpPr>
        <p:spPr>
          <a:xfrm>
            <a:off x="6051486" y="4193356"/>
            <a:ext cx="2264930" cy="168391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301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998203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47420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273191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154615"/>
              </p:ext>
            </p:extLst>
          </p:nvPr>
        </p:nvGraphicFramePr>
        <p:xfrm>
          <a:off x="5076056" y="3893016"/>
          <a:ext cx="3960440" cy="2560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60819"/>
                <a:gridCol w="1092535"/>
                <a:gridCol w="819401"/>
                <a:gridCol w="887685"/>
              </a:tblGrid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Address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Size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Next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</a:t>
                      </a:r>
                      <a:r>
                        <a:rPr lang="en-IE" baseline="0" dirty="0" smtClean="0"/>
                        <a:t> 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9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 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9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-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 2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15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-</a:t>
                      </a:r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088333" y="3532946"/>
            <a:ext cx="19319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000" b="1" dirty="0" smtClean="0"/>
              <a:t>INDEX BLOCK:</a:t>
            </a:r>
            <a:endParaRPr lang="en-IE" sz="2000" b="1" dirty="0"/>
          </a:p>
        </p:txBody>
      </p:sp>
      <p:sp>
        <p:nvSpPr>
          <p:cNvPr id="22" name="Left Brace 21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3" name="Left Brace 22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4" name="Rectangle 23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5" name="Straight Arrow Connector 24"/>
          <p:cNvCxnSpPr>
            <a:stCxn id="24" idx="1"/>
            <a:endCxn id="22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4" idx="3"/>
            <a:endCxn id="23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Left Brace 26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8" name="Rectangle 27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9" name="Straight Arrow Connector 28"/>
          <p:cNvCxnSpPr>
            <a:stCxn id="28" idx="2"/>
            <a:endCxn id="27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46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641509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944365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977736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566036"/>
              </p:ext>
            </p:extLst>
          </p:nvPr>
        </p:nvGraphicFramePr>
        <p:xfrm>
          <a:off x="5076056" y="3893016"/>
          <a:ext cx="3960440" cy="2560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60819"/>
                <a:gridCol w="1092535"/>
                <a:gridCol w="819401"/>
                <a:gridCol w="887685"/>
              </a:tblGrid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Address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Size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Next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</a:t>
                      </a:r>
                      <a:r>
                        <a:rPr lang="en-IE" baseline="0" dirty="0" smtClean="0"/>
                        <a:t> 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9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 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9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-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 2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15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-</a:t>
                      </a:r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5" name="Straight Connector 34"/>
          <p:cNvCxnSpPr/>
          <p:nvPr/>
        </p:nvCxnSpPr>
        <p:spPr>
          <a:xfrm flipH="1">
            <a:off x="1331640" y="4797152"/>
            <a:ext cx="37444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1331640" y="3212976"/>
            <a:ext cx="0" cy="158417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088333" y="3532946"/>
            <a:ext cx="19319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000" b="1" dirty="0" smtClean="0"/>
              <a:t>INDEX BLOCK:</a:t>
            </a:r>
            <a:endParaRPr lang="en-IE" sz="2000" b="1" dirty="0"/>
          </a:p>
        </p:txBody>
      </p:sp>
      <p:sp>
        <p:nvSpPr>
          <p:cNvPr id="40" name="Left Brace 39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1" name="Left Brace 40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2" name="Rectangle 41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3" name="Straight Arrow Connector 42"/>
          <p:cNvCxnSpPr>
            <a:stCxn id="42" idx="1"/>
            <a:endCxn id="40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2" idx="3"/>
            <a:endCxn id="41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Left Brace 44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6" name="Rectangle 45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7" name="Straight Arrow Connector 46"/>
          <p:cNvCxnSpPr>
            <a:stCxn id="46" idx="2"/>
            <a:endCxn id="45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72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291560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377642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159306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713286"/>
              </p:ext>
            </p:extLst>
          </p:nvPr>
        </p:nvGraphicFramePr>
        <p:xfrm>
          <a:off x="5076056" y="3893016"/>
          <a:ext cx="3960440" cy="2560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60819"/>
                <a:gridCol w="1092535"/>
                <a:gridCol w="819401"/>
                <a:gridCol w="887685"/>
              </a:tblGrid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Address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Size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Next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</a:t>
                      </a:r>
                      <a:r>
                        <a:rPr lang="en-IE" baseline="0" dirty="0" smtClean="0"/>
                        <a:t> 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9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 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9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-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 2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15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-</a:t>
                      </a:r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3347864" y="5517232"/>
            <a:ext cx="172819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347864" y="3212976"/>
            <a:ext cx="0" cy="230425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331640" y="4797152"/>
            <a:ext cx="37444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1331640" y="3212976"/>
            <a:ext cx="0" cy="158417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88333" y="3532946"/>
            <a:ext cx="19319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000" b="1" dirty="0" smtClean="0"/>
              <a:t>INDEX BLOCK:</a:t>
            </a:r>
            <a:endParaRPr lang="en-IE" sz="2000" b="1" dirty="0"/>
          </a:p>
        </p:txBody>
      </p: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30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291560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377642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159306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713286"/>
              </p:ext>
            </p:extLst>
          </p:nvPr>
        </p:nvGraphicFramePr>
        <p:xfrm>
          <a:off x="5076056" y="3893016"/>
          <a:ext cx="3960440" cy="2560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60819"/>
                <a:gridCol w="1092535"/>
                <a:gridCol w="819401"/>
                <a:gridCol w="887685"/>
              </a:tblGrid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Address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Size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Next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</a:t>
                      </a:r>
                      <a:r>
                        <a:rPr lang="en-IE" baseline="0" dirty="0" smtClean="0"/>
                        <a:t> 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9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 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9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-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 2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15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-</a:t>
                      </a:r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7" name="Straight Connector 26"/>
          <p:cNvCxnSpPr/>
          <p:nvPr/>
        </p:nvCxnSpPr>
        <p:spPr>
          <a:xfrm flipH="1">
            <a:off x="4860032" y="6237312"/>
            <a:ext cx="2160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4860032" y="3212976"/>
            <a:ext cx="0" cy="302433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347864" y="5517232"/>
            <a:ext cx="172819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347864" y="3212976"/>
            <a:ext cx="0" cy="230425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331640" y="4797152"/>
            <a:ext cx="37444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1331640" y="3212976"/>
            <a:ext cx="0" cy="158417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88333" y="3532946"/>
            <a:ext cx="19319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000" b="1" dirty="0" smtClean="0"/>
              <a:t>INDEX BLOCK:</a:t>
            </a:r>
            <a:endParaRPr lang="en-IE" sz="2000" b="1" dirty="0"/>
          </a:p>
        </p:txBody>
      </p: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30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 </a:t>
            </a:r>
            <a:r>
              <a:rPr lang="en-GB" dirty="0"/>
              <a:t>support both sequential and direct access to </a:t>
            </a:r>
            <a:r>
              <a:rPr lang="en-GB" dirty="0" smtClean="0"/>
              <a:t>records, </a:t>
            </a:r>
            <a:r>
              <a:rPr lang="en-GB" dirty="0"/>
              <a:t>and for larger files there can be multiple </a:t>
            </a:r>
            <a:r>
              <a:rPr lang="en-GB" dirty="0" smtClean="0"/>
              <a:t>indexes.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4679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/>
              <a:t>The Access Control Matrix shows the access that each user has for each file on the </a:t>
            </a:r>
            <a:r>
              <a:rPr lang="en-IE" dirty="0" smtClean="0"/>
              <a:t>system. The </a:t>
            </a:r>
            <a:r>
              <a:rPr lang="en-IE" dirty="0"/>
              <a:t>possible accesses </a:t>
            </a:r>
            <a:r>
              <a:rPr lang="en-IE" dirty="0" smtClean="0"/>
              <a:t>are:</a:t>
            </a:r>
          </a:p>
          <a:p>
            <a:endParaRPr lang="en-IE" dirty="0"/>
          </a:p>
          <a:p>
            <a:pPr lvl="1"/>
            <a:r>
              <a:rPr lang="en-IE" sz="2800" b="1" dirty="0"/>
              <a:t>R: Read</a:t>
            </a:r>
          </a:p>
          <a:p>
            <a:pPr lvl="1"/>
            <a:r>
              <a:rPr lang="en-IE" sz="2800" b="1" dirty="0"/>
              <a:t>W: Write </a:t>
            </a:r>
          </a:p>
          <a:p>
            <a:pPr lvl="1"/>
            <a:r>
              <a:rPr lang="en-IE" sz="2800" b="1" dirty="0"/>
              <a:t>E: Execute </a:t>
            </a:r>
          </a:p>
          <a:p>
            <a:pPr lvl="1"/>
            <a:r>
              <a:rPr lang="en-IE" sz="2800" b="1" dirty="0"/>
              <a:t>D:Delete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7938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366177"/>
              </p:ext>
            </p:extLst>
          </p:nvPr>
        </p:nvGraphicFramePr>
        <p:xfrm>
          <a:off x="683568" y="1685033"/>
          <a:ext cx="7776864" cy="42477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/>
                <a:gridCol w="1296144"/>
                <a:gridCol w="1296144"/>
                <a:gridCol w="1296144"/>
                <a:gridCol w="1296144"/>
                <a:gridCol w="1296144"/>
              </a:tblGrid>
              <a:tr h="795243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b="1" i="1" dirty="0" smtClean="0"/>
                        <a:t>User</a:t>
                      </a:r>
                      <a:r>
                        <a:rPr lang="en-IE" sz="3200" b="1" i="1" baseline="0" dirty="0" smtClean="0"/>
                        <a:t> 1</a:t>
                      </a:r>
                      <a:endParaRPr lang="en-IE" sz="32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b="1" i="1" dirty="0" smtClean="0"/>
                        <a:t>User</a:t>
                      </a:r>
                      <a:r>
                        <a:rPr lang="en-IE" sz="3200" b="1" i="1" baseline="0" dirty="0" smtClean="0"/>
                        <a:t> 2</a:t>
                      </a:r>
                      <a:endParaRPr lang="en-IE" sz="32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b="1" i="1" dirty="0" smtClean="0"/>
                        <a:t>User 3</a:t>
                      </a:r>
                      <a:endParaRPr lang="en-IE" sz="32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b="1" i="1" dirty="0" smtClean="0"/>
                        <a:t>User 4</a:t>
                      </a:r>
                      <a:endParaRPr lang="en-IE" sz="32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b="1" i="1" dirty="0" smtClean="0"/>
                        <a:t>User 5</a:t>
                      </a:r>
                      <a:endParaRPr lang="en-IE" sz="32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95243">
                <a:tc>
                  <a:txBody>
                    <a:bodyPr/>
                    <a:lstStyle/>
                    <a:p>
                      <a:r>
                        <a:rPr lang="en-IE" sz="2800" b="1" dirty="0" smtClean="0"/>
                        <a:t>File 1</a:t>
                      </a:r>
                      <a:endParaRPr lang="en-IE" sz="28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b="1" dirty="0" smtClean="0"/>
                        <a:t>RWED</a:t>
                      </a:r>
                      <a:endParaRPr lang="en-IE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--E-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--E-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R---</a:t>
                      </a:r>
                    </a:p>
                  </a:txBody>
                  <a:tcPr/>
                </a:tc>
              </a:tr>
              <a:tr h="795243">
                <a:tc>
                  <a:txBody>
                    <a:bodyPr/>
                    <a:lstStyle/>
                    <a:p>
                      <a:r>
                        <a:rPr lang="en-IE" sz="2800" b="1" dirty="0" smtClean="0"/>
                        <a:t>File 2</a:t>
                      </a:r>
                      <a:endParaRPr lang="en-IE" sz="28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RWE-</a:t>
                      </a:r>
                    </a:p>
                  </a:txBody>
                  <a:tcPr/>
                </a:tc>
              </a:tr>
              <a:tr h="795243">
                <a:tc>
                  <a:txBody>
                    <a:bodyPr/>
                    <a:lstStyle/>
                    <a:p>
                      <a:r>
                        <a:rPr lang="en-IE" sz="2800" b="1" dirty="0" smtClean="0"/>
                        <a:t>File 3</a:t>
                      </a:r>
                      <a:endParaRPr lang="en-IE" sz="28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RW--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R--D</a:t>
                      </a:r>
                    </a:p>
                  </a:txBody>
                  <a:tcPr/>
                </a:tc>
              </a:tr>
              <a:tr h="795243">
                <a:tc>
                  <a:txBody>
                    <a:bodyPr/>
                    <a:lstStyle/>
                    <a:p>
                      <a:r>
                        <a:rPr lang="en-IE" sz="2800" b="1" dirty="0" smtClean="0"/>
                        <a:t>File 4</a:t>
                      </a:r>
                      <a:endParaRPr lang="en-IE" sz="28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RWE-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--E-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326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807513"/>
              </p:ext>
            </p:extLst>
          </p:nvPr>
        </p:nvGraphicFramePr>
        <p:xfrm>
          <a:off x="683568" y="1685033"/>
          <a:ext cx="7776864" cy="39762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/>
                <a:gridCol w="1296144"/>
                <a:gridCol w="1296144"/>
                <a:gridCol w="1296144"/>
                <a:gridCol w="1296144"/>
                <a:gridCol w="1296144"/>
              </a:tblGrid>
              <a:tr h="795243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b="1" i="1" dirty="0" smtClean="0"/>
                        <a:t>Mary</a:t>
                      </a:r>
                      <a:endParaRPr lang="en-IE" sz="32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b="1" i="1" dirty="0" smtClean="0"/>
                        <a:t>Anne</a:t>
                      </a:r>
                      <a:endParaRPr lang="en-IE" sz="32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b="1" i="1" dirty="0" smtClean="0"/>
                        <a:t>Tom</a:t>
                      </a:r>
                      <a:endParaRPr lang="en-IE" sz="32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b="1" i="1" dirty="0" smtClean="0"/>
                        <a:t>Bob</a:t>
                      </a:r>
                      <a:endParaRPr lang="en-IE" sz="32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b="1" i="1" dirty="0" smtClean="0"/>
                        <a:t>Lyn</a:t>
                      </a:r>
                      <a:endParaRPr lang="en-IE" sz="32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95243">
                <a:tc>
                  <a:txBody>
                    <a:bodyPr/>
                    <a:lstStyle/>
                    <a:p>
                      <a:r>
                        <a:rPr lang="en-IE" sz="2000" b="1" dirty="0" smtClean="0"/>
                        <a:t>Word.</a:t>
                      </a:r>
                    </a:p>
                    <a:p>
                      <a:r>
                        <a:rPr lang="en-IE" sz="2000" b="1" dirty="0" smtClean="0"/>
                        <a:t>exe</a:t>
                      </a:r>
                      <a:endParaRPr lang="en-IE" sz="20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b="1" dirty="0" smtClean="0"/>
                        <a:t>RWED</a:t>
                      </a:r>
                      <a:endParaRPr lang="en-IE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--E-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--E-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</a:tr>
              <a:tr h="795243">
                <a:tc>
                  <a:txBody>
                    <a:bodyPr/>
                    <a:lstStyle/>
                    <a:p>
                      <a:r>
                        <a:rPr lang="en-IE" sz="2000" b="1" dirty="0" smtClean="0"/>
                        <a:t>Lect1.</a:t>
                      </a:r>
                    </a:p>
                    <a:p>
                      <a:r>
                        <a:rPr lang="en-IE" sz="2000" b="1" dirty="0" err="1" smtClean="0"/>
                        <a:t>ppt</a:t>
                      </a:r>
                      <a:endParaRPr lang="en-IE" sz="20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RWE-</a:t>
                      </a:r>
                    </a:p>
                  </a:txBody>
                  <a:tcPr/>
                </a:tc>
              </a:tr>
              <a:tr h="795243">
                <a:tc>
                  <a:txBody>
                    <a:bodyPr/>
                    <a:lstStyle/>
                    <a:p>
                      <a:r>
                        <a:rPr lang="en-IE" sz="2000" b="1" dirty="0" smtClean="0"/>
                        <a:t>Scan.</a:t>
                      </a:r>
                    </a:p>
                    <a:p>
                      <a:r>
                        <a:rPr lang="en-IE" sz="2000" b="1" dirty="0" smtClean="0"/>
                        <a:t>Exe</a:t>
                      </a:r>
                      <a:endParaRPr lang="en-IE" sz="20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RW--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R-ED</a:t>
                      </a:r>
                    </a:p>
                  </a:txBody>
                  <a:tcPr/>
                </a:tc>
              </a:tr>
              <a:tr h="795243">
                <a:tc>
                  <a:txBody>
                    <a:bodyPr/>
                    <a:lstStyle/>
                    <a:p>
                      <a:r>
                        <a:rPr lang="en-IE" sz="2000" b="1" dirty="0" smtClean="0"/>
                        <a:t>Chrome.exe</a:t>
                      </a:r>
                      <a:endParaRPr lang="en-IE" sz="20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RWE-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R-E-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RWED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b="1" dirty="0" smtClean="0"/>
                        <a:t>--E-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83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DOS the Access Controls are:</a:t>
            </a:r>
          </a:p>
          <a:p>
            <a:endParaRPr lang="en-IE" dirty="0"/>
          </a:p>
          <a:p>
            <a:pPr lvl="1"/>
            <a:r>
              <a:rPr lang="en-IE" sz="2800" dirty="0" smtClean="0"/>
              <a:t>R: Read</a:t>
            </a:r>
          </a:p>
          <a:p>
            <a:pPr lvl="1"/>
            <a:r>
              <a:rPr lang="en-IE" sz="2800" dirty="0" smtClean="0"/>
              <a:t>W: Write</a:t>
            </a:r>
          </a:p>
          <a:p>
            <a:pPr lvl="1"/>
            <a:r>
              <a:rPr lang="en-IE" sz="2800" dirty="0" smtClean="0"/>
              <a:t>C: Change</a:t>
            </a:r>
          </a:p>
          <a:p>
            <a:pPr lvl="1"/>
            <a:r>
              <a:rPr lang="en-IE" sz="2800" dirty="0" smtClean="0"/>
              <a:t>F: Full Control</a:t>
            </a:r>
            <a:endParaRPr lang="en-I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6316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DOS access to a file can assigned to one of two groups:</a:t>
            </a:r>
          </a:p>
          <a:p>
            <a:endParaRPr lang="en-IE" sz="2800" dirty="0"/>
          </a:p>
          <a:p>
            <a:r>
              <a:rPr lang="en-IE" sz="2800" dirty="0" smtClean="0"/>
              <a:t>User</a:t>
            </a:r>
          </a:p>
          <a:p>
            <a:r>
              <a:rPr lang="en-IE" sz="2800" dirty="0" smtClean="0"/>
              <a:t>User Group</a:t>
            </a:r>
          </a:p>
          <a:p>
            <a:endParaRPr lang="en-I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9500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377219"/>
              </p:ext>
            </p:extLst>
          </p:nvPr>
        </p:nvGraphicFramePr>
        <p:xfrm>
          <a:off x="827584" y="1124744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50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DOS i</a:t>
            </a:r>
            <a:r>
              <a:rPr lang="en-IE" sz="2800" dirty="0" smtClean="0"/>
              <a:t>f we want to grant permissions to file, e.g. MakeABackup.bat, we do:</a:t>
            </a:r>
          </a:p>
          <a:p>
            <a:endParaRPr lang="en-IE" sz="2800" dirty="0"/>
          </a:p>
          <a:p>
            <a:r>
              <a:rPr lang="en-IE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cacls</a:t>
            </a:r>
            <a:endParaRPr lang="en-I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210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DOS i</a:t>
            </a:r>
            <a:r>
              <a:rPr lang="en-IE" sz="2800" dirty="0" smtClean="0"/>
              <a:t>f we want to grant permissions to file, e.g. MakeABackup.bat, we do:</a:t>
            </a:r>
          </a:p>
          <a:p>
            <a:endParaRPr lang="en-IE" sz="2800" dirty="0"/>
          </a:p>
          <a:p>
            <a:r>
              <a:rPr lang="en-IE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cacls</a:t>
            </a:r>
            <a:r>
              <a:rPr lang="pt-BR" sz="2800" dirty="0" smtClean="0"/>
              <a:t> filename </a:t>
            </a:r>
            <a:r>
              <a:rPr lang="en-IE" sz="2800" dirty="0" smtClean="0"/>
              <a:t>arguments</a:t>
            </a:r>
            <a:endParaRPr lang="en-I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2784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DOS i</a:t>
            </a:r>
            <a:r>
              <a:rPr lang="en-IE" sz="2800" dirty="0" smtClean="0"/>
              <a:t>f we want to grant permissions to file, e.g. MakeABackup.bat, we do:</a:t>
            </a:r>
          </a:p>
          <a:p>
            <a:endParaRPr lang="en-IE" sz="2800" dirty="0"/>
          </a:p>
          <a:p>
            <a:r>
              <a:rPr lang="en-IE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cacls</a:t>
            </a:r>
            <a:r>
              <a:rPr lang="pt-BR" sz="2800" dirty="0" smtClean="0"/>
              <a:t> filename </a:t>
            </a:r>
            <a:r>
              <a:rPr lang="pt-BR" sz="2800" dirty="0"/>
              <a:t>[/T] [/M] [/L] [/S[:SDDL]] [/E] [/C] [/G user</a:t>
            </a:r>
            <a:r>
              <a:rPr lang="pt-BR" sz="2800" dirty="0" smtClean="0"/>
              <a:t>:?] </a:t>
            </a:r>
            <a:r>
              <a:rPr lang="pt-BR" sz="2800" dirty="0"/>
              <a:t>[/R user [...]] [/P user</a:t>
            </a:r>
            <a:r>
              <a:rPr lang="pt-BR" sz="2800" dirty="0" smtClean="0"/>
              <a:t>:? </a:t>
            </a:r>
            <a:r>
              <a:rPr lang="pt-BR" sz="2800" dirty="0"/>
              <a:t>[...]] [/D user [...]]</a:t>
            </a:r>
            <a:endParaRPr lang="en-I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1194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400" dirty="0" smtClean="0"/>
              <a:t>In DOS </a:t>
            </a:r>
            <a:r>
              <a:rPr lang="en-IE" sz="2400" dirty="0" err="1" smtClean="0">
                <a:cs typeface="Courier New" panose="02070309020205020404" pitchFamily="49" charset="0"/>
              </a:rPr>
              <a:t>cacls</a:t>
            </a:r>
            <a:r>
              <a:rPr lang="en-IE" sz="2400" dirty="0" smtClean="0">
                <a:cs typeface="Courier New" panose="02070309020205020404" pitchFamily="49" charset="0"/>
              </a:rPr>
              <a:t> works as follows:</a:t>
            </a:r>
          </a:p>
          <a:p>
            <a:endParaRPr lang="en-I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008984"/>
              </p:ext>
            </p:extLst>
          </p:nvPr>
        </p:nvGraphicFramePr>
        <p:xfrm>
          <a:off x="1331640" y="2024234"/>
          <a:ext cx="6552728" cy="4501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5184576"/>
              </a:tblGrid>
              <a:tr h="55549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Argument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Description</a:t>
                      </a:r>
                      <a:endParaRPr lang="en-IE" dirty="0"/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lang="en-IE" dirty="0" smtClean="0"/>
                        <a:t>filename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Display </a:t>
                      </a:r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 control lists (ACLs) of file</a:t>
                      </a:r>
                      <a:endParaRPr lang="en-IE" dirty="0"/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lang="en-IE" dirty="0" smtClean="0"/>
                        <a:t>/T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Changes ACLs of specified files in the current directory and all subdirectories.</a:t>
                      </a:r>
                      <a:endParaRPr lang="en-IE" dirty="0"/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lang="en-IE" dirty="0" smtClean="0"/>
                        <a:t>/M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Changes ACLs of volumes mounted to a directory.</a:t>
                      </a:r>
                      <a:endParaRPr lang="en-IE" dirty="0"/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lang="en-IE" dirty="0" smtClean="0"/>
                        <a:t>/L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on</a:t>
                      </a:r>
                      <a:r>
                        <a:rPr kumimoji="0" lang="en-IE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Symbolic Link i</a:t>
                      </a:r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tself versus the target.</a:t>
                      </a:r>
                      <a:endParaRPr lang="en-IE" dirty="0"/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lang="en-IE" dirty="0" smtClean="0"/>
                        <a:t>/S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Displays the SDDL string for the DACL.</a:t>
                      </a:r>
                      <a:endParaRPr lang="en-IE" dirty="0"/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/S:SDDL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Replaces the ACLs with those specified in the SDDL string (not valid with /E, /G, /R, /P, or /D).</a:t>
                      </a:r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626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400" dirty="0" smtClean="0"/>
              <a:t>In DOS </a:t>
            </a:r>
            <a:r>
              <a:rPr lang="en-IE" sz="2400" dirty="0" err="1" smtClean="0">
                <a:cs typeface="Courier New" panose="02070309020205020404" pitchFamily="49" charset="0"/>
              </a:rPr>
              <a:t>cacls</a:t>
            </a:r>
            <a:r>
              <a:rPr lang="en-IE" sz="2400" dirty="0" smtClean="0">
                <a:cs typeface="Courier New" panose="02070309020205020404" pitchFamily="49" charset="0"/>
              </a:rPr>
              <a:t> works as follows:</a:t>
            </a:r>
          </a:p>
          <a:p>
            <a:endParaRPr lang="en-I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917015"/>
              </p:ext>
            </p:extLst>
          </p:nvPr>
        </p:nvGraphicFramePr>
        <p:xfrm>
          <a:off x="1331640" y="2024234"/>
          <a:ext cx="6552728" cy="414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5184576"/>
              </a:tblGrid>
              <a:tr h="55549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Argument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Description</a:t>
                      </a:r>
                      <a:endParaRPr lang="en-IE" dirty="0"/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lang="en-IE" dirty="0" smtClean="0"/>
                        <a:t>/E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Edit ACL instead of replacing it.</a:t>
                      </a:r>
                      <a:endParaRPr lang="en-IE" dirty="0"/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lang="en-IE" dirty="0" smtClean="0"/>
                        <a:t>/C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on access denied errors.</a:t>
                      </a:r>
                      <a:endParaRPr lang="en-IE" dirty="0"/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/G user:?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Grant specified user access rights.</a:t>
                      </a:r>
                    </a:p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can be: R, W, C, or F</a:t>
                      </a:r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lang="en-IE" dirty="0" smtClean="0"/>
                        <a:t>/R</a:t>
                      </a:r>
                      <a:r>
                        <a:rPr lang="en-IE" baseline="0" dirty="0" smtClean="0"/>
                        <a:t> user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Revoke specified user's access rights (only valid with /E).</a:t>
                      </a:r>
                      <a:endParaRPr lang="en-IE" dirty="0"/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lang="en-IE" dirty="0" smtClean="0"/>
                        <a:t>/P user:?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Replace specified user's access rights.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can be: R, W, C, or F</a:t>
                      </a:r>
                    </a:p>
                  </a:txBody>
                  <a:tcPr/>
                </a:tc>
              </a:tr>
              <a:tr h="555490"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/D</a:t>
                      </a:r>
                      <a:r>
                        <a:rPr kumimoji="0" lang="en-IE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user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E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Deny specified user access.</a:t>
                      </a:r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780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000" dirty="0"/>
              <a:t>Add Read-Only permission to a single file </a:t>
            </a:r>
            <a:br>
              <a:rPr lang="en-IE" sz="2000" dirty="0"/>
            </a:br>
            <a:r>
              <a:rPr lang="en-I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CACLS </a:t>
            </a:r>
            <a:r>
              <a:rPr lang="en-I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MakeABackup.bat </a:t>
            </a:r>
            <a:r>
              <a:rPr lang="en-I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/E /G "Power </a:t>
            </a:r>
            <a:r>
              <a:rPr lang="en-IE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Users":R</a:t>
            </a:r>
            <a:endParaRPr lang="en-IE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000" dirty="0" smtClean="0"/>
          </a:p>
          <a:p>
            <a:r>
              <a:rPr lang="en-IE" sz="2000" dirty="0" smtClean="0"/>
              <a:t>Add </a:t>
            </a:r>
            <a:r>
              <a:rPr lang="en-IE" sz="2000" dirty="0"/>
              <a:t>Full Control permission to a second group of users</a:t>
            </a:r>
            <a:br>
              <a:rPr lang="en-IE" sz="2000" dirty="0"/>
            </a:br>
            <a:r>
              <a:rPr lang="en-I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CACLS MakeABackup.bat</a:t>
            </a:r>
            <a:r>
              <a:rPr lang="en-I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/E /G "</a:t>
            </a:r>
            <a:r>
              <a:rPr lang="en-IE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FinanceUsers</a:t>
            </a:r>
            <a:r>
              <a:rPr lang="en-I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":F</a:t>
            </a:r>
          </a:p>
          <a:p>
            <a:endParaRPr lang="en-IE" sz="2000" dirty="0" smtClean="0"/>
          </a:p>
          <a:p>
            <a:r>
              <a:rPr lang="en-IE" sz="2000" dirty="0" smtClean="0"/>
              <a:t>Now </a:t>
            </a:r>
            <a:r>
              <a:rPr lang="en-IE" sz="2000" dirty="0"/>
              <a:t>revoke the Read permissions from the first group</a:t>
            </a:r>
            <a:br>
              <a:rPr lang="en-IE" sz="2000" dirty="0"/>
            </a:br>
            <a:r>
              <a:rPr lang="en-I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CACLS MakeABackup.bat</a:t>
            </a:r>
            <a:r>
              <a:rPr lang="en-I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/E /R "Power Users</a:t>
            </a:r>
            <a:r>
              <a:rPr lang="en-I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IE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2646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000" dirty="0" smtClean="0"/>
              <a:t>Now </a:t>
            </a:r>
            <a:r>
              <a:rPr lang="en-IE" sz="2000" dirty="0"/>
              <a:t>give the first group </a:t>
            </a:r>
            <a:r>
              <a:rPr lang="en-IE" sz="2000" dirty="0" smtClean="0"/>
              <a:t>Full Control</a:t>
            </a:r>
            <a:r>
              <a:rPr lang="en-IE" sz="2000" dirty="0"/>
              <a:t/>
            </a:r>
            <a:br>
              <a:rPr lang="en-IE" sz="2000" dirty="0"/>
            </a:br>
            <a:r>
              <a:rPr lang="en-I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CACLS MakeABackup.bat</a:t>
            </a:r>
            <a:r>
              <a:rPr lang="en-I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/E /G "Power </a:t>
            </a:r>
            <a:r>
              <a:rPr lang="en-IE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Users":F</a:t>
            </a:r>
            <a:endParaRPr lang="en-IE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000" dirty="0" smtClean="0"/>
          </a:p>
          <a:p>
            <a:r>
              <a:rPr lang="en-IE" sz="2000" dirty="0" smtClean="0"/>
              <a:t>Give Finance group Full Control of folder and all sub-folders </a:t>
            </a:r>
            <a:br>
              <a:rPr lang="en-IE" sz="2000" dirty="0" smtClean="0"/>
            </a:br>
            <a:r>
              <a:rPr lang="en-I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CACLS c:\docs\work /E /T /C /G "</a:t>
            </a:r>
            <a:r>
              <a:rPr lang="en-IE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FinanceUsers</a:t>
            </a:r>
            <a:r>
              <a:rPr lang="en-I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":F</a:t>
            </a:r>
            <a:endParaRPr lang="en-IE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1334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 the Access Controls are:</a:t>
            </a:r>
          </a:p>
          <a:p>
            <a:endParaRPr lang="en-IE" dirty="0"/>
          </a:p>
          <a:p>
            <a:pPr lvl="1"/>
            <a:r>
              <a:rPr lang="en-IE" sz="2800" dirty="0" smtClean="0"/>
              <a:t>R: Read</a:t>
            </a:r>
          </a:p>
          <a:p>
            <a:pPr lvl="1"/>
            <a:r>
              <a:rPr lang="en-IE" sz="2800" dirty="0" smtClean="0"/>
              <a:t>W: Write</a:t>
            </a:r>
          </a:p>
          <a:p>
            <a:pPr lvl="1"/>
            <a:r>
              <a:rPr lang="en-IE" sz="2800" dirty="0" smtClean="0"/>
              <a:t>X: Execute</a:t>
            </a:r>
            <a:endParaRPr lang="en-I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8993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 access to a file can assigned to one of three groups:</a:t>
            </a:r>
          </a:p>
          <a:p>
            <a:endParaRPr lang="en-IE" sz="2800" dirty="0"/>
          </a:p>
          <a:p>
            <a:r>
              <a:rPr lang="en-IE" sz="2800" dirty="0" smtClean="0"/>
              <a:t>User</a:t>
            </a:r>
          </a:p>
          <a:p>
            <a:r>
              <a:rPr lang="en-IE" sz="2800" dirty="0" smtClean="0"/>
              <a:t>User Group</a:t>
            </a:r>
          </a:p>
          <a:p>
            <a:r>
              <a:rPr lang="en-IE" sz="2800" dirty="0" smtClean="0"/>
              <a:t>World</a:t>
            </a:r>
          </a:p>
          <a:p>
            <a:endParaRPr lang="en-I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4103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 access to a file can assigned to one of three groups:</a:t>
            </a:r>
          </a:p>
          <a:p>
            <a:endParaRPr lang="en-IE" sz="2800" dirty="0"/>
          </a:p>
          <a:p>
            <a:r>
              <a:rPr lang="en-IE" sz="2800" dirty="0" smtClean="0"/>
              <a:t>User -you</a:t>
            </a:r>
          </a:p>
          <a:p>
            <a:r>
              <a:rPr lang="en-IE" sz="2800" dirty="0" smtClean="0"/>
              <a:t>User Group – everyone in your group</a:t>
            </a:r>
          </a:p>
          <a:p>
            <a:r>
              <a:rPr lang="en-IE" sz="2800" dirty="0" smtClean="0"/>
              <a:t>World – everyone with a login to the system</a:t>
            </a:r>
          </a:p>
          <a:p>
            <a:endParaRPr lang="en-I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625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227992"/>
              </p:ext>
            </p:extLst>
          </p:nvPr>
        </p:nvGraphicFramePr>
        <p:xfrm>
          <a:off x="827584" y="1124744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Left Brace 1"/>
          <p:cNvSpPr/>
          <p:nvPr/>
        </p:nvSpPr>
        <p:spPr>
          <a:xfrm rot="16200000">
            <a:off x="1259633" y="1484784"/>
            <a:ext cx="648072" cy="936103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Left Brace 3"/>
          <p:cNvSpPr/>
          <p:nvPr/>
        </p:nvSpPr>
        <p:spPr>
          <a:xfrm rot="16200000">
            <a:off x="3491882" y="1268759"/>
            <a:ext cx="648072" cy="1368153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Left Brace 5"/>
          <p:cNvSpPr/>
          <p:nvPr/>
        </p:nvSpPr>
        <p:spPr>
          <a:xfrm rot="16200000">
            <a:off x="6624229" y="872715"/>
            <a:ext cx="648072" cy="2160242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3926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 access to a file can assigned to one of three groups:</a:t>
            </a:r>
          </a:p>
          <a:p>
            <a:endParaRPr lang="en-IE" sz="2800" dirty="0"/>
          </a:p>
          <a:p>
            <a:r>
              <a:rPr lang="en-IE" sz="2800" dirty="0" smtClean="0"/>
              <a:t> </a:t>
            </a:r>
            <a:r>
              <a:rPr lang="en-IE" sz="7200" dirty="0" smtClean="0"/>
              <a:t>-</a:t>
            </a:r>
            <a:r>
              <a:rPr lang="en-IE" sz="7200" dirty="0" err="1" smtClean="0"/>
              <a:t>rwxrwxrwx</a:t>
            </a:r>
            <a:endParaRPr lang="en-IE" sz="7200" dirty="0" smtClean="0"/>
          </a:p>
          <a:p>
            <a:endParaRPr lang="en-IE" sz="2800" dirty="0" smtClean="0"/>
          </a:p>
          <a:p>
            <a:r>
              <a:rPr lang="en-IE" sz="2800" dirty="0"/>
              <a:t> </a:t>
            </a:r>
            <a:r>
              <a:rPr lang="en-IE" sz="2800" dirty="0" smtClean="0"/>
              <a:t>         User   </a:t>
            </a:r>
            <a:r>
              <a:rPr lang="en-IE" sz="2800" dirty="0" err="1" smtClean="0"/>
              <a:t>User</a:t>
            </a:r>
            <a:r>
              <a:rPr lang="en-IE" sz="2800" dirty="0" smtClean="0"/>
              <a:t> Group   World</a:t>
            </a:r>
            <a:endParaRPr lang="en-I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1965413" y="3299283"/>
            <a:ext cx="648072" cy="162758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 b="1" dirty="0"/>
          </a:p>
        </p:txBody>
      </p:sp>
      <p:sp>
        <p:nvSpPr>
          <p:cNvPr id="5" name="Left Brace 4"/>
          <p:cNvSpPr/>
          <p:nvPr/>
        </p:nvSpPr>
        <p:spPr>
          <a:xfrm rot="16200000">
            <a:off x="3693605" y="3299283"/>
            <a:ext cx="648072" cy="162758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 b="1" dirty="0"/>
          </a:p>
        </p:txBody>
      </p:sp>
      <p:sp>
        <p:nvSpPr>
          <p:cNvPr id="6" name="Left Brace 5"/>
          <p:cNvSpPr/>
          <p:nvPr/>
        </p:nvSpPr>
        <p:spPr>
          <a:xfrm rot="16200000">
            <a:off x="5450395" y="3299283"/>
            <a:ext cx="648072" cy="162758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269264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 access to a file can assigned to one of three groups:</a:t>
            </a:r>
            <a:endParaRPr lang="en-IE" sz="2800" dirty="0"/>
          </a:p>
          <a:p>
            <a:r>
              <a:rPr lang="en-IE" sz="2800" dirty="0" smtClean="0"/>
              <a:t> </a:t>
            </a:r>
            <a:r>
              <a:rPr lang="en-IE" sz="5400" dirty="0" smtClean="0"/>
              <a:t>-</a:t>
            </a:r>
            <a:r>
              <a:rPr lang="en-IE" sz="5400" dirty="0" err="1" smtClean="0"/>
              <a:t>rwxrwxrwx</a:t>
            </a:r>
            <a:endParaRPr lang="en-IE" sz="5400" dirty="0" smtClean="0"/>
          </a:p>
          <a:p>
            <a:r>
              <a:rPr lang="en-IE" sz="5400" dirty="0" smtClean="0"/>
              <a:t>-111111111</a:t>
            </a:r>
          </a:p>
          <a:p>
            <a:endParaRPr lang="en-IE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3241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 access to a file can assigned to one of three groups:</a:t>
            </a:r>
            <a:endParaRPr lang="en-IE" sz="2800" dirty="0"/>
          </a:p>
          <a:p>
            <a:r>
              <a:rPr lang="en-IE" sz="2800" dirty="0" smtClean="0"/>
              <a:t> </a:t>
            </a:r>
            <a:r>
              <a:rPr lang="en-IE" sz="5400" dirty="0" smtClean="0"/>
              <a:t>-</a:t>
            </a:r>
            <a:r>
              <a:rPr lang="en-IE" sz="5400" dirty="0" err="1" smtClean="0"/>
              <a:t>rwxr</a:t>
            </a:r>
            <a:r>
              <a:rPr lang="en-IE" sz="5400" dirty="0" smtClean="0"/>
              <a:t>-</a:t>
            </a:r>
            <a:r>
              <a:rPr lang="en-IE" sz="5400" dirty="0" err="1" smtClean="0"/>
              <a:t>xr</a:t>
            </a:r>
            <a:r>
              <a:rPr lang="en-IE" sz="5400" dirty="0" smtClean="0"/>
              <a:t>-x</a:t>
            </a:r>
          </a:p>
          <a:p>
            <a:r>
              <a:rPr lang="en-IE" sz="5400" dirty="0" smtClean="0"/>
              <a:t>-111101101</a:t>
            </a:r>
          </a:p>
          <a:p>
            <a:endParaRPr lang="en-IE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014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 access to a file can assigned to one of three groups:</a:t>
            </a:r>
            <a:endParaRPr lang="en-IE" sz="2800" dirty="0"/>
          </a:p>
          <a:p>
            <a:r>
              <a:rPr lang="en-IE" sz="2800" dirty="0" smtClean="0"/>
              <a:t> </a:t>
            </a:r>
            <a:r>
              <a:rPr lang="en-IE" sz="5400" dirty="0" smtClean="0"/>
              <a:t>-</a:t>
            </a:r>
            <a:r>
              <a:rPr lang="en-IE" sz="5400" dirty="0" err="1" smtClean="0"/>
              <a:t>rwx</a:t>
            </a:r>
            <a:r>
              <a:rPr lang="en-IE" sz="5400" dirty="0" smtClean="0"/>
              <a:t>--x--x</a:t>
            </a:r>
          </a:p>
          <a:p>
            <a:r>
              <a:rPr lang="en-IE" sz="5400" dirty="0" smtClean="0"/>
              <a:t>-101001001</a:t>
            </a:r>
          </a:p>
          <a:p>
            <a:endParaRPr lang="en-IE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3017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 access to a file can assigned to one of three groups:</a:t>
            </a:r>
            <a:endParaRPr lang="en-IE" sz="2800" dirty="0"/>
          </a:p>
          <a:p>
            <a:r>
              <a:rPr lang="en-IE" sz="2800" dirty="0" smtClean="0"/>
              <a:t> </a:t>
            </a:r>
            <a:r>
              <a:rPr lang="en-IE" sz="5400" dirty="0" smtClean="0"/>
              <a:t>-</a:t>
            </a:r>
            <a:r>
              <a:rPr lang="en-IE" sz="5400" dirty="0" err="1" smtClean="0"/>
              <a:t>rwxrwxrwx</a:t>
            </a:r>
            <a:endParaRPr lang="en-IE" sz="5400" dirty="0" smtClean="0"/>
          </a:p>
          <a:p>
            <a:r>
              <a:rPr lang="en-IE" sz="5400" dirty="0" smtClean="0"/>
              <a:t>-111111111</a:t>
            </a:r>
          </a:p>
          <a:p>
            <a:r>
              <a:rPr lang="en-IE" sz="5400" dirty="0" smtClean="0"/>
              <a:t>-  7     7    7</a:t>
            </a:r>
          </a:p>
          <a:p>
            <a:endParaRPr lang="en-IE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3759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 access to a file can assigned to one of three groups:</a:t>
            </a:r>
            <a:endParaRPr lang="en-IE" sz="2800" dirty="0"/>
          </a:p>
          <a:p>
            <a:r>
              <a:rPr lang="en-IE" sz="2800" dirty="0" smtClean="0"/>
              <a:t> </a:t>
            </a:r>
            <a:r>
              <a:rPr lang="en-IE" sz="5400" dirty="0" smtClean="0"/>
              <a:t>-</a:t>
            </a:r>
            <a:r>
              <a:rPr lang="en-IE" sz="5400" dirty="0" err="1" smtClean="0"/>
              <a:t>rwxr</a:t>
            </a:r>
            <a:r>
              <a:rPr lang="en-IE" sz="5400" dirty="0" smtClean="0"/>
              <a:t>-</a:t>
            </a:r>
            <a:r>
              <a:rPr lang="en-IE" sz="5400" dirty="0" err="1" smtClean="0"/>
              <a:t>xr</a:t>
            </a:r>
            <a:r>
              <a:rPr lang="en-IE" sz="5400" dirty="0" smtClean="0"/>
              <a:t>-x</a:t>
            </a:r>
          </a:p>
          <a:p>
            <a:r>
              <a:rPr lang="en-IE" sz="5400" dirty="0" smtClean="0"/>
              <a:t>-111101101</a:t>
            </a:r>
          </a:p>
          <a:p>
            <a:r>
              <a:rPr lang="en-IE" sz="5400" dirty="0" smtClean="0"/>
              <a:t>-  7    5    5</a:t>
            </a:r>
          </a:p>
          <a:p>
            <a:endParaRPr lang="en-IE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449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 access to a file can assigned to one of three groups:</a:t>
            </a:r>
            <a:endParaRPr lang="en-IE" sz="2800" dirty="0"/>
          </a:p>
          <a:p>
            <a:r>
              <a:rPr lang="en-IE" sz="2800" dirty="0" smtClean="0"/>
              <a:t> </a:t>
            </a:r>
            <a:r>
              <a:rPr lang="en-IE" sz="5400" dirty="0" smtClean="0"/>
              <a:t>-</a:t>
            </a:r>
            <a:r>
              <a:rPr lang="en-IE" sz="5400" dirty="0" err="1" smtClean="0"/>
              <a:t>rwx</a:t>
            </a:r>
            <a:r>
              <a:rPr lang="en-IE" sz="5400" dirty="0" smtClean="0"/>
              <a:t>--x--x</a:t>
            </a:r>
          </a:p>
          <a:p>
            <a:r>
              <a:rPr lang="en-IE" sz="5400" dirty="0" smtClean="0"/>
              <a:t>-111001001</a:t>
            </a:r>
          </a:p>
          <a:p>
            <a:r>
              <a:rPr lang="en-IE" sz="5400" dirty="0" smtClean="0"/>
              <a:t>-  7     1   1</a:t>
            </a:r>
          </a:p>
          <a:p>
            <a:endParaRPr lang="en-IE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000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dirty="0" smtClean="0"/>
              <a:t>If we want to grant permissions to file, e.g. MakeABackup.bat, we do:</a:t>
            </a:r>
          </a:p>
          <a:p>
            <a:endParaRPr lang="en-IE" sz="2800" dirty="0"/>
          </a:p>
          <a:p>
            <a:r>
              <a:rPr lang="en-IE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chmod</a:t>
            </a:r>
            <a:r>
              <a:rPr lang="en-IE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755 MakeABackup.sh</a:t>
            </a:r>
          </a:p>
          <a:p>
            <a:r>
              <a:rPr lang="en-IE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chmod</a:t>
            </a:r>
            <a:r>
              <a:rPr lang="en-IE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E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777 MakeABackup.sh</a:t>
            </a:r>
          </a:p>
          <a:p>
            <a:r>
              <a:rPr lang="en-IE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chmod</a:t>
            </a:r>
            <a:r>
              <a:rPr lang="en-IE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E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700 MakeABackup.sh</a:t>
            </a:r>
            <a:endParaRPr lang="en-I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9244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Linux/Unix, access to a file can assigned to one of three groups:</a:t>
            </a:r>
            <a:endParaRPr lang="en-IE" sz="2800" dirty="0"/>
          </a:p>
          <a:p>
            <a:r>
              <a:rPr lang="en-IE" sz="2800" dirty="0" smtClean="0"/>
              <a:t> </a:t>
            </a:r>
            <a:r>
              <a:rPr lang="en-IE" sz="7200" dirty="0" smtClean="0"/>
              <a:t>-</a:t>
            </a:r>
            <a:r>
              <a:rPr lang="en-IE" sz="7200" dirty="0" err="1" smtClean="0"/>
              <a:t>rwxrwxrwx</a:t>
            </a:r>
            <a:endParaRPr lang="en-IE" sz="7200" dirty="0" smtClean="0"/>
          </a:p>
          <a:p>
            <a:endParaRPr lang="en-IE" sz="2800" dirty="0" smtClean="0"/>
          </a:p>
          <a:p>
            <a:r>
              <a:rPr lang="en-IE" sz="2800" dirty="0"/>
              <a:t> </a:t>
            </a:r>
            <a:r>
              <a:rPr lang="en-IE" sz="2800" dirty="0" smtClean="0"/>
              <a:t>         User   </a:t>
            </a:r>
            <a:r>
              <a:rPr lang="en-IE" sz="2800" dirty="0" err="1" smtClean="0"/>
              <a:t>User</a:t>
            </a:r>
            <a:r>
              <a:rPr lang="en-IE" sz="2800" dirty="0" smtClean="0"/>
              <a:t> Group   World</a:t>
            </a:r>
            <a:endParaRPr lang="en-I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1965413" y="2723220"/>
            <a:ext cx="648072" cy="162758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 b="1" dirty="0"/>
          </a:p>
        </p:txBody>
      </p:sp>
      <p:sp>
        <p:nvSpPr>
          <p:cNvPr id="5" name="Left Brace 4"/>
          <p:cNvSpPr/>
          <p:nvPr/>
        </p:nvSpPr>
        <p:spPr>
          <a:xfrm rot="16200000">
            <a:off x="3693605" y="2723220"/>
            <a:ext cx="648072" cy="162758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 b="1" dirty="0"/>
          </a:p>
        </p:txBody>
      </p:sp>
      <p:sp>
        <p:nvSpPr>
          <p:cNvPr id="6" name="Left Brace 5"/>
          <p:cNvSpPr/>
          <p:nvPr/>
        </p:nvSpPr>
        <p:spPr>
          <a:xfrm rot="16200000">
            <a:off x="5450395" y="2723220"/>
            <a:ext cx="648072" cy="162758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286756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Linux/Unix, access to a folder/directory can assigned to one of three groups:</a:t>
            </a:r>
            <a:endParaRPr lang="en-IE" sz="2800" dirty="0"/>
          </a:p>
          <a:p>
            <a:r>
              <a:rPr lang="en-IE" sz="2800" dirty="0" smtClean="0"/>
              <a:t> </a:t>
            </a:r>
            <a:r>
              <a:rPr lang="en-IE" sz="7200" dirty="0" err="1"/>
              <a:t>d</a:t>
            </a:r>
            <a:r>
              <a:rPr lang="en-IE" sz="7200" dirty="0" err="1" smtClean="0"/>
              <a:t>rwxrwxrwx</a:t>
            </a:r>
            <a:endParaRPr lang="en-IE" sz="7200" dirty="0" smtClean="0"/>
          </a:p>
          <a:p>
            <a:endParaRPr lang="en-IE" sz="2800" dirty="0" smtClean="0"/>
          </a:p>
          <a:p>
            <a:r>
              <a:rPr lang="en-IE" sz="2800" dirty="0"/>
              <a:t> </a:t>
            </a:r>
            <a:r>
              <a:rPr lang="en-IE" sz="2800" dirty="0" smtClean="0"/>
              <a:t>         User   </a:t>
            </a:r>
            <a:r>
              <a:rPr lang="en-IE" sz="2800" dirty="0" err="1" smtClean="0"/>
              <a:t>User</a:t>
            </a:r>
            <a:r>
              <a:rPr lang="en-IE" sz="2800" dirty="0" smtClean="0"/>
              <a:t> Group   World</a:t>
            </a:r>
            <a:endParaRPr lang="en-I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1965413" y="2723220"/>
            <a:ext cx="648072" cy="162758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 b="1" dirty="0"/>
          </a:p>
        </p:txBody>
      </p:sp>
      <p:sp>
        <p:nvSpPr>
          <p:cNvPr id="5" name="Left Brace 4"/>
          <p:cNvSpPr/>
          <p:nvPr/>
        </p:nvSpPr>
        <p:spPr>
          <a:xfrm rot="16200000">
            <a:off x="3693605" y="2723220"/>
            <a:ext cx="648072" cy="162758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 b="1" dirty="0"/>
          </a:p>
        </p:txBody>
      </p:sp>
      <p:sp>
        <p:nvSpPr>
          <p:cNvPr id="6" name="Left Brace 5"/>
          <p:cNvSpPr/>
          <p:nvPr/>
        </p:nvSpPr>
        <p:spPr>
          <a:xfrm rot="16200000">
            <a:off x="5450395" y="2723220"/>
            <a:ext cx="648072" cy="162758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174473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958826"/>
              </p:ext>
            </p:extLst>
          </p:nvPr>
        </p:nvGraphicFramePr>
        <p:xfrm>
          <a:off x="827584" y="1124744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Left Brace 1"/>
          <p:cNvSpPr/>
          <p:nvPr/>
        </p:nvSpPr>
        <p:spPr>
          <a:xfrm rot="16200000">
            <a:off x="1259633" y="1484784"/>
            <a:ext cx="648072" cy="936103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Left Brace 3"/>
          <p:cNvSpPr/>
          <p:nvPr/>
        </p:nvSpPr>
        <p:spPr>
          <a:xfrm rot="16200000">
            <a:off x="3491882" y="1268759"/>
            <a:ext cx="648072" cy="1368153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Left Brace 5"/>
          <p:cNvSpPr/>
          <p:nvPr/>
        </p:nvSpPr>
        <p:spPr>
          <a:xfrm rot="16200000">
            <a:off x="6624229" y="872715"/>
            <a:ext cx="648072" cy="2160242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Rectangle 6"/>
          <p:cNvSpPr/>
          <p:nvPr/>
        </p:nvSpPr>
        <p:spPr>
          <a:xfrm>
            <a:off x="976440" y="4732657"/>
            <a:ext cx="70471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bg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Unallocated Memory</a:t>
            </a:r>
            <a:endParaRPr lang="en-US" sz="5400" b="1" cap="none" spc="0" dirty="0">
              <a:ln w="11430"/>
              <a:solidFill>
                <a:schemeClr val="bg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8" name="Straight Arrow Connector 7"/>
          <p:cNvCxnSpPr>
            <a:stCxn id="7" idx="0"/>
          </p:cNvCxnSpPr>
          <p:nvPr/>
        </p:nvCxnSpPr>
        <p:spPr>
          <a:xfrm flipH="1" flipV="1">
            <a:off x="1583673" y="2276873"/>
            <a:ext cx="2916328" cy="2455784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0"/>
            <a:endCxn id="4" idx="1"/>
          </p:cNvCxnSpPr>
          <p:nvPr/>
        </p:nvCxnSpPr>
        <p:spPr>
          <a:xfrm flipH="1" flipV="1">
            <a:off x="3815919" y="2276872"/>
            <a:ext cx="684082" cy="2455785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0"/>
            <a:endCxn id="6" idx="1"/>
          </p:cNvCxnSpPr>
          <p:nvPr/>
        </p:nvCxnSpPr>
        <p:spPr>
          <a:xfrm flipV="1">
            <a:off x="4500001" y="2276872"/>
            <a:ext cx="2448264" cy="2455785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851478" y="5385990"/>
            <a:ext cx="65854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bg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(Available Memory)</a:t>
            </a:r>
            <a:endParaRPr lang="en-US" sz="5400" b="1" cap="none" spc="0" dirty="0">
              <a:ln w="11430"/>
              <a:solidFill>
                <a:schemeClr val="bg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342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Access Control Matrix </a:t>
            </a:r>
            <a:endParaRPr lang="en-IE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268760"/>
            <a:ext cx="7356653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3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928094"/>
              </p:ext>
            </p:extLst>
          </p:nvPr>
        </p:nvGraphicFramePr>
        <p:xfrm>
          <a:off x="827584" y="1124744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Left Brace 1"/>
          <p:cNvSpPr/>
          <p:nvPr/>
        </p:nvSpPr>
        <p:spPr>
          <a:xfrm rot="16200000">
            <a:off x="611562" y="1844823"/>
            <a:ext cx="648072" cy="216025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Left Brace 3"/>
          <p:cNvSpPr/>
          <p:nvPr/>
        </p:nvSpPr>
        <p:spPr>
          <a:xfrm rot="16200000">
            <a:off x="2231742" y="1448779"/>
            <a:ext cx="648072" cy="1008113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Left Brace 5"/>
          <p:cNvSpPr/>
          <p:nvPr/>
        </p:nvSpPr>
        <p:spPr>
          <a:xfrm rot="16200000">
            <a:off x="4860032" y="1340768"/>
            <a:ext cx="648072" cy="122413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Left Brace 6"/>
          <p:cNvSpPr/>
          <p:nvPr/>
        </p:nvSpPr>
        <p:spPr>
          <a:xfrm rot="16200000">
            <a:off x="7884367" y="1844824"/>
            <a:ext cx="648072" cy="216025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666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148198"/>
              </p:ext>
            </p:extLst>
          </p:nvPr>
        </p:nvGraphicFramePr>
        <p:xfrm>
          <a:off x="827584" y="1124744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Left Brace 1"/>
          <p:cNvSpPr/>
          <p:nvPr/>
        </p:nvSpPr>
        <p:spPr>
          <a:xfrm rot="16200000">
            <a:off x="611562" y="1844823"/>
            <a:ext cx="648072" cy="216025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Left Brace 3"/>
          <p:cNvSpPr/>
          <p:nvPr/>
        </p:nvSpPr>
        <p:spPr>
          <a:xfrm rot="16200000">
            <a:off x="2231742" y="1448779"/>
            <a:ext cx="648072" cy="1008113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Left Brace 5"/>
          <p:cNvSpPr/>
          <p:nvPr/>
        </p:nvSpPr>
        <p:spPr>
          <a:xfrm rot="16200000">
            <a:off x="4860032" y="1340768"/>
            <a:ext cx="648072" cy="122413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Left Brace 6"/>
          <p:cNvSpPr/>
          <p:nvPr/>
        </p:nvSpPr>
        <p:spPr>
          <a:xfrm rot="16200000">
            <a:off x="7884367" y="1844824"/>
            <a:ext cx="648072" cy="216025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1384404" y="4732657"/>
            <a:ext cx="62311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bg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Allocated Memory</a:t>
            </a:r>
            <a:endParaRPr lang="en-US" sz="5400" b="1" cap="none" spc="0" dirty="0">
              <a:ln w="11430"/>
              <a:solidFill>
                <a:schemeClr val="bg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9" name="Straight Arrow Connector 8"/>
          <p:cNvCxnSpPr>
            <a:stCxn id="8" idx="0"/>
            <a:endCxn id="2" idx="1"/>
          </p:cNvCxnSpPr>
          <p:nvPr/>
        </p:nvCxnSpPr>
        <p:spPr>
          <a:xfrm flipH="1" flipV="1">
            <a:off x="935599" y="2276872"/>
            <a:ext cx="3564402" cy="2455785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8" idx="0"/>
            <a:endCxn id="4" idx="1"/>
          </p:cNvCxnSpPr>
          <p:nvPr/>
        </p:nvCxnSpPr>
        <p:spPr>
          <a:xfrm flipH="1" flipV="1">
            <a:off x="2555779" y="2276872"/>
            <a:ext cx="1944222" cy="2455785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0"/>
            <a:endCxn id="6" idx="1"/>
          </p:cNvCxnSpPr>
          <p:nvPr/>
        </p:nvCxnSpPr>
        <p:spPr>
          <a:xfrm flipV="1">
            <a:off x="4500001" y="2276872"/>
            <a:ext cx="684067" cy="2455785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0"/>
            <a:endCxn id="7" idx="1"/>
          </p:cNvCxnSpPr>
          <p:nvPr/>
        </p:nvCxnSpPr>
        <p:spPr>
          <a:xfrm flipV="1">
            <a:off x="4500001" y="2276873"/>
            <a:ext cx="3708403" cy="2455784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885502" y="5457998"/>
            <a:ext cx="52148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bg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(Used Memory)</a:t>
            </a:r>
            <a:endParaRPr lang="en-US" sz="5400" b="1" cap="none" spc="0" dirty="0">
              <a:ln w="11430"/>
              <a:solidFill>
                <a:schemeClr val="bg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113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The File Manager</a:t>
            </a:r>
          </a:p>
          <a:p>
            <a:pPr lvl="1"/>
            <a:r>
              <a:rPr lang="en-GB" dirty="0" smtClean="0"/>
              <a:t>Keeps </a:t>
            </a:r>
            <a:r>
              <a:rPr lang="en-GB" dirty="0"/>
              <a:t>track of where files are stored</a:t>
            </a:r>
            <a:endParaRPr lang="en-IE" dirty="0"/>
          </a:p>
          <a:p>
            <a:pPr lvl="1"/>
            <a:r>
              <a:rPr lang="en-GB" dirty="0"/>
              <a:t>Determines </a:t>
            </a:r>
            <a:r>
              <a:rPr lang="en-GB" dirty="0" smtClean="0"/>
              <a:t>how </a:t>
            </a:r>
            <a:r>
              <a:rPr lang="en-GB" dirty="0"/>
              <a:t>the files are stored</a:t>
            </a:r>
            <a:endParaRPr lang="en-IE" dirty="0"/>
          </a:p>
          <a:p>
            <a:pPr lvl="1"/>
            <a:r>
              <a:rPr lang="en-GB" dirty="0"/>
              <a:t>Follows operating system file allocation policies</a:t>
            </a:r>
            <a:endParaRPr lang="en-IE" dirty="0"/>
          </a:p>
          <a:p>
            <a:pPr lvl="1"/>
            <a:r>
              <a:rPr lang="en-GB" dirty="0"/>
              <a:t>Uses available storage space efficiently for files</a:t>
            </a:r>
            <a:endParaRPr lang="en-IE" dirty="0"/>
          </a:p>
          <a:p>
            <a:pPr lvl="1"/>
            <a:r>
              <a:rPr lang="en-GB" dirty="0"/>
              <a:t>Creates a record/log of all file usage</a:t>
            </a:r>
            <a:endParaRPr lang="en-IE" dirty="0"/>
          </a:p>
          <a:p>
            <a:pPr lvl="1"/>
            <a:r>
              <a:rPr lang="en-GB" dirty="0" smtClean="0"/>
              <a:t>Allocates a file to a user if </a:t>
            </a:r>
            <a:r>
              <a:rPr lang="en-GB" dirty="0"/>
              <a:t>is free, and if they are permitted access to it.</a:t>
            </a:r>
            <a:endParaRPr lang="en-IE" dirty="0"/>
          </a:p>
          <a:p>
            <a:pPr lvl="1"/>
            <a:r>
              <a:rPr lang="en-GB" dirty="0"/>
              <a:t>De-allocates file when user finished with </a:t>
            </a:r>
            <a:r>
              <a:rPr lang="en-GB" dirty="0" smtClean="0"/>
              <a:t>it.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2065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The file manager ALLOCATES a file by reading it from the hard disk and loading it into memory while updating its record of who is using what file.</a:t>
            </a:r>
          </a:p>
          <a:p>
            <a:pPr lvl="0"/>
            <a:endParaRPr lang="en-GB" dirty="0" smtClean="0"/>
          </a:p>
          <a:p>
            <a:pPr lvl="0"/>
            <a:r>
              <a:rPr lang="en-GB" dirty="0"/>
              <a:t> The file manager </a:t>
            </a:r>
            <a:r>
              <a:rPr lang="en-GB" dirty="0" smtClean="0"/>
              <a:t>DEALLOCATES </a:t>
            </a:r>
            <a:r>
              <a:rPr lang="en-GB" dirty="0"/>
              <a:t>a file by </a:t>
            </a:r>
            <a:r>
              <a:rPr lang="en-GB" dirty="0" smtClean="0"/>
              <a:t>updating the file tables and rewriting the file (if changed) to the hard disk. Any processes waiting to access the file will be notified.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5814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Some definitions:</a:t>
            </a:r>
          </a:p>
          <a:p>
            <a:pPr lvl="1"/>
            <a:r>
              <a:rPr lang="en-GB" sz="2400" dirty="0" smtClean="0"/>
              <a:t>A FIELD is a collection of bytes that can be identified by a user, and has a type and size. </a:t>
            </a:r>
          </a:p>
          <a:p>
            <a:pPr lvl="1"/>
            <a:endParaRPr lang="en-GB" sz="2400" dirty="0" smtClean="0"/>
          </a:p>
          <a:p>
            <a:pPr lvl="1"/>
            <a:r>
              <a:rPr lang="en-GB" sz="2400" dirty="0"/>
              <a:t>A </a:t>
            </a:r>
            <a:r>
              <a:rPr lang="en-GB" sz="2400" dirty="0" smtClean="0"/>
              <a:t>RECORD </a:t>
            </a:r>
            <a:r>
              <a:rPr lang="en-GB" sz="2400" dirty="0"/>
              <a:t>is a collection of </a:t>
            </a:r>
            <a:r>
              <a:rPr lang="en-GB" sz="2400" dirty="0" smtClean="0"/>
              <a:t>related FIELDS.</a:t>
            </a:r>
          </a:p>
          <a:p>
            <a:pPr lvl="1"/>
            <a:endParaRPr lang="en-GB" sz="2400" dirty="0" smtClean="0"/>
          </a:p>
          <a:p>
            <a:pPr lvl="1"/>
            <a:r>
              <a:rPr lang="en-GB" sz="2400" dirty="0" smtClean="0"/>
              <a:t>A FILE is a collection of records.</a:t>
            </a:r>
          </a:p>
          <a:p>
            <a:pPr lvl="1"/>
            <a:endParaRPr lang="en-GB" sz="2400" dirty="0" smtClean="0"/>
          </a:p>
          <a:p>
            <a:pPr lvl="1"/>
            <a:r>
              <a:rPr lang="en-GB" sz="2400" dirty="0"/>
              <a:t>A DIRECTORY (or FOLDER) is a special type of file that which has lists of files and their attributes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9702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Typical things you can do with a file are:</a:t>
            </a:r>
          </a:p>
          <a:p>
            <a:pPr lvl="0"/>
            <a:endParaRPr lang="en-GB" sz="2400" dirty="0"/>
          </a:p>
          <a:p>
            <a:pPr lvl="1"/>
            <a:r>
              <a:rPr lang="en-GB" sz="3200" dirty="0" smtClean="0"/>
              <a:t>CREATE</a:t>
            </a:r>
          </a:p>
          <a:p>
            <a:pPr lvl="1"/>
            <a:r>
              <a:rPr lang="en-GB" sz="3200" dirty="0" smtClean="0"/>
              <a:t>OPEN</a:t>
            </a:r>
          </a:p>
          <a:p>
            <a:pPr lvl="1"/>
            <a:r>
              <a:rPr lang="en-GB" sz="3200" dirty="0" smtClean="0"/>
              <a:t>DELETE</a:t>
            </a:r>
          </a:p>
          <a:p>
            <a:pPr lvl="1"/>
            <a:r>
              <a:rPr lang="en-GB" sz="3200" dirty="0" smtClean="0"/>
              <a:t>RENAME</a:t>
            </a:r>
          </a:p>
          <a:p>
            <a:pPr lvl="1"/>
            <a:r>
              <a:rPr lang="en-GB" sz="3200" dirty="0" smtClean="0"/>
              <a:t>COPY</a:t>
            </a:r>
          </a:p>
          <a:p>
            <a:pPr lvl="1"/>
            <a:r>
              <a:rPr lang="en-GB" sz="3200" dirty="0" smtClean="0"/>
              <a:t>etc.</a:t>
            </a:r>
            <a:endParaRPr lang="en-GB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8473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48" y="1481138"/>
            <a:ext cx="7367303" cy="4525962"/>
          </a:xfrm>
        </p:spPr>
      </p:pic>
    </p:spTree>
    <p:extLst>
      <p:ext uri="{BB962C8B-B14F-4D97-AF65-F5344CB8AC3E}">
        <p14:creationId xmlns:p14="http://schemas.microsoft.com/office/powerpoint/2010/main" val="105771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The name of a file is usually in two parts:</a:t>
            </a:r>
          </a:p>
          <a:p>
            <a:pPr marL="109728" lvl="0" indent="0">
              <a:buNone/>
            </a:pPr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7806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The name of a file is usually in two parts:</a:t>
            </a:r>
          </a:p>
          <a:p>
            <a:pPr lvl="0"/>
            <a:endParaRPr lang="en-GB" sz="2400" dirty="0"/>
          </a:p>
          <a:p>
            <a:pPr lvl="1"/>
            <a:r>
              <a:rPr lang="en-GB" sz="3200" dirty="0" smtClean="0"/>
              <a:t>MakeABackup.bat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7399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The name of a file is usually in two parts:</a:t>
            </a:r>
          </a:p>
          <a:p>
            <a:pPr lvl="0"/>
            <a:endParaRPr lang="en-GB" sz="2400" dirty="0"/>
          </a:p>
          <a:p>
            <a:pPr lvl="1"/>
            <a:r>
              <a:rPr lang="en-GB" sz="3200" dirty="0" smtClean="0"/>
              <a:t>MakeABackup.bat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2195737" y="1988839"/>
            <a:ext cx="648072" cy="2664298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TextBox 4"/>
          <p:cNvSpPr txBox="1"/>
          <p:nvPr/>
        </p:nvSpPr>
        <p:spPr>
          <a:xfrm>
            <a:off x="1759789" y="3774231"/>
            <a:ext cx="1519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Filename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8203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The name of a file is usually in two parts:</a:t>
            </a:r>
          </a:p>
          <a:p>
            <a:pPr lvl="0"/>
            <a:endParaRPr lang="en-GB" sz="2400" dirty="0"/>
          </a:p>
          <a:p>
            <a:pPr lvl="1"/>
            <a:r>
              <a:rPr lang="en-GB" sz="3200" dirty="0" smtClean="0"/>
              <a:t>MakeABackup.bat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2195737" y="1988839"/>
            <a:ext cx="648072" cy="2664298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TextBox 4"/>
          <p:cNvSpPr txBox="1"/>
          <p:nvPr/>
        </p:nvSpPr>
        <p:spPr>
          <a:xfrm>
            <a:off x="1759789" y="3774231"/>
            <a:ext cx="1519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Filename</a:t>
            </a:r>
            <a:endParaRPr lang="en-IE" dirty="0"/>
          </a:p>
        </p:txBody>
      </p:sp>
      <p:sp>
        <p:nvSpPr>
          <p:cNvPr id="6" name="Left Brace 5"/>
          <p:cNvSpPr/>
          <p:nvPr/>
        </p:nvSpPr>
        <p:spPr>
          <a:xfrm rot="16200000">
            <a:off x="4031939" y="3032954"/>
            <a:ext cx="648072" cy="57606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TextBox 6"/>
          <p:cNvSpPr txBox="1"/>
          <p:nvPr/>
        </p:nvSpPr>
        <p:spPr>
          <a:xfrm>
            <a:off x="3600386" y="3789040"/>
            <a:ext cx="1649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extension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4186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60972"/>
              </p:ext>
            </p:extLst>
          </p:nvPr>
        </p:nvGraphicFramePr>
        <p:xfrm>
          <a:off x="683568" y="1397000"/>
          <a:ext cx="7704856" cy="49843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/>
                <a:gridCol w="6192688"/>
              </a:tblGrid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</a:t>
                      </a:r>
                      <a:r>
                        <a:rPr lang="en-IE" sz="2400" b="1" dirty="0" err="1" smtClean="0"/>
                        <a:t>avi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b="0" dirty="0" smtClean="0"/>
                        <a:t>Microsoft Video for Windows movie</a:t>
                      </a:r>
                      <a:endParaRPr lang="en-IE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.dbf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b="0" dirty="0" smtClean="0"/>
                        <a:t>dbase II, III, IV data file</a:t>
                      </a:r>
                      <a:endParaRPr lang="en-IE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.doc(x)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b="0" dirty="0" smtClean="0"/>
                        <a:t>Microsoft Word for Windows</a:t>
                      </a:r>
                      <a:endParaRPr lang="en-IE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.gif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b="0" dirty="0" smtClean="0"/>
                        <a:t>Graphics Interchange Format</a:t>
                      </a:r>
                      <a:endParaRPr lang="en-IE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</a:t>
                      </a:r>
                      <a:r>
                        <a:rPr lang="en-IE" sz="2400" b="1" dirty="0" err="1" smtClean="0"/>
                        <a:t>htm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b="0" dirty="0" smtClean="0"/>
                        <a:t>Hypertext </a:t>
                      </a:r>
                      <a:r>
                        <a:rPr lang="en-IE" b="0" dirty="0" err="1" smtClean="0"/>
                        <a:t>Markup</a:t>
                      </a:r>
                      <a:r>
                        <a:rPr lang="en-IE" b="0" dirty="0" smtClean="0"/>
                        <a:t> Language (common web page file)</a:t>
                      </a:r>
                      <a:endParaRPr lang="en-IE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.html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b="0" dirty="0" smtClean="0"/>
                        <a:t>Hypertext </a:t>
                      </a:r>
                      <a:r>
                        <a:rPr lang="en-IE" b="0" dirty="0" err="1" smtClean="0"/>
                        <a:t>Markup</a:t>
                      </a:r>
                      <a:r>
                        <a:rPr lang="en-IE" b="0" dirty="0" smtClean="0"/>
                        <a:t> Language (common web page file)</a:t>
                      </a:r>
                      <a:endParaRPr lang="en-IE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.jpg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b="0" dirty="0" smtClean="0"/>
                        <a:t>JPEG graphic file</a:t>
                      </a:r>
                      <a:endParaRPr lang="en-IE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.mpg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b="0" dirty="0" smtClean="0"/>
                        <a:t>MPEG Video file</a:t>
                      </a:r>
                      <a:endParaRPr lang="en-IE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.mid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b="0" dirty="0" smtClean="0"/>
                        <a:t>MIDI music file</a:t>
                      </a:r>
                      <a:endParaRPr lang="en-IE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</a:t>
                      </a:r>
                      <a:r>
                        <a:rPr lang="en-IE" sz="2400" b="1" dirty="0" err="1" smtClean="0"/>
                        <a:t>mov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="0" dirty="0" smtClean="0"/>
                        <a:t>QuickTime movie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216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013096"/>
              </p:ext>
            </p:extLst>
          </p:nvPr>
        </p:nvGraphicFramePr>
        <p:xfrm>
          <a:off x="683568" y="1397000"/>
          <a:ext cx="7704856" cy="49843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/>
                <a:gridCol w="6192688"/>
              </a:tblGrid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.pdf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Adobe Portable Document Format file</a:t>
                      </a:r>
                      <a:endParaRPr lang="en-I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</a:t>
                      </a:r>
                      <a:r>
                        <a:rPr lang="en-IE" sz="2400" b="1" dirty="0" err="1" smtClean="0"/>
                        <a:t>ppt</a:t>
                      </a:r>
                      <a:r>
                        <a:rPr lang="en-IE" sz="2400" b="1" baseline="0" dirty="0" smtClean="0"/>
                        <a:t>(x)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PowerPoint file </a:t>
                      </a:r>
                      <a:endParaRPr lang="en-I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</a:t>
                      </a:r>
                      <a:r>
                        <a:rPr lang="en-IE" sz="2400" b="1" dirty="0" err="1" smtClean="0"/>
                        <a:t>psd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Photoshop file</a:t>
                      </a:r>
                      <a:endParaRPr lang="en-I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</a:t>
                      </a:r>
                      <a:r>
                        <a:rPr lang="en-IE" sz="2400" b="1" dirty="0" err="1" smtClean="0"/>
                        <a:t>qxd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QuarkXPress file</a:t>
                      </a:r>
                      <a:endParaRPr lang="en-I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</a:t>
                      </a:r>
                      <a:r>
                        <a:rPr lang="en-IE" sz="2400" b="1" dirty="0" err="1" smtClean="0"/>
                        <a:t>rm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Real Audio/Video streaming file</a:t>
                      </a:r>
                      <a:endParaRPr lang="en-I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.rtf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Rich Text Format</a:t>
                      </a:r>
                      <a:endParaRPr lang="en-I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</a:t>
                      </a:r>
                      <a:r>
                        <a:rPr lang="en-IE" sz="2400" b="1" dirty="0" err="1" smtClean="0"/>
                        <a:t>tif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TIFF graphic file</a:t>
                      </a:r>
                      <a:endParaRPr lang="en-I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.txt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ASCII text file </a:t>
                      </a:r>
                      <a:endParaRPr lang="en-I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.wav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Sound file</a:t>
                      </a:r>
                      <a:endParaRPr lang="en-I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98433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.</a:t>
                      </a:r>
                      <a:r>
                        <a:rPr lang="en-IE" sz="2400" b="1" dirty="0" err="1" smtClean="0"/>
                        <a:t>xls</a:t>
                      </a:r>
                      <a:r>
                        <a:rPr lang="en-IE" sz="2400" b="1" dirty="0" smtClean="0"/>
                        <a:t>(x)</a:t>
                      </a:r>
                      <a:endParaRPr lang="en-I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/>
                        <a:t>Excel spreadsheet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34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The full filename includes path information:</a:t>
            </a:r>
          </a:p>
          <a:p>
            <a:pPr lvl="0"/>
            <a:endParaRPr lang="en-GB" sz="2400" dirty="0"/>
          </a:p>
          <a:p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C:\WINDOWS\system32\MakeABackup.bat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6048165" y="2024844"/>
            <a:ext cx="648072" cy="2448274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TextBox 4"/>
          <p:cNvSpPr txBox="1"/>
          <p:nvPr/>
        </p:nvSpPr>
        <p:spPr>
          <a:xfrm>
            <a:off x="5504205" y="3702224"/>
            <a:ext cx="1519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Filename</a:t>
            </a:r>
            <a:endParaRPr lang="en-IE" dirty="0"/>
          </a:p>
        </p:txBody>
      </p:sp>
      <p:sp>
        <p:nvSpPr>
          <p:cNvPr id="6" name="Left Brace 5"/>
          <p:cNvSpPr/>
          <p:nvPr/>
        </p:nvSpPr>
        <p:spPr>
          <a:xfrm rot="16200000">
            <a:off x="7776355" y="2960947"/>
            <a:ext cx="648072" cy="57606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TextBox 6"/>
          <p:cNvSpPr txBox="1"/>
          <p:nvPr/>
        </p:nvSpPr>
        <p:spPr>
          <a:xfrm>
            <a:off x="7344802" y="3717033"/>
            <a:ext cx="1649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extension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6126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The full filename includes path information:</a:t>
            </a:r>
          </a:p>
          <a:p>
            <a:pPr lvl="0"/>
            <a:endParaRPr lang="en-GB" sz="2400" dirty="0"/>
          </a:p>
          <a:p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C:\WINDOWS\system32\MakeABackup.bat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6048165" y="2024844"/>
            <a:ext cx="648072" cy="2448274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TextBox 4"/>
          <p:cNvSpPr txBox="1"/>
          <p:nvPr/>
        </p:nvSpPr>
        <p:spPr>
          <a:xfrm>
            <a:off x="5504205" y="3702224"/>
            <a:ext cx="1519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Filename</a:t>
            </a:r>
            <a:endParaRPr lang="en-IE" dirty="0"/>
          </a:p>
        </p:txBody>
      </p:sp>
      <p:sp>
        <p:nvSpPr>
          <p:cNvPr id="6" name="Left Brace 5"/>
          <p:cNvSpPr/>
          <p:nvPr/>
        </p:nvSpPr>
        <p:spPr>
          <a:xfrm rot="16200000">
            <a:off x="7776355" y="2960947"/>
            <a:ext cx="648072" cy="57606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TextBox 6"/>
          <p:cNvSpPr txBox="1"/>
          <p:nvPr/>
        </p:nvSpPr>
        <p:spPr>
          <a:xfrm>
            <a:off x="7344802" y="3717033"/>
            <a:ext cx="1649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extension</a:t>
            </a:r>
            <a:endParaRPr lang="en-IE" dirty="0"/>
          </a:p>
        </p:txBody>
      </p:sp>
      <p:sp>
        <p:nvSpPr>
          <p:cNvPr id="8" name="Left Brace 7"/>
          <p:cNvSpPr/>
          <p:nvPr/>
        </p:nvSpPr>
        <p:spPr>
          <a:xfrm rot="16200000">
            <a:off x="2699792" y="1196753"/>
            <a:ext cx="648072" cy="410445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TextBox 8"/>
          <p:cNvSpPr txBox="1"/>
          <p:nvPr/>
        </p:nvSpPr>
        <p:spPr>
          <a:xfrm>
            <a:off x="2555776" y="3645024"/>
            <a:ext cx="854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path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7082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The full filename includes path information:</a:t>
            </a:r>
          </a:p>
          <a:p>
            <a:pPr lvl="0"/>
            <a:endParaRPr lang="en-GB" sz="2400" dirty="0"/>
          </a:p>
          <a:p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C:\WINDOWS\system32\MakeABackup.bat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6048165" y="2024844"/>
            <a:ext cx="648072" cy="2448274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TextBox 4"/>
          <p:cNvSpPr txBox="1"/>
          <p:nvPr/>
        </p:nvSpPr>
        <p:spPr>
          <a:xfrm>
            <a:off x="5504205" y="3702224"/>
            <a:ext cx="1519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Filename</a:t>
            </a:r>
            <a:endParaRPr lang="en-IE" dirty="0"/>
          </a:p>
        </p:txBody>
      </p:sp>
      <p:sp>
        <p:nvSpPr>
          <p:cNvPr id="6" name="Left Brace 5"/>
          <p:cNvSpPr/>
          <p:nvPr/>
        </p:nvSpPr>
        <p:spPr>
          <a:xfrm rot="16200000">
            <a:off x="7776355" y="2960947"/>
            <a:ext cx="648072" cy="57606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TextBox 6"/>
          <p:cNvSpPr txBox="1"/>
          <p:nvPr/>
        </p:nvSpPr>
        <p:spPr>
          <a:xfrm>
            <a:off x="7344802" y="3717033"/>
            <a:ext cx="1649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extension</a:t>
            </a:r>
            <a:endParaRPr lang="en-IE" dirty="0"/>
          </a:p>
        </p:txBody>
      </p:sp>
      <p:sp>
        <p:nvSpPr>
          <p:cNvPr id="8" name="Left Brace 7"/>
          <p:cNvSpPr/>
          <p:nvPr/>
        </p:nvSpPr>
        <p:spPr>
          <a:xfrm rot="16200000">
            <a:off x="2699792" y="1196753"/>
            <a:ext cx="648072" cy="4104456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TextBox 8"/>
          <p:cNvSpPr txBox="1"/>
          <p:nvPr/>
        </p:nvSpPr>
        <p:spPr>
          <a:xfrm>
            <a:off x="2555776" y="3645024"/>
            <a:ext cx="854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path</a:t>
            </a:r>
            <a:endParaRPr lang="en-IE" dirty="0"/>
          </a:p>
        </p:txBody>
      </p:sp>
      <p:sp>
        <p:nvSpPr>
          <p:cNvPr id="10" name="Rectangle 9"/>
          <p:cNvSpPr/>
          <p:nvPr/>
        </p:nvSpPr>
        <p:spPr>
          <a:xfrm>
            <a:off x="1326481" y="4653136"/>
            <a:ext cx="62616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Absolute filename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261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If I am in the following folder:</a:t>
            </a:r>
          </a:p>
          <a:p>
            <a:pPr lvl="0"/>
            <a:endParaRPr lang="en-GB" sz="2400" dirty="0" smtClean="0"/>
          </a:p>
          <a:p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C:\WINDOWS\system32\BackupFolder\</a:t>
            </a:r>
          </a:p>
          <a:p>
            <a:endParaRPr lang="en-GB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GB" sz="2800" dirty="0" smtClean="0"/>
              <a:t>Then the address of the file is:</a:t>
            </a:r>
            <a:endParaRPr lang="en-GB" sz="2800" dirty="0"/>
          </a:p>
          <a:p>
            <a:pPr lvl="0"/>
            <a:endParaRPr lang="en-GB" sz="2400" dirty="0"/>
          </a:p>
          <a:p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..\MakeABackup.bat</a:t>
            </a:r>
            <a:endParaRPr lang="en-GB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7000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916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 smtClean="0"/>
          </a:p>
          <a:p>
            <a:r>
              <a:rPr lang="en-IE" dirty="0" smtClean="0"/>
              <a:t>BELIEVE IT OR NOT…</a:t>
            </a:r>
          </a:p>
          <a:p>
            <a:r>
              <a:rPr lang="en-IE" dirty="0" smtClean="0"/>
              <a:t>From the computer’s point of view, there is no such thing as a file.</a:t>
            </a:r>
          </a:p>
          <a:p>
            <a:r>
              <a:rPr lang="en-IE" dirty="0" smtClean="0"/>
              <a:t>It is only because the operating system is creating the illusion of a file that they exist</a:t>
            </a:r>
          </a:p>
          <a:p>
            <a:r>
              <a:rPr lang="en-IE" dirty="0"/>
              <a:t>From the computer’s point of view, there is </a:t>
            </a:r>
            <a:r>
              <a:rPr lang="en-IE" dirty="0" smtClean="0"/>
              <a:t>only blocks of memory, either allocated or unallocated.</a:t>
            </a:r>
            <a:endParaRPr lang="en-IE" dirty="0"/>
          </a:p>
          <a:p>
            <a:endParaRPr lang="en-IE" dirty="0"/>
          </a:p>
        </p:txBody>
      </p:sp>
      <p:sp>
        <p:nvSpPr>
          <p:cNvPr id="5" name="Rectangle 4"/>
          <p:cNvSpPr/>
          <p:nvPr/>
        </p:nvSpPr>
        <p:spPr>
          <a:xfrm>
            <a:off x="1238016" y="809417"/>
            <a:ext cx="66679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8000" b="1" i="1" dirty="0">
                <a:ln/>
                <a:solidFill>
                  <a:schemeClr val="accent3"/>
                </a:solidFill>
                <a:latin typeface="Centaur" panose="02030504050205020304" pitchFamily="18" charset="0"/>
                <a:cs typeface="Aharoni" panose="02010803020104030203" pitchFamily="2" charset="-79"/>
              </a:rPr>
              <a:t>B</a:t>
            </a:r>
            <a:r>
              <a:rPr lang="en-US" sz="8000" b="1" dirty="0">
                <a:ln/>
                <a:solidFill>
                  <a:schemeClr val="accent3"/>
                </a:solidFill>
                <a:latin typeface="Centaur" panose="02030504050205020304" pitchFamily="18" charset="0"/>
                <a:cs typeface="Aharoni" panose="02010803020104030203" pitchFamily="2" charset="-79"/>
              </a:rPr>
              <a:t>elieve </a:t>
            </a:r>
            <a:r>
              <a:rPr lang="en-US" sz="8000" b="1" i="1" dirty="0">
                <a:ln/>
                <a:solidFill>
                  <a:schemeClr val="accent3"/>
                </a:solidFill>
                <a:latin typeface="Centaur" panose="02030504050205020304" pitchFamily="18" charset="0"/>
                <a:cs typeface="Aharoni" panose="02010803020104030203" pitchFamily="2" charset="-79"/>
              </a:rPr>
              <a:t>I</a:t>
            </a:r>
            <a:r>
              <a:rPr lang="en-US" sz="8000" b="1" dirty="0">
                <a:ln/>
                <a:solidFill>
                  <a:schemeClr val="accent3"/>
                </a:solidFill>
                <a:latin typeface="Centaur" panose="02030504050205020304" pitchFamily="18" charset="0"/>
                <a:cs typeface="Aharoni" panose="02010803020104030203" pitchFamily="2" charset="-79"/>
              </a:rPr>
              <a:t>t or </a:t>
            </a:r>
            <a:r>
              <a:rPr lang="en-US" sz="8000" b="1" i="1" dirty="0">
                <a:ln/>
                <a:solidFill>
                  <a:schemeClr val="accent3"/>
                </a:solidFill>
                <a:latin typeface="Centaur" panose="02030504050205020304" pitchFamily="18" charset="0"/>
                <a:cs typeface="Aharoni" panose="02010803020104030203" pitchFamily="2" charset="-79"/>
              </a:rPr>
              <a:t>N</a:t>
            </a:r>
            <a:r>
              <a:rPr lang="en-US" sz="8000" b="1" dirty="0">
                <a:ln/>
                <a:solidFill>
                  <a:schemeClr val="accent3"/>
                </a:solidFill>
                <a:latin typeface="Centaur" panose="02030504050205020304" pitchFamily="18" charset="0"/>
                <a:cs typeface="Aharoni" panose="02010803020104030203" pitchFamily="2" charset="-79"/>
              </a:rPr>
              <a:t>ot</a:t>
            </a:r>
            <a:r>
              <a:rPr lang="en-US" sz="8000" b="1" i="1" dirty="0">
                <a:ln/>
                <a:solidFill>
                  <a:schemeClr val="accent3"/>
                </a:solidFill>
                <a:latin typeface="Centaur" panose="02030504050205020304" pitchFamily="18" charset="0"/>
                <a:cs typeface="Aharoni" panose="02010803020104030203" pitchFamily="2" charset="-79"/>
              </a:rPr>
              <a:t>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71056" y="-171400"/>
            <a:ext cx="380905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8400" b="1" dirty="0" smtClean="0">
                <a:latin typeface="Vivaldi" panose="03020602050506090804" pitchFamily="66" charset="0"/>
              </a:rPr>
              <a:t>Damian’s</a:t>
            </a:r>
            <a:endParaRPr lang="en-IE" sz="8400" b="1" dirty="0">
              <a:latin typeface="Vivaldi" panose="030206020505060908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3636" y="548680"/>
            <a:ext cx="2221404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1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If I am in the following folder:</a:t>
            </a:r>
          </a:p>
          <a:p>
            <a:pPr lvl="0"/>
            <a:endParaRPr lang="en-GB" sz="2400" dirty="0" smtClean="0"/>
          </a:p>
          <a:p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C:\WINDOWS\system32\BackupFolder\</a:t>
            </a:r>
          </a:p>
          <a:p>
            <a:endParaRPr lang="en-GB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GB" sz="2800" dirty="0" smtClean="0"/>
              <a:t>Then the address of the file is:</a:t>
            </a:r>
            <a:endParaRPr lang="en-GB" sz="2800" dirty="0"/>
          </a:p>
          <a:p>
            <a:pPr lvl="0"/>
            <a:endParaRPr lang="en-GB" sz="2400" dirty="0"/>
          </a:p>
          <a:p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..\MakeABackup.bat</a:t>
            </a:r>
            <a:endParaRPr lang="en-GB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  <p:sp>
        <p:nvSpPr>
          <p:cNvPr id="4" name="Rectangle 3"/>
          <p:cNvSpPr/>
          <p:nvPr/>
        </p:nvSpPr>
        <p:spPr>
          <a:xfrm>
            <a:off x="1504415" y="5025950"/>
            <a:ext cx="5905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Relative filename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148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The Operating System store files as records in memory, where many records make up a single file.</a:t>
            </a:r>
          </a:p>
          <a:p>
            <a:pPr lvl="0"/>
            <a:endParaRPr lang="en-GB" dirty="0"/>
          </a:p>
          <a:p>
            <a:pPr lvl="0"/>
            <a:r>
              <a:rPr lang="en-GB" dirty="0" smtClean="0"/>
              <a:t>There are three main ways a file is physically stored in memory:</a:t>
            </a:r>
            <a:endParaRPr lang="en-GB" sz="2800" dirty="0">
              <a:cs typeface="Courier New" panose="02070309020205020404" pitchFamily="49" charset="0"/>
            </a:endParaRPr>
          </a:p>
          <a:p>
            <a:pPr lvl="1"/>
            <a:r>
              <a:rPr lang="en-GB" sz="2400" dirty="0" smtClean="0">
                <a:cs typeface="Courier New" panose="02070309020205020404" pitchFamily="49" charset="0"/>
              </a:rPr>
              <a:t>Contiguous Storage</a:t>
            </a:r>
          </a:p>
          <a:p>
            <a:pPr lvl="1"/>
            <a:r>
              <a:rPr lang="en-GB" sz="2400" dirty="0" smtClean="0">
                <a:cs typeface="Courier New" panose="02070309020205020404" pitchFamily="49" charset="0"/>
              </a:rPr>
              <a:t>Non-contiguous Storage</a:t>
            </a:r>
          </a:p>
          <a:p>
            <a:pPr lvl="1"/>
            <a:r>
              <a:rPr lang="en-GB" sz="2400" dirty="0" smtClean="0">
                <a:cs typeface="Courier New" panose="02070309020205020404" pitchFamily="49" charset="0"/>
              </a:rPr>
              <a:t>Indexed Storage</a:t>
            </a:r>
            <a:endParaRPr lang="en-GB" sz="2400" dirty="0">
              <a:cs typeface="Courier New" panose="02070309020205020404" pitchFamily="49" charset="0"/>
            </a:endParaRPr>
          </a:p>
          <a:p>
            <a:pPr lvl="0"/>
            <a:endParaRPr lang="en-GB" sz="2800" dirty="0">
              <a:cs typeface="Courier New" panose="02070309020205020404" pitchFamily="49" charset="0"/>
            </a:endParaRPr>
          </a:p>
          <a:p>
            <a:endParaRPr lang="en-GB" sz="2800" dirty="0" smtClean="0">
              <a:cs typeface="Courier New" panose="02070309020205020404" pitchFamily="49" charset="0"/>
            </a:endParaRPr>
          </a:p>
          <a:p>
            <a:endParaRPr lang="en-GB" sz="2800" dirty="0" smtClean="0"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Physical Storage Allocation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6403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907704" y="55424"/>
            <a:ext cx="5400600" cy="54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>
            <a:off x="4608004" y="55424"/>
            <a:ext cx="0" cy="540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6"/>
            <a:endCxn id="4" idx="2"/>
          </p:cNvCxnSpPr>
          <p:nvPr/>
        </p:nvCxnSpPr>
        <p:spPr>
          <a:xfrm flipH="1">
            <a:off x="1907704" y="2755424"/>
            <a:ext cx="540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1"/>
            <a:endCxn id="4" idx="5"/>
          </p:cNvCxnSpPr>
          <p:nvPr/>
        </p:nvCxnSpPr>
        <p:spPr>
          <a:xfrm>
            <a:off x="2698604" y="846236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7"/>
            <a:endCxn id="4" idx="3"/>
          </p:cNvCxnSpPr>
          <p:nvPr/>
        </p:nvCxnSpPr>
        <p:spPr>
          <a:xfrm flipH="1">
            <a:off x="2698604" y="846236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040234" y="2201809"/>
            <a:ext cx="1152128" cy="115212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376256" y="487472"/>
            <a:ext cx="4500000" cy="45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844208" y="950363"/>
            <a:ext cx="3600000" cy="36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55776" y="667952"/>
            <a:ext cx="4140000" cy="414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187260" y="1321125"/>
            <a:ext cx="2880000" cy="288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64128" y="1647984"/>
            <a:ext cx="2160000" cy="216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716528" y="1855824"/>
            <a:ext cx="1800000" cy="18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38" name="Block Arc 37"/>
          <p:cNvSpPr/>
          <p:nvPr/>
        </p:nvSpPr>
        <p:spPr>
          <a:xfrm rot="8293368">
            <a:off x="2558328" y="620185"/>
            <a:ext cx="4140000" cy="4140000"/>
          </a:xfrm>
          <a:prstGeom prst="blockArc">
            <a:avLst>
              <a:gd name="adj1" fmla="val 16100606"/>
              <a:gd name="adj2" fmla="val 18725923"/>
              <a:gd name="adj3" fmla="val 0"/>
            </a:avLst>
          </a:prstGeom>
          <a:solidFill>
            <a:srgbClr val="00B05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451152"/>
              </p:ext>
            </p:extLst>
          </p:nvPr>
        </p:nvGraphicFramePr>
        <p:xfrm>
          <a:off x="827580" y="586647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6" name="Straight Connector 15"/>
          <p:cNvCxnSpPr>
            <a:stCxn id="38" idx="1"/>
          </p:cNvCxnSpPr>
          <p:nvPr/>
        </p:nvCxnSpPr>
        <p:spPr>
          <a:xfrm flipH="1">
            <a:off x="827586" y="4760153"/>
            <a:ext cx="3789126" cy="1117119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38" idx="0"/>
          </p:cNvCxnSpPr>
          <p:nvPr/>
        </p:nvCxnSpPr>
        <p:spPr>
          <a:xfrm>
            <a:off x="6051486" y="4193356"/>
            <a:ext cx="2264930" cy="168391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96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Contiguous Storage means that records of a file are stored one after </a:t>
            </a:r>
            <a:r>
              <a:rPr lang="en-GB" dirty="0" smtClean="0"/>
              <a:t>another. </a:t>
            </a:r>
          </a:p>
          <a:p>
            <a:r>
              <a:rPr lang="en-GB" dirty="0" smtClean="0"/>
              <a:t>It is a very simple policy to implement, and once you have found the start of the file, it’s very easy to find the rest of it.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</a:t>
            </a:r>
            <a:r>
              <a:rPr lang="en-GB" dirty="0" smtClean="0">
                <a:effectLst/>
              </a:rPr>
              <a:t>ontiguous </a:t>
            </a:r>
            <a:r>
              <a:rPr lang="en-GB" dirty="0">
                <a:effectLst/>
              </a:rPr>
              <a:t>Storage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7199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28579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1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764283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702347"/>
              </p:ext>
            </p:extLst>
          </p:nvPr>
        </p:nvGraphicFramePr>
        <p:xfrm>
          <a:off x="3995936" y="4714344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827584" y="4449886"/>
            <a:ext cx="30973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New file:</a:t>
            </a:r>
            <a:endParaRPr lang="en-US" sz="54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07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656694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235412"/>
              </p:ext>
            </p:extLst>
          </p:nvPr>
        </p:nvGraphicFramePr>
        <p:xfrm>
          <a:off x="702764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611556" y="3975447"/>
            <a:ext cx="2541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it fit here?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683564" y="3232758"/>
            <a:ext cx="504056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2195732" y="3232758"/>
            <a:ext cx="504056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788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530670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799174"/>
              </p:ext>
            </p:extLst>
          </p:nvPr>
        </p:nvGraphicFramePr>
        <p:xfrm>
          <a:off x="702764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611556" y="3975447"/>
            <a:ext cx="2541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it fit here?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683564" y="3232758"/>
            <a:ext cx="504056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2195732" y="3232758"/>
            <a:ext cx="504056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187620" y="4437112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217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796173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441572"/>
              </p:ext>
            </p:extLst>
          </p:nvPr>
        </p:nvGraphicFramePr>
        <p:xfrm>
          <a:off x="702764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683564" y="3232758"/>
            <a:ext cx="504056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2195732" y="3232758"/>
            <a:ext cx="504056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538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705396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645819"/>
              </p:ext>
            </p:extLst>
          </p:nvPr>
        </p:nvGraphicFramePr>
        <p:xfrm>
          <a:off x="3007024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2987824" y="3227782"/>
            <a:ext cx="216024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5" idx="2"/>
          </p:cNvCxnSpPr>
          <p:nvPr/>
        </p:nvCxnSpPr>
        <p:spPr>
          <a:xfrm flipH="1" flipV="1">
            <a:off x="4716012" y="3227782"/>
            <a:ext cx="288036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044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The File Manager</a:t>
            </a:r>
            <a:r>
              <a:rPr lang="en-IE" dirty="0" smtClean="0"/>
              <a:t> (or File Management System) is the manager in the Operating System that creates the illusion that there are files and folders being stored in computer memory.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File Management</a:t>
            </a:r>
            <a:endParaRPr lang="en-IE" dirty="0"/>
          </a:p>
        </p:txBody>
      </p:sp>
      <p:sp>
        <p:nvSpPr>
          <p:cNvPr id="4" name="Rectangle 3"/>
          <p:cNvSpPr/>
          <p:nvPr/>
        </p:nvSpPr>
        <p:spPr>
          <a:xfrm>
            <a:off x="1259632" y="4221088"/>
            <a:ext cx="3528392" cy="86409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800" b="1" dirty="0" smtClean="0"/>
              <a:t>Operating System</a:t>
            </a:r>
            <a:endParaRPr lang="en-IE" b="1" dirty="0"/>
          </a:p>
        </p:txBody>
      </p:sp>
      <p:sp>
        <p:nvSpPr>
          <p:cNvPr id="6" name="Right Arrow 5"/>
          <p:cNvSpPr/>
          <p:nvPr/>
        </p:nvSpPr>
        <p:spPr>
          <a:xfrm rot="10800000">
            <a:off x="4860032" y="4437112"/>
            <a:ext cx="1296144" cy="43204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ounded Rectangle 7"/>
          <p:cNvSpPr/>
          <p:nvPr/>
        </p:nvSpPr>
        <p:spPr>
          <a:xfrm>
            <a:off x="6156176" y="4221088"/>
            <a:ext cx="1584176" cy="864097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Files and Folders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156176" y="5229199"/>
            <a:ext cx="1584176" cy="864097"/>
          </a:xfrm>
          <a:prstGeom prst="roundRect">
            <a:avLst/>
          </a:prstGeom>
          <a:solidFill>
            <a:srgbClr val="E114E6"/>
          </a:solidFill>
          <a:ln>
            <a:solidFill>
              <a:srgbClr val="E114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Memory Locations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10" name="Up Arrow Callout 9"/>
          <p:cNvSpPr/>
          <p:nvPr/>
        </p:nvSpPr>
        <p:spPr>
          <a:xfrm>
            <a:off x="1259632" y="4797151"/>
            <a:ext cx="3528392" cy="1368153"/>
          </a:xfrm>
          <a:prstGeom prst="upArrowCallou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 smtClean="0"/>
              <a:t>Hardware</a:t>
            </a:r>
            <a:endParaRPr lang="en-IE" sz="3200" b="1" dirty="0"/>
          </a:p>
        </p:txBody>
      </p:sp>
      <p:sp>
        <p:nvSpPr>
          <p:cNvPr id="11" name="Right Arrow 10"/>
          <p:cNvSpPr/>
          <p:nvPr/>
        </p:nvSpPr>
        <p:spPr>
          <a:xfrm rot="10800000">
            <a:off x="4815735" y="5445224"/>
            <a:ext cx="1296144" cy="43204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7287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651213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834815"/>
              </p:ext>
            </p:extLst>
          </p:nvPr>
        </p:nvGraphicFramePr>
        <p:xfrm>
          <a:off x="3007024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2987824" y="3227782"/>
            <a:ext cx="216024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5" idx="2"/>
          </p:cNvCxnSpPr>
          <p:nvPr/>
        </p:nvCxnSpPr>
        <p:spPr>
          <a:xfrm flipH="1" flipV="1">
            <a:off x="4716012" y="3227782"/>
            <a:ext cx="288036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771800" y="3975447"/>
            <a:ext cx="2541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it fit here?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593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57193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131632"/>
              </p:ext>
            </p:extLst>
          </p:nvPr>
        </p:nvGraphicFramePr>
        <p:xfrm>
          <a:off x="3007024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2987824" y="3227782"/>
            <a:ext cx="216024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5" idx="2"/>
          </p:cNvCxnSpPr>
          <p:nvPr/>
        </p:nvCxnSpPr>
        <p:spPr>
          <a:xfrm flipH="1" flipV="1">
            <a:off x="4716012" y="3227782"/>
            <a:ext cx="288036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771800" y="3975447"/>
            <a:ext cx="2541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it fit here?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47864" y="4437112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234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229864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966305"/>
              </p:ext>
            </p:extLst>
          </p:nvPr>
        </p:nvGraphicFramePr>
        <p:xfrm>
          <a:off x="5959352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5940152" y="3227782"/>
            <a:ext cx="0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7956376" y="3227782"/>
            <a:ext cx="216024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08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105076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612414"/>
              </p:ext>
            </p:extLst>
          </p:nvPr>
        </p:nvGraphicFramePr>
        <p:xfrm>
          <a:off x="5959352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5940152" y="3227782"/>
            <a:ext cx="0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7956376" y="3227782"/>
            <a:ext cx="216024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652120" y="3975447"/>
            <a:ext cx="2541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it fit here?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979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105076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096158"/>
              </p:ext>
            </p:extLst>
          </p:nvPr>
        </p:nvGraphicFramePr>
        <p:xfrm>
          <a:off x="5959352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5940152" y="3227782"/>
            <a:ext cx="0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7956376" y="3227782"/>
            <a:ext cx="216024" cy="221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652120" y="3975447"/>
            <a:ext cx="2541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it fit here?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0192" y="4437112"/>
            <a:ext cx="13644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YES</a:t>
            </a:r>
            <a:endParaRPr lang="en-US" sz="54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979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905629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46231"/>
              </p:ext>
            </p:extLst>
          </p:nvPr>
        </p:nvGraphicFramePr>
        <p:xfrm>
          <a:off x="5959352" y="2852936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652120" y="3975447"/>
            <a:ext cx="2541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it fit here?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0192" y="4437112"/>
            <a:ext cx="13644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YES</a:t>
            </a:r>
            <a:endParaRPr lang="en-US" sz="54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523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587272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762656"/>
              </p:ext>
            </p:extLst>
          </p:nvPr>
        </p:nvGraphicFramePr>
        <p:xfrm>
          <a:off x="5959352" y="2852936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652120" y="3975447"/>
            <a:ext cx="2541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it fit here?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0192" y="4437112"/>
            <a:ext cx="13644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YES</a:t>
            </a:r>
            <a:endParaRPr lang="en-US" sz="54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665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dirty="0"/>
              <a:t>problem with is that if you have expand the file, you either need to have free space allocated at the </a:t>
            </a:r>
            <a:r>
              <a:rPr lang="en-GB" dirty="0" smtClean="0"/>
              <a:t>end, </a:t>
            </a:r>
            <a:r>
              <a:rPr lang="en-GB" dirty="0"/>
              <a:t>or copy the whole file to a different location on the disk that has enough </a:t>
            </a:r>
            <a:r>
              <a:rPr lang="en-GB" dirty="0" smtClean="0"/>
              <a:t>space.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C</a:t>
            </a:r>
            <a:r>
              <a:rPr lang="en-GB" dirty="0" smtClean="0">
                <a:effectLst/>
              </a:rPr>
              <a:t>ontiguous </a:t>
            </a:r>
            <a:r>
              <a:rPr lang="en-GB" dirty="0">
                <a:effectLst/>
              </a:rPr>
              <a:t>Storage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11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Non-contiguous Storage means that records of a file are stored </a:t>
            </a:r>
            <a:r>
              <a:rPr lang="en-GB" dirty="0" smtClean="0"/>
              <a:t>where ever </a:t>
            </a:r>
            <a:r>
              <a:rPr lang="en-GB" dirty="0"/>
              <a:t>there is free </a:t>
            </a:r>
            <a:r>
              <a:rPr lang="en-GB" dirty="0" smtClean="0"/>
              <a:t>space. </a:t>
            </a:r>
          </a:p>
          <a:p>
            <a:r>
              <a:rPr lang="en-GB" dirty="0" smtClean="0"/>
              <a:t>The </a:t>
            </a:r>
            <a:r>
              <a:rPr lang="en-GB" dirty="0"/>
              <a:t>file manager will try to put as much of it together as </a:t>
            </a:r>
            <a:r>
              <a:rPr lang="en-GB" dirty="0" smtClean="0"/>
              <a:t>possible, </a:t>
            </a:r>
            <a:r>
              <a:rPr lang="en-GB" dirty="0"/>
              <a:t>but there will be other part spread out over the </a:t>
            </a:r>
            <a:r>
              <a:rPr lang="en-GB" dirty="0" smtClean="0"/>
              <a:t>disk. </a:t>
            </a:r>
          </a:p>
          <a:p>
            <a:r>
              <a:rPr lang="en-GB" dirty="0" smtClean="0"/>
              <a:t>These </a:t>
            </a:r>
            <a:r>
              <a:rPr lang="en-GB" dirty="0"/>
              <a:t>extra bits are sometimes called </a:t>
            </a:r>
            <a:r>
              <a:rPr lang="en-GB" b="1" dirty="0"/>
              <a:t>extents</a:t>
            </a:r>
            <a:r>
              <a:rPr lang="en-GB" dirty="0"/>
              <a:t> and these are linked together with </a:t>
            </a:r>
            <a:r>
              <a:rPr lang="en-GB" dirty="0" smtClean="0"/>
              <a:t>pointers. </a:t>
            </a:r>
          </a:p>
          <a:p>
            <a:r>
              <a:rPr lang="en-GB" dirty="0" smtClean="0"/>
              <a:t>This </a:t>
            </a:r>
            <a:r>
              <a:rPr lang="en-GB" dirty="0"/>
              <a:t>means there is no easy way to determine the exact location of a record in a </a:t>
            </a:r>
            <a:r>
              <a:rPr lang="en-GB" dirty="0" smtClean="0"/>
              <a:t>file.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Non-contiguous Storage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8074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effectLst/>
              </a:rPr>
              <a:t>Non-contiguous </a:t>
            </a:r>
            <a:r>
              <a:rPr lang="en-GB" dirty="0">
                <a:effectLst/>
              </a:rPr>
              <a:t>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11463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984623"/>
              </p:ext>
            </p:extLst>
          </p:nvPr>
        </p:nvGraphicFramePr>
        <p:xfrm>
          <a:off x="3995936" y="4714344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827584" y="4449886"/>
            <a:ext cx="30973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New file:</a:t>
            </a:r>
            <a:endParaRPr lang="en-US" sz="54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984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effectLst/>
              </a:rPr>
              <a:t>Hard Disk</a:t>
            </a:r>
            <a:endParaRPr lang="en-IE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11154"/>
            <a:ext cx="6192688" cy="495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42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Non-contiguous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943904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800463"/>
              </p:ext>
            </p:extLst>
          </p:nvPr>
        </p:nvGraphicFramePr>
        <p:xfrm>
          <a:off x="702764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611556" y="3975447"/>
            <a:ext cx="2541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it fit here?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683564" y="3232758"/>
            <a:ext cx="504056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2195732" y="3232758"/>
            <a:ext cx="504056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06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Non-contiguous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17929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322143"/>
              </p:ext>
            </p:extLst>
          </p:nvPr>
        </p:nvGraphicFramePr>
        <p:xfrm>
          <a:off x="702764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611556" y="3975447"/>
            <a:ext cx="2541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it fit here?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683564" y="3232758"/>
            <a:ext cx="504056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2195732" y="3232758"/>
            <a:ext cx="504056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5208" y="4437112"/>
            <a:ext cx="628729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Who cares, this is 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where it is going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505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Non-contiguous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73147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136885"/>
              </p:ext>
            </p:extLst>
          </p:nvPr>
        </p:nvGraphicFramePr>
        <p:xfrm>
          <a:off x="702764" y="344878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271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Non-contiguous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76598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671389"/>
              </p:ext>
            </p:extLst>
          </p:nvPr>
        </p:nvGraphicFramePr>
        <p:xfrm>
          <a:off x="1259632" y="3356992"/>
          <a:ext cx="1997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608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Non-contiguous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292864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602525"/>
              </p:ext>
            </p:extLst>
          </p:nvPr>
        </p:nvGraphicFramePr>
        <p:xfrm>
          <a:off x="1187624" y="3356992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167062"/>
              </p:ext>
            </p:extLst>
          </p:nvPr>
        </p:nvGraphicFramePr>
        <p:xfrm>
          <a:off x="3203848" y="3356992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12" name="Straight Arrow Connector 11"/>
          <p:cNvCxnSpPr>
            <a:stCxn id="10" idx="3"/>
            <a:endCxn id="11" idx="1"/>
          </p:cNvCxnSpPr>
          <p:nvPr/>
        </p:nvCxnSpPr>
        <p:spPr>
          <a:xfrm>
            <a:off x="2186136" y="3542412"/>
            <a:ext cx="1017712" cy="0"/>
          </a:xfrm>
          <a:prstGeom prst="straightConnector1">
            <a:avLst/>
          </a:prstGeom>
          <a:ln w="762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25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Non-contiguous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273591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975411"/>
              </p:ext>
            </p:extLst>
          </p:nvPr>
        </p:nvGraphicFramePr>
        <p:xfrm>
          <a:off x="1187624" y="3356992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619890"/>
              </p:ext>
            </p:extLst>
          </p:nvPr>
        </p:nvGraphicFramePr>
        <p:xfrm>
          <a:off x="3203848" y="3356992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12" name="Straight Arrow Connector 11"/>
          <p:cNvCxnSpPr>
            <a:stCxn id="10" idx="3"/>
            <a:endCxn id="11" idx="1"/>
          </p:cNvCxnSpPr>
          <p:nvPr/>
        </p:nvCxnSpPr>
        <p:spPr>
          <a:xfrm>
            <a:off x="2186136" y="3542412"/>
            <a:ext cx="1017712" cy="0"/>
          </a:xfrm>
          <a:prstGeom prst="straightConnector1">
            <a:avLst/>
          </a:prstGeom>
          <a:ln w="762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059738" y="3717032"/>
            <a:ext cx="129715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extent</a:t>
            </a:r>
            <a:endParaRPr lang="en-US" sz="28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696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Non-contiguous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562419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454404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681654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123728" y="2132856"/>
            <a:ext cx="0" cy="720080"/>
          </a:xfrm>
          <a:prstGeom prst="line">
            <a:avLst/>
          </a:prstGeom>
          <a:ln w="762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123728" y="2132856"/>
            <a:ext cx="1224136" cy="0"/>
          </a:xfrm>
          <a:prstGeom prst="line">
            <a:avLst/>
          </a:prstGeom>
          <a:ln w="762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347864" y="2132856"/>
            <a:ext cx="0" cy="720080"/>
          </a:xfrm>
          <a:prstGeom prst="straightConnector1">
            <a:avLst/>
          </a:prstGeom>
          <a:ln w="762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130834" y="3284984"/>
            <a:ext cx="129715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extent</a:t>
            </a:r>
            <a:endParaRPr lang="en-US" sz="28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673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Non-contiguous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657616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796625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620536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123728" y="2132856"/>
            <a:ext cx="0" cy="72008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123728" y="2132856"/>
            <a:ext cx="1224136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347864" y="2132856"/>
            <a:ext cx="0" cy="720080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130834" y="3284984"/>
            <a:ext cx="129715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chemeClr val="bg1">
                    <a:lumMod val="6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extent</a:t>
            </a:r>
            <a:endParaRPr lang="en-US" sz="2800" b="1" cap="none" spc="0" dirty="0">
              <a:ln w="11430"/>
              <a:solidFill>
                <a:schemeClr val="bg1">
                  <a:lumMod val="6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133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Indexed Storage means that as well as the records in the </a:t>
            </a:r>
            <a:r>
              <a:rPr lang="en-GB" dirty="0" smtClean="0"/>
              <a:t>file, </a:t>
            </a:r>
            <a:r>
              <a:rPr lang="en-GB" dirty="0"/>
              <a:t>an index block is </a:t>
            </a:r>
            <a:r>
              <a:rPr lang="en-GB" dirty="0" smtClean="0"/>
              <a:t>created, </a:t>
            </a:r>
            <a:r>
              <a:rPr lang="en-GB" dirty="0"/>
              <a:t>with pointers to each individual </a:t>
            </a:r>
            <a:r>
              <a:rPr lang="en-GB" dirty="0" smtClean="0"/>
              <a:t>file.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9944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64546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881162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797075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83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Hard Disk</a:t>
            </a:r>
            <a:endParaRPr lang="en-IE" dirty="0"/>
          </a:p>
        </p:txBody>
      </p:sp>
      <p:sp>
        <p:nvSpPr>
          <p:cNvPr id="4" name="Oval 3"/>
          <p:cNvSpPr/>
          <p:nvPr/>
        </p:nvSpPr>
        <p:spPr>
          <a:xfrm>
            <a:off x="1907704" y="1268760"/>
            <a:ext cx="5400600" cy="54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>
            <a:off x="4608004" y="1268760"/>
            <a:ext cx="0" cy="540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6"/>
            <a:endCxn id="4" idx="2"/>
          </p:cNvCxnSpPr>
          <p:nvPr/>
        </p:nvCxnSpPr>
        <p:spPr>
          <a:xfrm flipH="1">
            <a:off x="1907704" y="3968760"/>
            <a:ext cx="540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1"/>
            <a:endCxn id="4" idx="5"/>
          </p:cNvCxnSpPr>
          <p:nvPr/>
        </p:nvCxnSpPr>
        <p:spPr>
          <a:xfrm>
            <a:off x="2698604" y="2059572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7"/>
            <a:endCxn id="4" idx="3"/>
          </p:cNvCxnSpPr>
          <p:nvPr/>
        </p:nvCxnSpPr>
        <p:spPr>
          <a:xfrm flipH="1">
            <a:off x="2698604" y="2059572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040234" y="3415145"/>
            <a:ext cx="1152128" cy="115212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376256" y="1700808"/>
            <a:ext cx="4500000" cy="45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844208" y="2163699"/>
            <a:ext cx="3600000" cy="36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55776" y="1881288"/>
            <a:ext cx="4140000" cy="4176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187260" y="2534461"/>
            <a:ext cx="2880000" cy="288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64128" y="2861320"/>
            <a:ext cx="2160000" cy="216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716528" y="3069160"/>
            <a:ext cx="1800000" cy="18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60003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019732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809528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115786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336113" y="3975447"/>
            <a:ext cx="10919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31641" y="4653136"/>
            <a:ext cx="10919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23607" y="4653136"/>
            <a:ext cx="11063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vwxyz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11760" y="3975447"/>
            <a:ext cx="15680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abcdefgh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691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211143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165130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131259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Left Brace 1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6" name="Straight Arrow Connector 5"/>
          <p:cNvCxnSpPr>
            <a:stCxn id="16" idx="1"/>
            <a:endCxn id="2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336113" y="3975447"/>
            <a:ext cx="10919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31641" y="4653136"/>
            <a:ext cx="10919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423607" y="4653136"/>
            <a:ext cx="11063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vwxyz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411760" y="3975447"/>
            <a:ext cx="15680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abcdefgh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291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411572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190561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530062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336113" y="3975447"/>
            <a:ext cx="10919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331641" y="4653136"/>
            <a:ext cx="10919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423607" y="4653136"/>
            <a:ext cx="11063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vwxyz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11760" y="3975447"/>
            <a:ext cx="15680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abcdefgh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756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103314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633754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920657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644008" y="3945250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/>
              <a:t>Without an INDEX BLOCK, how do I find file 2?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499992" y="3645024"/>
            <a:ext cx="3672408" cy="12389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7" name="Rectangle 26"/>
          <p:cNvSpPr/>
          <p:nvPr/>
        </p:nvSpPr>
        <p:spPr>
          <a:xfrm>
            <a:off x="1336113" y="3975447"/>
            <a:ext cx="10919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331641" y="4653136"/>
            <a:ext cx="10919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423607" y="4653136"/>
            <a:ext cx="11063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vwxyz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411760" y="3975447"/>
            <a:ext cx="15680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abcdefgh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428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080226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204755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818357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644008" y="3945250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/>
              <a:t>Without an INDEX BLOCK, how do I find file 2?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499992" y="3645024"/>
            <a:ext cx="3672408" cy="12389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7" name="Rectangle 26"/>
          <p:cNvSpPr/>
          <p:nvPr/>
        </p:nvSpPr>
        <p:spPr>
          <a:xfrm>
            <a:off x="4499992" y="4926360"/>
            <a:ext cx="3672408" cy="12389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Rectangle 1"/>
          <p:cNvSpPr/>
          <p:nvPr/>
        </p:nvSpPr>
        <p:spPr>
          <a:xfrm>
            <a:off x="4782662" y="5361166"/>
            <a:ext cx="31790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b="1" dirty="0"/>
              <a:t>We do a sequential search.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336113" y="3975447"/>
            <a:ext cx="10919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331641" y="4653136"/>
            <a:ext cx="10919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423607" y="4653136"/>
            <a:ext cx="11063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vwxyz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411760" y="3975447"/>
            <a:ext cx="15680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abcdefgh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854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230630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890869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694815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H="1" flipV="1">
            <a:off x="1115616" y="3284984"/>
            <a:ext cx="1774599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eft Brace 7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Left Brace 8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Rectangle 11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3" name="Straight Arrow Connector 12"/>
          <p:cNvCxnSpPr>
            <a:stCxn id="12" idx="1"/>
            <a:endCxn id="8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3"/>
            <a:endCxn id="9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Left Brace 14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2"/>
            <a:endCxn id="15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11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702182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331545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73988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H="1" flipV="1">
            <a:off x="1115616" y="3284984"/>
            <a:ext cx="1774599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7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880206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72544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990148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H="1" flipV="1">
            <a:off x="1403648" y="3284984"/>
            <a:ext cx="1486567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14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375558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367294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13491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1403648" y="3284984"/>
            <a:ext cx="1486567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Left Brace 12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4" name="Left Brace 13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Rectangle 14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6" name="Straight Arrow Connector 15"/>
          <p:cNvCxnSpPr>
            <a:stCxn id="15" idx="1"/>
            <a:endCxn id="13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5" idx="3"/>
            <a:endCxn id="14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Left Brace 17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9" name="Rectangle 18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0" name="Straight Arrow Connector 19"/>
          <p:cNvCxnSpPr>
            <a:stCxn id="19" idx="2"/>
            <a:endCxn id="18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93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346464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898486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178621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H="1" flipV="1">
            <a:off x="1619672" y="3284984"/>
            <a:ext cx="1270543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09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Hard Disk</a:t>
            </a:r>
            <a:endParaRPr lang="en-IE" dirty="0"/>
          </a:p>
        </p:txBody>
      </p:sp>
      <p:sp>
        <p:nvSpPr>
          <p:cNvPr id="4" name="Oval 3"/>
          <p:cNvSpPr/>
          <p:nvPr/>
        </p:nvSpPr>
        <p:spPr>
          <a:xfrm>
            <a:off x="1907704" y="1268760"/>
            <a:ext cx="5400600" cy="54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>
            <a:off x="4608004" y="1268760"/>
            <a:ext cx="0" cy="540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6"/>
            <a:endCxn id="4" idx="2"/>
          </p:cNvCxnSpPr>
          <p:nvPr/>
        </p:nvCxnSpPr>
        <p:spPr>
          <a:xfrm flipH="1">
            <a:off x="1907704" y="3968760"/>
            <a:ext cx="540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1"/>
            <a:endCxn id="4" idx="5"/>
          </p:cNvCxnSpPr>
          <p:nvPr/>
        </p:nvCxnSpPr>
        <p:spPr>
          <a:xfrm>
            <a:off x="2698604" y="2059572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7"/>
            <a:endCxn id="4" idx="3"/>
          </p:cNvCxnSpPr>
          <p:nvPr/>
        </p:nvCxnSpPr>
        <p:spPr>
          <a:xfrm flipH="1">
            <a:off x="2698604" y="2059572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040234" y="3415145"/>
            <a:ext cx="1152128" cy="115212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376256" y="1700808"/>
            <a:ext cx="4500000" cy="45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844208" y="2163699"/>
            <a:ext cx="3600000" cy="36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55776" y="1881288"/>
            <a:ext cx="4140000" cy="4140000"/>
          </a:xfrm>
          <a:prstGeom prst="ellipse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187260" y="2534461"/>
            <a:ext cx="2880000" cy="288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64128" y="2861320"/>
            <a:ext cx="2160000" cy="216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716528" y="3069160"/>
            <a:ext cx="1800000" cy="18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" name="Curved Left Arrow 1"/>
          <p:cNvSpPr/>
          <p:nvPr/>
        </p:nvSpPr>
        <p:spPr>
          <a:xfrm>
            <a:off x="6695776" y="620688"/>
            <a:ext cx="900560" cy="2794457"/>
          </a:xfrm>
          <a:prstGeom prst="curvedLeft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83281" y="260648"/>
            <a:ext cx="20489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Track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83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364110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165933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726208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1619672" y="3284984"/>
            <a:ext cx="1270543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07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456240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237319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01323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H="1" flipV="1">
            <a:off x="1856919" y="3284984"/>
            <a:ext cx="1033296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17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439155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464139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963113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1856919" y="3284984"/>
            <a:ext cx="1033296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499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104371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729756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532629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H="1" flipV="1">
            <a:off x="2123728" y="3284984"/>
            <a:ext cx="766487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6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229461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813753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900499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2123728" y="3284984"/>
            <a:ext cx="766487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5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108021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319432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504638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H="1" flipV="1">
            <a:off x="2411760" y="3284984"/>
            <a:ext cx="478455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66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98216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327410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98166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411760" y="3284984"/>
            <a:ext cx="478455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409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401032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653536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859078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H="1" flipV="1">
            <a:off x="2650987" y="3284984"/>
            <a:ext cx="239228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036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49154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425784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379807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2650987" y="3284984"/>
            <a:ext cx="239228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18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10080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549959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821879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890215" y="3284984"/>
            <a:ext cx="0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45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Hard Disk</a:t>
            </a:r>
            <a:endParaRPr lang="en-IE" dirty="0"/>
          </a:p>
        </p:txBody>
      </p:sp>
      <p:sp>
        <p:nvSpPr>
          <p:cNvPr id="4" name="Oval 3"/>
          <p:cNvSpPr/>
          <p:nvPr/>
        </p:nvSpPr>
        <p:spPr>
          <a:xfrm>
            <a:off x="1907704" y="1268760"/>
            <a:ext cx="5400600" cy="54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>
            <a:off x="4608004" y="1268760"/>
            <a:ext cx="0" cy="540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6"/>
            <a:endCxn id="4" idx="2"/>
          </p:cNvCxnSpPr>
          <p:nvPr/>
        </p:nvCxnSpPr>
        <p:spPr>
          <a:xfrm flipH="1">
            <a:off x="1907704" y="3968760"/>
            <a:ext cx="540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1"/>
            <a:endCxn id="4" idx="5"/>
          </p:cNvCxnSpPr>
          <p:nvPr/>
        </p:nvCxnSpPr>
        <p:spPr>
          <a:xfrm>
            <a:off x="2698604" y="2059572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7"/>
            <a:endCxn id="4" idx="3"/>
          </p:cNvCxnSpPr>
          <p:nvPr/>
        </p:nvCxnSpPr>
        <p:spPr>
          <a:xfrm flipH="1">
            <a:off x="2698604" y="2059572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040234" y="3415145"/>
            <a:ext cx="1152128" cy="115212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376256" y="1700808"/>
            <a:ext cx="4500000" cy="45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844208" y="2163699"/>
            <a:ext cx="3600000" cy="36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55776" y="1881288"/>
            <a:ext cx="4140000" cy="4140000"/>
          </a:xfrm>
          <a:prstGeom prst="ellipse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187260" y="2534461"/>
            <a:ext cx="2880000" cy="288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64128" y="2861320"/>
            <a:ext cx="2160000" cy="216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716528" y="3069160"/>
            <a:ext cx="1800000" cy="18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" name="Curved Left Arrow 1"/>
          <p:cNvSpPr/>
          <p:nvPr/>
        </p:nvSpPr>
        <p:spPr>
          <a:xfrm>
            <a:off x="6695776" y="620688"/>
            <a:ext cx="900560" cy="2794457"/>
          </a:xfrm>
          <a:prstGeom prst="curvedLeft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83281" y="260648"/>
            <a:ext cx="20489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Track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6" name="Curved Left Arrow 35"/>
          <p:cNvSpPr/>
          <p:nvPr/>
        </p:nvSpPr>
        <p:spPr>
          <a:xfrm rot="19654887" flipV="1">
            <a:off x="7037258" y="4035173"/>
            <a:ext cx="900560" cy="2205617"/>
          </a:xfrm>
          <a:prstGeom prst="curvedLef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327766" y="5661248"/>
            <a:ext cx="22685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Sector</a:t>
            </a:r>
            <a:endParaRPr lang="en-US" sz="54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8" name="Block Arc 37"/>
          <p:cNvSpPr/>
          <p:nvPr/>
        </p:nvSpPr>
        <p:spPr>
          <a:xfrm rot="8293368">
            <a:off x="2558328" y="1833521"/>
            <a:ext cx="4140000" cy="4140000"/>
          </a:xfrm>
          <a:prstGeom prst="blockArc">
            <a:avLst>
              <a:gd name="adj1" fmla="val 13430606"/>
              <a:gd name="adj2" fmla="val 16139835"/>
              <a:gd name="adj3" fmla="val 653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43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024375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924428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813026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890215" y="3284984"/>
            <a:ext cx="0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835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180271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088865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919413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890215" y="3284984"/>
            <a:ext cx="169617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93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57909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545154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021748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890215" y="3284984"/>
            <a:ext cx="169617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559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188139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36676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859341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890215" y="3284984"/>
            <a:ext cx="385641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75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41578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276275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807445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890215" y="3284984"/>
            <a:ext cx="385641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90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976738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180814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392025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890215" y="3284984"/>
            <a:ext cx="601144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935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344191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167477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874616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890215" y="3284984"/>
            <a:ext cx="601144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9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884380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55749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781205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890215" y="3284984"/>
            <a:ext cx="853693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25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10724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567438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176917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890215" y="3284984"/>
            <a:ext cx="853693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78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682362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855732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274046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890215" y="3284984"/>
            <a:ext cx="1177729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236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Hard Disk</a:t>
            </a:r>
            <a:endParaRPr lang="en-IE" dirty="0"/>
          </a:p>
        </p:txBody>
      </p:sp>
      <p:sp>
        <p:nvSpPr>
          <p:cNvPr id="4" name="Oval 3"/>
          <p:cNvSpPr/>
          <p:nvPr/>
        </p:nvSpPr>
        <p:spPr>
          <a:xfrm>
            <a:off x="1907704" y="1268760"/>
            <a:ext cx="5400600" cy="54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>
            <a:off x="4608004" y="1268760"/>
            <a:ext cx="0" cy="540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6"/>
            <a:endCxn id="4" idx="2"/>
          </p:cNvCxnSpPr>
          <p:nvPr/>
        </p:nvCxnSpPr>
        <p:spPr>
          <a:xfrm flipH="1">
            <a:off x="1907704" y="3968760"/>
            <a:ext cx="540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1"/>
            <a:endCxn id="4" idx="5"/>
          </p:cNvCxnSpPr>
          <p:nvPr/>
        </p:nvCxnSpPr>
        <p:spPr>
          <a:xfrm>
            <a:off x="2698604" y="2059572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7"/>
            <a:endCxn id="4" idx="3"/>
          </p:cNvCxnSpPr>
          <p:nvPr/>
        </p:nvCxnSpPr>
        <p:spPr>
          <a:xfrm flipH="1">
            <a:off x="2698604" y="2059572"/>
            <a:ext cx="3818800" cy="3818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040234" y="3415145"/>
            <a:ext cx="1152128" cy="115212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376256" y="1700808"/>
            <a:ext cx="4500000" cy="45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844208" y="2163699"/>
            <a:ext cx="3600000" cy="36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55776" y="1881288"/>
            <a:ext cx="4140000" cy="4140000"/>
          </a:xfrm>
          <a:prstGeom prst="ellipse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noFill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187260" y="2534461"/>
            <a:ext cx="2880000" cy="288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64128" y="2861320"/>
            <a:ext cx="2160000" cy="216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716528" y="3069160"/>
            <a:ext cx="1800000" cy="18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noFill/>
              </a:rPr>
              <a:t>v</a:t>
            </a:r>
            <a:endParaRPr lang="en-IE" dirty="0">
              <a:noFill/>
            </a:endParaRPr>
          </a:p>
        </p:txBody>
      </p:sp>
      <p:sp>
        <p:nvSpPr>
          <p:cNvPr id="2" name="Curved Left Arrow 1"/>
          <p:cNvSpPr/>
          <p:nvPr/>
        </p:nvSpPr>
        <p:spPr>
          <a:xfrm>
            <a:off x="6695776" y="620688"/>
            <a:ext cx="900560" cy="2794457"/>
          </a:xfrm>
          <a:prstGeom prst="curvedLeft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83281" y="260648"/>
            <a:ext cx="20489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Track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2" name="Block Arc 31"/>
          <p:cNvSpPr/>
          <p:nvPr/>
        </p:nvSpPr>
        <p:spPr>
          <a:xfrm rot="16200000">
            <a:off x="2564070" y="1845284"/>
            <a:ext cx="4140000" cy="4140000"/>
          </a:xfrm>
          <a:prstGeom prst="blockArc">
            <a:avLst>
              <a:gd name="adj1" fmla="val 13430606"/>
              <a:gd name="adj2" fmla="val 16044964"/>
              <a:gd name="adj3" fmla="val 58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  <p:sp>
        <p:nvSpPr>
          <p:cNvPr id="33" name="Curved Right Arrow 32"/>
          <p:cNvSpPr/>
          <p:nvPr/>
        </p:nvSpPr>
        <p:spPr>
          <a:xfrm rot="20808669">
            <a:off x="1126724" y="1494687"/>
            <a:ext cx="1224136" cy="383135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14245" y="993502"/>
            <a:ext cx="19704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Block</a:t>
            </a:r>
            <a:endParaRPr lang="en-US" sz="5400" b="1" cap="none" spc="0" dirty="0">
              <a:ln w="11430"/>
              <a:solidFill>
                <a:schemeClr val="accent1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6" name="Curved Left Arrow 35"/>
          <p:cNvSpPr/>
          <p:nvPr/>
        </p:nvSpPr>
        <p:spPr>
          <a:xfrm rot="19654887" flipV="1">
            <a:off x="7037258" y="4035173"/>
            <a:ext cx="900560" cy="2205617"/>
          </a:xfrm>
          <a:prstGeom prst="curvedLef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327766" y="5661248"/>
            <a:ext cx="22685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Sector</a:t>
            </a:r>
            <a:endParaRPr lang="en-US" sz="54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8" name="Block Arc 37"/>
          <p:cNvSpPr/>
          <p:nvPr/>
        </p:nvSpPr>
        <p:spPr>
          <a:xfrm rot="8293368">
            <a:off x="2558328" y="1833521"/>
            <a:ext cx="4140000" cy="4140000"/>
          </a:xfrm>
          <a:prstGeom prst="blockArc">
            <a:avLst>
              <a:gd name="adj1" fmla="val 13430606"/>
              <a:gd name="adj2" fmla="val 16139835"/>
              <a:gd name="adj3" fmla="val 653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81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57353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135382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606273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890215" y="3284984"/>
            <a:ext cx="1177729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25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908502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731883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531839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890215" y="3284984"/>
            <a:ext cx="1465761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86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071209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096865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574128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890215" y="3284984"/>
            <a:ext cx="1465761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5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304856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805724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748605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890215" y="3284984"/>
            <a:ext cx="1681785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64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811007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716312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43831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72898" y="4638327"/>
            <a:ext cx="123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890215" y="3284984"/>
            <a:ext cx="1681785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92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578029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007900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315183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890215" y="3284984"/>
            <a:ext cx="1969817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Left Brace 11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>
            <a:stCxn id="13" idx="1"/>
            <a:endCxn id="9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3"/>
            <a:endCxn id="12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Rectangle 16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17" idx="2"/>
            <a:endCxn id="16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76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560980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902321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695762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56919" y="4869160"/>
            <a:ext cx="20665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this file 2?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31640" y="4237345"/>
            <a:ext cx="3201517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3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YES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Left Brace 13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eft Brace 18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stCxn id="20" idx="2"/>
            <a:endCxn id="19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890215" y="3284984"/>
            <a:ext cx="1969817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437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031411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326609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958725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Left Brace 1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6" name="Straight Arrow Connector 5"/>
          <p:cNvCxnSpPr>
            <a:stCxn id="16" idx="1"/>
            <a:endCxn id="2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ft Brace 16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8" name="Rectangle 17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9" name="Straight Arrow Connector 18"/>
          <p:cNvCxnSpPr>
            <a:stCxn id="18" idx="2"/>
            <a:endCxn id="17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336113" y="3975447"/>
            <a:ext cx="10919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31641" y="4653136"/>
            <a:ext cx="10919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23607" y="4653136"/>
            <a:ext cx="11063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vwxyz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411760" y="3975447"/>
            <a:ext cx="15680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abcdefgh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154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11612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303058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53399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Left Brace 1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6" name="Straight Arrow Connector 5"/>
          <p:cNvCxnSpPr>
            <a:stCxn id="16" idx="1"/>
            <a:endCxn id="2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ft Brace 16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8" name="Rectangle 17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9" name="Straight Arrow Connector 18"/>
          <p:cNvCxnSpPr>
            <a:stCxn id="18" idx="2"/>
            <a:endCxn id="17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671718" y="3820978"/>
            <a:ext cx="3284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 smtClean="0"/>
              <a:t>So how does it work with an INDEX BLOCK?</a:t>
            </a:r>
            <a:endParaRPr lang="en-IE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4499992" y="3645024"/>
            <a:ext cx="3672408" cy="12389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/>
          <p:cNvSpPr/>
          <p:nvPr/>
        </p:nvSpPr>
        <p:spPr>
          <a:xfrm>
            <a:off x="1336113" y="3975447"/>
            <a:ext cx="10919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31641" y="4653136"/>
            <a:ext cx="10919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423607" y="4653136"/>
            <a:ext cx="11063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vwxyz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11760" y="3975447"/>
            <a:ext cx="15680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abcdefgh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783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Indexed Storage</a:t>
            </a:r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444004"/>
              </p:ext>
            </p:extLst>
          </p:nvPr>
        </p:nvGraphicFramePr>
        <p:xfrm>
          <a:off x="971592" y="2856942"/>
          <a:ext cx="74888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v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w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x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y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z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431699"/>
              </p:ext>
            </p:extLst>
          </p:nvPr>
        </p:nvGraphicFramePr>
        <p:xfrm>
          <a:off x="1229189" y="2864190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c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d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932929"/>
              </p:ext>
            </p:extLst>
          </p:nvPr>
        </p:nvGraphicFramePr>
        <p:xfrm>
          <a:off x="3217703" y="2852936"/>
          <a:ext cx="998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8"/>
                <a:gridCol w="249628"/>
                <a:gridCol w="249628"/>
                <a:gridCol w="2496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g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h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Left Brace 1"/>
          <p:cNvSpPr/>
          <p:nvPr/>
        </p:nvSpPr>
        <p:spPr>
          <a:xfrm rot="5400000">
            <a:off x="1509423" y="2027082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Left Brace 14"/>
          <p:cNvSpPr/>
          <p:nvPr/>
        </p:nvSpPr>
        <p:spPr>
          <a:xfrm rot="5400000">
            <a:off x="3525647" y="2027081"/>
            <a:ext cx="436521" cy="9361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ectangle 15"/>
          <p:cNvSpPr/>
          <p:nvPr/>
        </p:nvSpPr>
        <p:spPr>
          <a:xfrm>
            <a:off x="2244627" y="1527175"/>
            <a:ext cx="9941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6" name="Straight Arrow Connector 5"/>
          <p:cNvCxnSpPr>
            <a:stCxn id="16" idx="1"/>
            <a:endCxn id="2" idx="1"/>
          </p:cNvCxnSpPr>
          <p:nvPr/>
        </p:nvCxnSpPr>
        <p:spPr>
          <a:xfrm flipH="1">
            <a:off x="1727684" y="1758008"/>
            <a:ext cx="516943" cy="5188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3"/>
            <a:endCxn id="15" idx="1"/>
          </p:cNvCxnSpPr>
          <p:nvPr/>
        </p:nvCxnSpPr>
        <p:spPr>
          <a:xfrm>
            <a:off x="3238810" y="1758008"/>
            <a:ext cx="505098" cy="5188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ft Brace 16"/>
          <p:cNvSpPr/>
          <p:nvPr/>
        </p:nvSpPr>
        <p:spPr>
          <a:xfrm rot="5400000">
            <a:off x="5109823" y="1878592"/>
            <a:ext cx="436521" cy="12241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8" name="Rectangle 17"/>
          <p:cNvSpPr/>
          <p:nvPr/>
        </p:nvSpPr>
        <p:spPr>
          <a:xfrm>
            <a:off x="4671718" y="1527175"/>
            <a:ext cx="1300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9" name="Straight Arrow Connector 18"/>
          <p:cNvCxnSpPr>
            <a:stCxn id="18" idx="2"/>
            <a:endCxn id="17" idx="1"/>
          </p:cNvCxnSpPr>
          <p:nvPr/>
        </p:nvCxnSpPr>
        <p:spPr>
          <a:xfrm>
            <a:off x="5321760" y="1988840"/>
            <a:ext cx="6323" cy="28355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154615"/>
              </p:ext>
            </p:extLst>
          </p:nvPr>
        </p:nvGraphicFramePr>
        <p:xfrm>
          <a:off x="5076056" y="3893016"/>
          <a:ext cx="3960440" cy="2560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60819"/>
                <a:gridCol w="1092535"/>
                <a:gridCol w="819401"/>
                <a:gridCol w="887685"/>
              </a:tblGrid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Address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Size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Next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</a:t>
                      </a:r>
                      <a:r>
                        <a:rPr lang="en-IE" baseline="0" dirty="0" smtClean="0"/>
                        <a:t> 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9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 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9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-</a:t>
                      </a:r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</a:tr>
              <a:tr h="300633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File 2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15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-</a:t>
                      </a:r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088333" y="3532946"/>
            <a:ext cx="19319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000" b="1" dirty="0" smtClean="0"/>
              <a:t>INDEX BLOCK:</a:t>
            </a:r>
            <a:endParaRPr lang="en-IE" sz="2000" b="1" dirty="0"/>
          </a:p>
        </p:txBody>
      </p:sp>
      <p:sp>
        <p:nvSpPr>
          <p:cNvPr id="20" name="Rectangle 19"/>
          <p:cNvSpPr/>
          <p:nvPr/>
        </p:nvSpPr>
        <p:spPr>
          <a:xfrm>
            <a:off x="1336113" y="3975447"/>
            <a:ext cx="10919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1: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31641" y="4653136"/>
            <a:ext cx="10919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File 2:</a:t>
            </a:r>
            <a:endParaRPr lang="en-US" sz="3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23607" y="4653136"/>
            <a:ext cx="11063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vwxyz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11760" y="3975447"/>
            <a:ext cx="15680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abcdefgh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840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1559</TotalTime>
  <Words>3264</Words>
  <Application>Microsoft Office PowerPoint</Application>
  <PresentationFormat>On-screen Show (4:3)</PresentationFormat>
  <Paragraphs>1502</Paragraphs>
  <Slides>130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130</vt:i4>
      </vt:variant>
    </vt:vector>
  </HeadingPairs>
  <TitlesOfParts>
    <vt:vector size="131" baseType="lpstr">
      <vt:lpstr>Concourse</vt:lpstr>
      <vt:lpstr>File Management</vt:lpstr>
      <vt:lpstr>File Management</vt:lpstr>
      <vt:lpstr>PowerPoint Presentation</vt:lpstr>
      <vt:lpstr>File Management</vt:lpstr>
      <vt:lpstr>Hard Disk</vt:lpstr>
      <vt:lpstr>Hard Disk</vt:lpstr>
      <vt:lpstr>Hard Disk</vt:lpstr>
      <vt:lpstr>Hard Disk</vt:lpstr>
      <vt:lpstr>Hard Disk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File Management</vt:lpstr>
      <vt:lpstr>File Management</vt:lpstr>
      <vt:lpstr>File Management</vt:lpstr>
      <vt:lpstr>File Management</vt:lpstr>
      <vt:lpstr>File Management</vt:lpstr>
      <vt:lpstr>File Management</vt:lpstr>
      <vt:lpstr>File Management</vt:lpstr>
      <vt:lpstr>File Management</vt:lpstr>
      <vt:lpstr>File Management</vt:lpstr>
      <vt:lpstr>File Management</vt:lpstr>
      <vt:lpstr>File Management</vt:lpstr>
      <vt:lpstr>File Management</vt:lpstr>
      <vt:lpstr>File Management</vt:lpstr>
      <vt:lpstr>File Management</vt:lpstr>
      <vt:lpstr>File Management</vt:lpstr>
      <vt:lpstr>Physical Storage Allocation</vt:lpstr>
      <vt:lpstr>PowerPoint Presentation</vt:lpstr>
      <vt:lpstr>Contiguous Storage</vt:lpstr>
      <vt:lpstr>Contiguous Storage</vt:lpstr>
      <vt:lpstr>Contiguous Storage</vt:lpstr>
      <vt:lpstr>Contiguous Storage</vt:lpstr>
      <vt:lpstr>Contiguous Storage</vt:lpstr>
      <vt:lpstr>Contiguous Storage</vt:lpstr>
      <vt:lpstr>Contiguous Storage</vt:lpstr>
      <vt:lpstr>Contiguous Storage</vt:lpstr>
      <vt:lpstr>Contiguous Storage</vt:lpstr>
      <vt:lpstr>Contiguous Storage</vt:lpstr>
      <vt:lpstr>Contiguous Storage</vt:lpstr>
      <vt:lpstr>Contiguous Storage</vt:lpstr>
      <vt:lpstr>Contiguous Storage</vt:lpstr>
      <vt:lpstr>Contiguous Storage</vt:lpstr>
      <vt:lpstr>Contiguous Storage</vt:lpstr>
      <vt:lpstr>Non-contiguous Storage</vt:lpstr>
      <vt:lpstr>Non-contiguous Storage</vt:lpstr>
      <vt:lpstr>Non-contiguous Storage</vt:lpstr>
      <vt:lpstr>Non-contiguous Storage</vt:lpstr>
      <vt:lpstr>Non-contiguous Storage</vt:lpstr>
      <vt:lpstr>Non-contiguous Storage</vt:lpstr>
      <vt:lpstr>Non-contiguous Storage</vt:lpstr>
      <vt:lpstr>Non-contiguous Storage</vt:lpstr>
      <vt:lpstr>Non-contiguous Storage</vt:lpstr>
      <vt:lpstr>Non-contiguous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Indexed Storage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  <vt:lpstr>Access Control Matrix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CMPU1022 Operating Systems 1</dc:title>
  <dc:creator>Damian Gordon</dc:creator>
  <cp:lastModifiedBy>Damian Gordon</cp:lastModifiedBy>
  <cp:revision>121</cp:revision>
  <dcterms:created xsi:type="dcterms:W3CDTF">2015-01-19T19:52:08Z</dcterms:created>
  <dcterms:modified xsi:type="dcterms:W3CDTF">2015-03-04T22:03:01Z</dcterms:modified>
</cp:coreProperties>
</file>