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261" r:id="rId2"/>
    <p:sldId id="258" r:id="rId3"/>
    <p:sldId id="262" r:id="rId4"/>
    <p:sldId id="259" r:id="rId5"/>
    <p:sldId id="263" r:id="rId6"/>
    <p:sldId id="269" r:id="rId7"/>
    <p:sldId id="328" r:id="rId8"/>
    <p:sldId id="267" r:id="rId9"/>
    <p:sldId id="272" r:id="rId10"/>
    <p:sldId id="273" r:id="rId11"/>
    <p:sldId id="274" r:id="rId12"/>
    <p:sldId id="275" r:id="rId13"/>
    <p:sldId id="276" r:id="rId14"/>
    <p:sldId id="277" r:id="rId15"/>
    <p:sldId id="264" r:id="rId16"/>
    <p:sldId id="265" r:id="rId17"/>
    <p:sldId id="266" r:id="rId18"/>
    <p:sldId id="291" r:id="rId19"/>
    <p:sldId id="290" r:id="rId20"/>
    <p:sldId id="293" r:id="rId21"/>
    <p:sldId id="295" r:id="rId22"/>
    <p:sldId id="326" r:id="rId23"/>
    <p:sldId id="327" r:id="rId24"/>
    <p:sldId id="297" r:id="rId25"/>
    <p:sldId id="298" r:id="rId26"/>
    <p:sldId id="312" r:id="rId27"/>
    <p:sldId id="314" r:id="rId28"/>
    <p:sldId id="315" r:id="rId29"/>
  </p:sldIdLst>
  <p:sldSz cx="9144000" cy="6858000" type="screen4x3"/>
  <p:notesSz cx="6648450" cy="98504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83234-1D27-4B51-9AE0-C290BFA3FC57}" type="datetimeFigureOut">
              <a:rPr lang="th-TH" smtClean="0"/>
              <a:pPr/>
              <a:t>17/10/60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11D29-5911-401B-A4CA-2FE5E035F4CA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7F3A55-9A96-40BC-BFCB-D07DA0DAFE92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4845" y="4678958"/>
            <a:ext cx="5318760" cy="4432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18ECDE-8309-48E9-B08C-192FC0A199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FF06D0-3C2D-4263-AA59-1FF911DA31BB}" type="slidenum">
              <a:rPr lang="en-US"/>
              <a:pPr/>
              <a:t>9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h-TH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th-TH">
              <a:solidFill>
                <a:srgbClr val="80808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E34AA7-1C78-4163-821D-1B01638CC291}" type="slidenum">
              <a:rPr lang="en-US">
                <a:solidFill>
                  <a:srgbClr val="808080"/>
                </a:solidFill>
              </a:rPr>
              <a:pPr/>
              <a:t>‹#›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th-TH">
              <a:solidFill>
                <a:srgbClr val="80808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27A7A7-7315-4E76-8B00-09BDAC0FEEC5}" type="slidenum">
              <a:rPr lang="en-US">
                <a:solidFill>
                  <a:srgbClr val="808080"/>
                </a:solidFill>
              </a:rPr>
              <a:pPr/>
              <a:t>‹#›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th-TH">
              <a:solidFill>
                <a:srgbClr val="80808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2F5791-2911-4EA4-AB92-6B32F1B73AF0}" type="slidenum">
              <a:rPr lang="en-US">
                <a:solidFill>
                  <a:srgbClr val="808080"/>
                </a:solidFill>
              </a:rPr>
              <a:pPr/>
              <a:t>‹#›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th-TH">
              <a:solidFill>
                <a:srgbClr val="80808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B0451A-4CB2-4C49-B8B2-F7F63BFE6A4B}" type="slidenum">
              <a:rPr lang="en-US">
                <a:solidFill>
                  <a:srgbClr val="808080"/>
                </a:solidFill>
              </a:rPr>
              <a:pPr/>
              <a:t>‹#›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th-TH" smtClean="0">
                <a:solidFill>
                  <a:srgbClr val="FFFFFF"/>
                </a:solidFill>
              </a:rPr>
              <a:t>14/03/54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AECD4-9117-419D-A9D4-B329286C958F}" type="slidenum">
              <a:rPr lang="en-US">
                <a:solidFill>
                  <a:srgbClr val="808080"/>
                </a:solidFill>
              </a:rPr>
              <a:pPr/>
              <a:t>‹#›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200" y="6477000"/>
            <a:ext cx="19812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209800" y="6477000"/>
            <a:ext cx="4572000" cy="304800"/>
          </a:xfrm>
        </p:spPr>
        <p:txBody>
          <a:bodyPr/>
          <a:lstStyle>
            <a:lvl1pPr>
              <a:defRPr dirty="0" smtClean="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0A408AB9-68D3-40D0-8EB8-7066F86DCD83}" type="slidenum">
              <a:rPr lang="en-US">
                <a:solidFill>
                  <a:srgbClr val="80808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th-TH">
              <a:solidFill>
                <a:srgbClr val="80808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BDCF6F-14B5-4074-BB97-44B712FB273C}" type="slidenum">
              <a:rPr lang="en-US">
                <a:solidFill>
                  <a:srgbClr val="808080"/>
                </a:solidFill>
              </a:rPr>
              <a:pPr/>
              <a:t>‹#›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th-TH">
              <a:solidFill>
                <a:srgbClr val="80808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082C21-F923-4328-8813-2ACBE4F0FF21}" type="slidenum">
              <a:rPr lang="en-US">
                <a:solidFill>
                  <a:srgbClr val="808080"/>
                </a:solidFill>
              </a:rPr>
              <a:pPr/>
              <a:t>‹#›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th-TH">
              <a:solidFill>
                <a:srgbClr val="80808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B1D7AD-CDA6-4606-991A-C9768DD4E8C3}" type="slidenum">
              <a:rPr lang="en-US">
                <a:solidFill>
                  <a:srgbClr val="808080"/>
                </a:solidFill>
              </a:rPr>
              <a:pPr/>
              <a:t>‹#›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th-TH">
              <a:solidFill>
                <a:srgbClr val="80808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DAAA86-FFFF-4216-9BF8-DB983DF3B8EB}" type="slidenum">
              <a:rPr lang="en-US">
                <a:solidFill>
                  <a:srgbClr val="808080"/>
                </a:solidFill>
              </a:rPr>
              <a:pPr/>
              <a:t>‹#›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th-TH">
              <a:solidFill>
                <a:srgbClr val="80808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6080B3-4141-40A9-9344-7534905B68B9}" type="slidenum">
              <a:rPr lang="en-US">
                <a:solidFill>
                  <a:srgbClr val="808080"/>
                </a:solidFill>
              </a:rPr>
              <a:pPr/>
              <a:t>‹#›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th-TH">
              <a:solidFill>
                <a:srgbClr val="80808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EF93AC-CF21-4450-BA98-CA8BC8515051}" type="slidenum">
              <a:rPr lang="en-US">
                <a:solidFill>
                  <a:srgbClr val="808080"/>
                </a:solidFill>
              </a:rPr>
              <a:pPr/>
              <a:t>‹#›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th-TH">
              <a:solidFill>
                <a:srgbClr val="80808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963AD2-B349-4523-9F70-BE0EEB355019}" type="slidenum">
              <a:rPr lang="en-US">
                <a:solidFill>
                  <a:srgbClr val="808080"/>
                </a:solidFill>
              </a:rPr>
              <a:pPr/>
              <a:t>‹#›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50000">
              <a:schemeClr val="bg1"/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solidFill>
            <a:srgbClr val="99CC00"/>
          </a:solidFill>
          <a:ln w="57150">
            <a:solidFill>
              <a:srgbClr val="99FF6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คลิกเพื่อแก้ไขลักษณะต้นแบบชื่อเรื่อง</a:t>
            </a:r>
          </a:p>
        </p:txBody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</a:p>
        </p:txBody>
      </p:sp>
      <p:sp>
        <p:nvSpPr>
          <p:cNvPr id="8734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" y="64770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2"/>
                </a:solidFill>
                <a:latin typeface="Times New Roman" pitchFamily="18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8734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2"/>
                </a:solidFill>
                <a:latin typeface="Times New Roman" pitchFamily="18" charset="0"/>
                <a:cs typeface="Angsana New" pitchFamily="18" charset="-34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th-TH">
              <a:solidFill>
                <a:srgbClr val="808080"/>
              </a:solidFill>
            </a:endParaRPr>
          </a:p>
        </p:txBody>
      </p:sp>
      <p:sp>
        <p:nvSpPr>
          <p:cNvPr id="8734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  <a:latin typeface="Times New Roman" pitchFamily="18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DDC5D702-1F97-43B9-958B-848D0A5316D3}" type="slidenum">
              <a:rPr lang="en-US">
                <a:solidFill>
                  <a:srgbClr val="80808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8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990099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990099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990099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990099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990099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9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10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dirty="0" smtClean="0"/>
              <a:t>การเข้าและการถอดรหัส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th-TH" dirty="0">
              <a:solidFill>
                <a:srgbClr val="80808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4AA7-1C78-4163-821D-1B01638CC291}" type="slidenum">
              <a:rPr lang="en-US" smtClean="0">
                <a:solidFill>
                  <a:srgbClr val="808080"/>
                </a:solidFill>
              </a:rPr>
              <a:pPr/>
              <a:t>1</a:t>
            </a:fld>
            <a:endParaRPr lang="en-US">
              <a:solidFill>
                <a:srgbClr val="80808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/>
              <a:t>ภาควิชาวิทยาการคอมพิวเตอร์ มหาวิทยาลัยบูรพา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8A4CBA-03EB-4C8F-9322-85F6B40431F3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Slide Number Placeholder 5"/>
          <p:cNvSpPr txBox="1">
            <a:spLocks noGrp="1"/>
          </p:cNvSpPr>
          <p:nvPr/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1247DBAC-D128-46A4-8C2A-E140E7943B36}" type="slidenum">
              <a:rPr lang="en-US" sz="1400">
                <a:solidFill>
                  <a:schemeClr val="bg2"/>
                </a:solidFill>
                <a:latin typeface="+mn-lt"/>
              </a:rPr>
              <a:pPr algn="r">
                <a:defRPr/>
              </a:pPr>
              <a:t>10</a:t>
            </a:fld>
            <a:endParaRPr lang="en-US" sz="14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mod </a:t>
            </a:r>
            <a:r>
              <a:rPr lang="en-US" smtClean="0"/>
              <a:t>function</a:t>
            </a:r>
            <a:endParaRPr lang="en-US" b="1" smtClean="0"/>
          </a:p>
        </p:txBody>
      </p:sp>
      <p:sp>
        <p:nvSpPr>
          <p:cNvPr id="90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  <a:defRPr/>
            </a:pPr>
            <a:r>
              <a:rPr lang="en-US" dirty="0" smtClean="0"/>
              <a:t>Q:  </a:t>
            </a:r>
            <a:r>
              <a:rPr lang="th-TH" dirty="0" smtClean="0"/>
              <a:t>จงหาค่า</a:t>
            </a:r>
            <a:endParaRPr lang="en-US" dirty="0" smtClean="0"/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en-US" dirty="0" smtClean="0"/>
              <a:t>113 </a:t>
            </a:r>
            <a:r>
              <a:rPr lang="en-US" b="1" dirty="0" smtClean="0"/>
              <a:t>mod </a:t>
            </a:r>
            <a:r>
              <a:rPr lang="en-US" dirty="0" smtClean="0"/>
              <a:t>24</a:t>
            </a:r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en-US" dirty="0" smtClean="0"/>
              <a:t>-29 </a:t>
            </a:r>
            <a:r>
              <a:rPr lang="en-US" b="1" dirty="0" smtClean="0"/>
              <a:t>mod </a:t>
            </a:r>
            <a:r>
              <a:rPr lang="en-US" dirty="0" smtClean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/>
              <a:t>ภาควิชาวิทยาการคอมพิวเตอร์ มหาวิทยาลัยบูรพา</a:t>
            </a: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948514-9D9B-4E16-9BBD-29AC8E69EE03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8CE0907A-215F-4CBD-842A-E9A792BE8895}" type="slidenum">
              <a:rPr lang="en-US" sz="1400">
                <a:solidFill>
                  <a:schemeClr val="bg2"/>
                </a:solidFill>
                <a:latin typeface="+mn-lt"/>
              </a:rPr>
              <a:pPr algn="r">
                <a:defRPr/>
              </a:pPr>
              <a:t>11</a:t>
            </a:fld>
            <a:endParaRPr lang="en-US" sz="14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mod </a:t>
            </a:r>
            <a:r>
              <a:rPr lang="en-US" smtClean="0"/>
              <a:t>function</a:t>
            </a:r>
            <a:endParaRPr lang="en-US" b="1" smtClean="0"/>
          </a:p>
        </p:txBody>
      </p:sp>
      <p:sp>
        <p:nvSpPr>
          <p:cNvPr id="90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  <a:defRPr/>
            </a:pPr>
            <a:r>
              <a:rPr lang="en-US" dirty="0" smtClean="0"/>
              <a:t>A: </a:t>
            </a:r>
            <a:r>
              <a:rPr lang="th-TH" dirty="0" smtClean="0"/>
              <a:t>จงหาค่า</a:t>
            </a:r>
            <a:endParaRPr lang="en-US" dirty="0" smtClean="0"/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en-US" dirty="0" smtClean="0"/>
              <a:t>113 </a:t>
            </a:r>
            <a:r>
              <a:rPr lang="en-US" b="1" dirty="0" smtClean="0"/>
              <a:t>mod </a:t>
            </a:r>
            <a:r>
              <a:rPr lang="en-US" dirty="0" smtClean="0"/>
              <a:t>24:</a:t>
            </a:r>
          </a:p>
          <a:p>
            <a:pPr marL="609600" indent="-609600">
              <a:buFont typeface="Wingdings" pitchFamily="2" charset="2"/>
              <a:buAutoNum type="arabicPeriod"/>
              <a:defRPr/>
            </a:pPr>
            <a:endParaRPr lang="en-US" dirty="0" smtClean="0"/>
          </a:p>
          <a:p>
            <a:pPr marL="609600" indent="-609600">
              <a:buFont typeface="Wingdings" pitchFamily="2" charset="2"/>
              <a:buAutoNum type="arabicPeriod"/>
              <a:defRPr/>
            </a:pPr>
            <a:endParaRPr lang="en-US" dirty="0" smtClean="0"/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en-US" dirty="0" smtClean="0"/>
              <a:t>-29 </a:t>
            </a:r>
            <a:r>
              <a:rPr lang="en-US" b="1" dirty="0" smtClean="0"/>
              <a:t>mod </a:t>
            </a:r>
            <a:r>
              <a:rPr lang="en-US" dirty="0" smtClean="0"/>
              <a:t>7</a:t>
            </a:r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4875213" y="1965325"/>
          <a:ext cx="1392237" cy="1322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3" imgW="482400" imgH="457200" progId="Equation.3">
                  <p:embed/>
                </p:oleObj>
              </mc:Choice>
              <mc:Fallback>
                <p:oleObj name="Equation" r:id="rId3" imgW="4824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213" y="1965325"/>
                        <a:ext cx="1392237" cy="1322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/>
              <a:t>ภาควิชาวิทยาการคอมพิวเตอร์ มหาวิทยาลัยบูรพา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8DF36A-60C9-4C5D-A349-7F9DBE2291A2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/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63F3CE93-CF33-4762-AAE0-F180E94F7770}" type="slidenum">
              <a:rPr lang="en-US" sz="1400">
                <a:solidFill>
                  <a:schemeClr val="bg2"/>
                </a:solidFill>
                <a:latin typeface="+mn-lt"/>
              </a:rPr>
              <a:pPr algn="r">
                <a:defRPr/>
              </a:pPr>
              <a:t>12</a:t>
            </a:fld>
            <a:endParaRPr lang="en-US" sz="14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mod </a:t>
            </a:r>
            <a:r>
              <a:rPr lang="en-US" smtClean="0"/>
              <a:t>function</a:t>
            </a:r>
            <a:endParaRPr lang="en-US" b="1" smtClean="0"/>
          </a:p>
        </p:txBody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  <a:defRPr/>
            </a:pPr>
            <a:r>
              <a:rPr lang="en-US" dirty="0" smtClean="0"/>
              <a:t>A: </a:t>
            </a:r>
            <a:r>
              <a:rPr lang="th-TH" dirty="0" smtClean="0"/>
              <a:t>จงหาค่า</a:t>
            </a:r>
            <a:endParaRPr lang="en-US" dirty="0" smtClean="0"/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en-US" dirty="0" smtClean="0"/>
              <a:t>113 </a:t>
            </a:r>
            <a:r>
              <a:rPr lang="en-US" b="1" dirty="0" smtClean="0"/>
              <a:t>mod </a:t>
            </a:r>
            <a:r>
              <a:rPr lang="en-US" dirty="0" smtClean="0"/>
              <a:t>24:</a:t>
            </a:r>
          </a:p>
          <a:p>
            <a:pPr marL="609600" indent="-609600">
              <a:buFont typeface="Wingdings" pitchFamily="2" charset="2"/>
              <a:buAutoNum type="arabicPeriod"/>
              <a:defRPr/>
            </a:pPr>
            <a:endParaRPr lang="en-US" dirty="0" smtClean="0"/>
          </a:p>
          <a:p>
            <a:pPr marL="609600" indent="-609600">
              <a:buFont typeface="Wingdings" pitchFamily="2" charset="2"/>
              <a:buAutoNum type="arabicPeriod"/>
              <a:defRPr/>
            </a:pPr>
            <a:endParaRPr lang="en-US" dirty="0" smtClean="0"/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en-US" dirty="0" smtClean="0"/>
              <a:t>-29 </a:t>
            </a:r>
            <a:r>
              <a:rPr lang="en-US" b="1" dirty="0" smtClean="0"/>
              <a:t>mod </a:t>
            </a:r>
            <a:r>
              <a:rPr lang="en-US" dirty="0" smtClean="0"/>
              <a:t>7</a:t>
            </a:r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/>
        </p:nvGraphicFramePr>
        <p:xfrm>
          <a:off x="4875213" y="2019300"/>
          <a:ext cx="1392237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3" imgW="482400" imgH="419040" progId="Equation.3">
                  <p:embed/>
                </p:oleObj>
              </mc:Choice>
              <mc:Fallback>
                <p:oleObj name="Equation" r:id="rId3" imgW="482400" imgH="419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213" y="2019300"/>
                        <a:ext cx="1392237" cy="1212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5"/>
          <p:cNvGraphicFramePr>
            <a:graphicFrameLocks noChangeAspect="1"/>
          </p:cNvGraphicFramePr>
          <p:nvPr/>
        </p:nvGraphicFramePr>
        <p:xfrm>
          <a:off x="5605463" y="2974975"/>
          <a:ext cx="622300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5" imgW="215640" imgH="393480" progId="Equation.3">
                  <p:embed/>
                </p:oleObj>
              </mc:Choice>
              <mc:Fallback>
                <p:oleObj name="Equation" r:id="rId5" imgW="21564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5463" y="2974975"/>
                        <a:ext cx="622300" cy="1139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9" name="Line 6"/>
          <p:cNvSpPr>
            <a:spLocks noChangeShapeType="1"/>
          </p:cNvSpPr>
          <p:nvPr/>
        </p:nvSpPr>
        <p:spPr bwMode="auto">
          <a:xfrm>
            <a:off x="3957638" y="3125788"/>
            <a:ext cx="1673225" cy="68580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/>
              <a:t>ภาควิชาวิทยาการคอมพิวเตอร์ มหาวิทยาลัยบูรพา</a:t>
            </a: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9D6959-F964-41FA-A9E0-AFBEA791B8F9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8" name="Slide Number Placeholder 5"/>
          <p:cNvSpPr txBox="1">
            <a:spLocks noGrp="1"/>
          </p:cNvSpPr>
          <p:nvPr/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D9CAFACD-D370-45C6-8A21-040665C3C958}" type="slidenum">
              <a:rPr lang="en-US" sz="1400">
                <a:solidFill>
                  <a:schemeClr val="bg2"/>
                </a:solidFill>
                <a:latin typeface="+mn-lt"/>
              </a:rPr>
              <a:pPr algn="r">
                <a:defRPr/>
              </a:pPr>
              <a:t>13</a:t>
            </a:fld>
            <a:endParaRPr lang="en-US" sz="14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92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mod </a:t>
            </a:r>
            <a:r>
              <a:rPr lang="en-US" smtClean="0"/>
              <a:t>function</a:t>
            </a:r>
            <a:endParaRPr lang="en-US" b="1" smtClean="0"/>
          </a:p>
        </p:txBody>
      </p:sp>
      <p:sp>
        <p:nvSpPr>
          <p:cNvPr id="91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  <a:defRPr/>
            </a:pPr>
            <a:r>
              <a:rPr lang="en-US" dirty="0" smtClean="0"/>
              <a:t>A: </a:t>
            </a:r>
            <a:r>
              <a:rPr lang="th-TH" dirty="0" smtClean="0"/>
              <a:t>จงหาค่า</a:t>
            </a:r>
            <a:endParaRPr lang="en-US" dirty="0" smtClean="0"/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en-US" dirty="0" smtClean="0"/>
              <a:t>113 </a:t>
            </a:r>
            <a:r>
              <a:rPr lang="en-US" b="1" dirty="0" smtClean="0"/>
              <a:t>mod </a:t>
            </a:r>
            <a:r>
              <a:rPr lang="en-US" dirty="0" smtClean="0"/>
              <a:t>24:</a:t>
            </a:r>
          </a:p>
          <a:p>
            <a:pPr marL="609600" indent="-609600">
              <a:buFont typeface="Wingdings" pitchFamily="2" charset="2"/>
              <a:buAutoNum type="arabicPeriod"/>
              <a:defRPr/>
            </a:pPr>
            <a:endParaRPr lang="en-US" dirty="0" smtClean="0"/>
          </a:p>
          <a:p>
            <a:pPr marL="609600" indent="-609600">
              <a:buFont typeface="Wingdings" pitchFamily="2" charset="2"/>
              <a:buAutoNum type="arabicPeriod"/>
              <a:defRPr/>
            </a:pPr>
            <a:endParaRPr lang="en-US" dirty="0" smtClean="0"/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en-US" dirty="0" smtClean="0"/>
              <a:t>-29 </a:t>
            </a:r>
            <a:r>
              <a:rPr lang="en-US" b="1" dirty="0" smtClean="0"/>
              <a:t>mod </a:t>
            </a:r>
            <a:r>
              <a:rPr lang="en-US" dirty="0" smtClean="0"/>
              <a:t>7</a:t>
            </a: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4875213" y="2019300"/>
          <a:ext cx="1392237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3" imgW="482400" imgH="419040" progId="Equation.3">
                  <p:embed/>
                </p:oleObj>
              </mc:Choice>
              <mc:Fallback>
                <p:oleObj name="Equation" r:id="rId3" imgW="482400" imgH="419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213" y="2019300"/>
                        <a:ext cx="1392237" cy="1212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5"/>
          <p:cNvGraphicFramePr>
            <a:graphicFrameLocks noChangeAspect="1"/>
          </p:cNvGraphicFramePr>
          <p:nvPr/>
        </p:nvGraphicFramePr>
        <p:xfrm>
          <a:off x="5605463" y="2974975"/>
          <a:ext cx="622300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5" imgW="215640" imgH="393480" progId="Equation.3">
                  <p:embed/>
                </p:oleObj>
              </mc:Choice>
              <mc:Fallback>
                <p:oleObj name="Equation" r:id="rId5" imgW="21564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5463" y="2974975"/>
                        <a:ext cx="622300" cy="1139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4" name="Line 6"/>
          <p:cNvSpPr>
            <a:spLocks noChangeShapeType="1"/>
          </p:cNvSpPr>
          <p:nvPr/>
        </p:nvSpPr>
        <p:spPr bwMode="auto">
          <a:xfrm>
            <a:off x="3957638" y="3125788"/>
            <a:ext cx="1673225" cy="68580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9220" name="Object 7"/>
          <p:cNvGraphicFramePr>
            <a:graphicFrameLocks noChangeAspect="1"/>
          </p:cNvGraphicFramePr>
          <p:nvPr/>
        </p:nvGraphicFramePr>
        <p:xfrm>
          <a:off x="4968875" y="4251325"/>
          <a:ext cx="1319213" cy="1322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7" imgW="457200" imgH="457200" progId="Equation.3">
                  <p:embed/>
                </p:oleObj>
              </mc:Choice>
              <mc:Fallback>
                <p:oleObj name="Equation" r:id="rId7" imgW="4572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75" y="4251325"/>
                        <a:ext cx="1319213" cy="1322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/>
              <a:t>ภาควิชาวิทยาการคอมพิวเตอร์ มหาวิทยาลัยบูรพา</a:t>
            </a:r>
            <a:endParaRPr lang="en-US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6D1492-1147-4300-9BF1-F064542C2D55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1" name="Slide Number Placeholder 5"/>
          <p:cNvSpPr txBox="1">
            <a:spLocks noGrp="1"/>
          </p:cNvSpPr>
          <p:nvPr/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EC003CDB-5268-49C4-A825-DC0E0BAD8F0F}" type="slidenum">
              <a:rPr lang="en-US" sz="1400">
                <a:solidFill>
                  <a:schemeClr val="bg2"/>
                </a:solidFill>
                <a:latin typeface="+mn-lt"/>
              </a:rPr>
              <a:pPr algn="r">
                <a:defRPr/>
              </a:pPr>
              <a:t>14</a:t>
            </a:fld>
            <a:endParaRPr lang="en-US" sz="14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02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mod </a:t>
            </a:r>
            <a:r>
              <a:rPr lang="en-US" smtClean="0"/>
              <a:t>function</a:t>
            </a:r>
            <a:endParaRPr lang="en-US" b="1" smtClean="0"/>
          </a:p>
        </p:txBody>
      </p:sp>
      <p:sp>
        <p:nvSpPr>
          <p:cNvPr id="91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  <a:defRPr/>
            </a:pPr>
            <a:r>
              <a:rPr lang="en-US" dirty="0" smtClean="0"/>
              <a:t>A: </a:t>
            </a:r>
            <a:r>
              <a:rPr lang="th-TH" dirty="0" smtClean="0"/>
              <a:t>จงหาค่า</a:t>
            </a:r>
            <a:endParaRPr lang="en-US" dirty="0" smtClean="0"/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en-US" dirty="0" smtClean="0"/>
              <a:t>113 </a:t>
            </a:r>
            <a:r>
              <a:rPr lang="en-US" b="1" dirty="0" smtClean="0"/>
              <a:t>mod </a:t>
            </a:r>
            <a:r>
              <a:rPr lang="en-US" dirty="0" smtClean="0"/>
              <a:t>24:</a:t>
            </a:r>
          </a:p>
          <a:p>
            <a:pPr marL="609600" indent="-609600">
              <a:buFont typeface="Wingdings" pitchFamily="2" charset="2"/>
              <a:buAutoNum type="arabicPeriod"/>
              <a:defRPr/>
            </a:pPr>
            <a:endParaRPr lang="en-US" dirty="0" smtClean="0"/>
          </a:p>
          <a:p>
            <a:pPr marL="609600" indent="-609600">
              <a:buFont typeface="Wingdings" pitchFamily="2" charset="2"/>
              <a:buAutoNum type="arabicPeriod"/>
              <a:defRPr/>
            </a:pPr>
            <a:endParaRPr lang="en-US" dirty="0" smtClean="0"/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en-US" dirty="0" smtClean="0"/>
              <a:t>-29 </a:t>
            </a:r>
            <a:r>
              <a:rPr lang="en-US" b="1" dirty="0" smtClean="0"/>
              <a:t>mod </a:t>
            </a:r>
            <a:r>
              <a:rPr lang="en-US" dirty="0" smtClean="0"/>
              <a:t>7</a:t>
            </a:r>
          </a:p>
        </p:txBody>
      </p:sp>
      <p:graphicFrame>
        <p:nvGraphicFramePr>
          <p:cNvPr id="10242" name="Object 4"/>
          <p:cNvGraphicFramePr>
            <a:graphicFrameLocks noChangeAspect="1"/>
          </p:cNvGraphicFramePr>
          <p:nvPr/>
        </p:nvGraphicFramePr>
        <p:xfrm>
          <a:off x="4932363" y="1905000"/>
          <a:ext cx="1392237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3" name="Equation" r:id="rId3" imgW="482400" imgH="419040" progId="Equation.3">
                  <p:embed/>
                </p:oleObj>
              </mc:Choice>
              <mc:Fallback>
                <p:oleObj name="Equation" r:id="rId3" imgW="482400" imgH="419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1905000"/>
                        <a:ext cx="1392237" cy="1212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5"/>
          <p:cNvGraphicFramePr>
            <a:graphicFrameLocks noChangeAspect="1"/>
          </p:cNvGraphicFramePr>
          <p:nvPr/>
        </p:nvGraphicFramePr>
        <p:xfrm>
          <a:off x="5662613" y="2860675"/>
          <a:ext cx="622300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4" name="Equation" r:id="rId5" imgW="215640" imgH="393480" progId="Equation.3">
                  <p:embed/>
                </p:oleObj>
              </mc:Choice>
              <mc:Fallback>
                <p:oleObj name="Equation" r:id="rId5" imgW="21564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2613" y="2860675"/>
                        <a:ext cx="622300" cy="1139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0" name="Line 6"/>
          <p:cNvSpPr>
            <a:spLocks noChangeShapeType="1"/>
          </p:cNvSpPr>
          <p:nvPr/>
        </p:nvSpPr>
        <p:spPr bwMode="auto">
          <a:xfrm>
            <a:off x="4014788" y="3011488"/>
            <a:ext cx="1673225" cy="68580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0244" name="Object 7"/>
          <p:cNvGraphicFramePr>
            <a:graphicFrameLocks noChangeAspect="1"/>
          </p:cNvGraphicFramePr>
          <p:nvPr/>
        </p:nvGraphicFramePr>
        <p:xfrm>
          <a:off x="4968875" y="4038600"/>
          <a:ext cx="1319213" cy="124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5" name="Equation" r:id="rId7" imgW="457200" imgH="431640" progId="Equation.3">
                  <p:embed/>
                </p:oleObj>
              </mc:Choice>
              <mc:Fallback>
                <p:oleObj name="Equation" r:id="rId7" imgW="457200" imgH="431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75" y="4038600"/>
                        <a:ext cx="1319213" cy="1249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8"/>
          <p:cNvGraphicFramePr>
            <a:graphicFrameLocks noChangeAspect="1"/>
          </p:cNvGraphicFramePr>
          <p:nvPr/>
        </p:nvGraphicFramePr>
        <p:xfrm>
          <a:off x="5372100" y="5008563"/>
          <a:ext cx="952500" cy="1249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" name="Equation" r:id="rId9" imgW="330120" imgH="431640" progId="Equation.3">
                  <p:embed/>
                </p:oleObj>
              </mc:Choice>
              <mc:Fallback>
                <p:oleObj name="Equation" r:id="rId9" imgW="330120" imgH="4316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5008563"/>
                        <a:ext cx="952500" cy="1249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1" name="Line 9"/>
          <p:cNvSpPr>
            <a:spLocks noChangeShapeType="1"/>
          </p:cNvSpPr>
          <p:nvPr/>
        </p:nvSpPr>
        <p:spPr bwMode="auto">
          <a:xfrm>
            <a:off x="3352800" y="4505325"/>
            <a:ext cx="2590800" cy="1285875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0246" name="Object 10"/>
          <p:cNvGraphicFramePr>
            <a:graphicFrameLocks noChangeAspect="1"/>
          </p:cNvGraphicFramePr>
          <p:nvPr/>
        </p:nvGraphicFramePr>
        <p:xfrm>
          <a:off x="5959475" y="5637213"/>
          <a:ext cx="3651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7" name="Equation" r:id="rId11" imgW="126720" imgH="177480" progId="Equation.3">
                  <p:embed/>
                </p:oleObj>
              </mc:Choice>
              <mc:Fallback>
                <p:oleObj name="Equation" r:id="rId11" imgW="126720" imgH="177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9475" y="5637213"/>
                        <a:ext cx="365125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/>
              <a:t>ภาควิชาวิทยาการคอมพิวเตอร์ มหาวิทยาลัยบูรพา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C07694-8AF3-4065-9B22-DF65A11BAAE6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8523D5E-E593-44BB-A749-B9A4D2E20D50}" type="slidenum">
              <a:rPr lang="en-US" sz="1400">
                <a:solidFill>
                  <a:schemeClr val="bg2"/>
                </a:solidFill>
                <a:latin typeface="+mn-lt"/>
              </a:rPr>
              <a:pPr algn="r">
                <a:defRPr/>
              </a:pPr>
              <a:t>15</a:t>
            </a:fld>
            <a:endParaRPr lang="en-US" sz="14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573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Caesar’s Cipher</a:t>
            </a:r>
          </a:p>
        </p:txBody>
      </p:sp>
      <p:sp>
        <p:nvSpPr>
          <p:cNvPr id="92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  <a:defRPr/>
            </a:pPr>
            <a:r>
              <a:rPr lang="th-TH" sz="2800" dirty="0" smtClean="0"/>
              <a:t>การเข้ารหัสอย่างง่าย ทำได้โดย</a:t>
            </a:r>
            <a:endParaRPr lang="en-US" sz="2800" dirty="0"/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th-TH" sz="2800" dirty="0" smtClean="0"/>
              <a:t>แปลงข้อความเป็นตัวอักษรพิมพ์ใหญ่</a:t>
            </a:r>
            <a:endParaRPr lang="en-US" sz="2800" dirty="0"/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th-TH" sz="2800" dirty="0" smtClean="0"/>
              <a:t>แปลงตัวอักษรเป็นตัวเลขระหว่าง</a:t>
            </a:r>
            <a:r>
              <a:rPr lang="en-US" sz="2800" dirty="0" smtClean="0"/>
              <a:t> </a:t>
            </a:r>
            <a:r>
              <a:rPr lang="en-US" sz="2800" dirty="0"/>
              <a:t>1 </a:t>
            </a:r>
            <a:r>
              <a:rPr lang="th-TH" sz="2800" dirty="0" smtClean="0"/>
              <a:t>ถึง</a:t>
            </a:r>
            <a:r>
              <a:rPr lang="en-US" sz="2800" dirty="0" smtClean="0"/>
              <a:t> 26</a:t>
            </a:r>
            <a:r>
              <a:rPr lang="th-TH" sz="2800" dirty="0" smtClean="0"/>
              <a:t> เช่น จาก </a:t>
            </a:r>
            <a:r>
              <a:rPr lang="en-US" sz="2800" dirty="0" smtClean="0"/>
              <a:t>A </a:t>
            </a:r>
            <a:r>
              <a:rPr lang="th-TH" sz="2800" dirty="0" smtClean="0"/>
              <a:t>เป็นเลข </a:t>
            </a:r>
            <a:r>
              <a:rPr lang="en-US" sz="2800" dirty="0" smtClean="0"/>
              <a:t>1, B</a:t>
            </a:r>
            <a:r>
              <a:rPr lang="th-TH" sz="2800" dirty="0" smtClean="0"/>
              <a:t> เป็นเลข </a:t>
            </a:r>
            <a:r>
              <a:rPr lang="en-US" sz="2800" dirty="0" smtClean="0"/>
              <a:t>2 ,C </a:t>
            </a:r>
            <a:r>
              <a:rPr lang="th-TH" sz="2800" dirty="0" smtClean="0"/>
              <a:t>เป็นเลข </a:t>
            </a:r>
            <a:r>
              <a:rPr lang="en-US" sz="2800" dirty="0" smtClean="0"/>
              <a:t>3…</a:t>
            </a:r>
            <a:r>
              <a:rPr lang="th-TH" sz="2800" dirty="0" smtClean="0"/>
              <a:t>เป็นต้น</a:t>
            </a:r>
            <a:endParaRPr lang="en-US" sz="2800" dirty="0"/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th-TH" sz="2800" dirty="0" smtClean="0"/>
              <a:t>นำตัวเลขแต่ละตัวไปผ่านฟังก์ชั่นการเข้ารหัสที่ต้องการ(ด้วยการมอ</a:t>
            </a:r>
            <a:r>
              <a:rPr lang="th-TH" sz="2800" dirty="0" err="1" smtClean="0"/>
              <a:t>ดุโล</a:t>
            </a:r>
            <a:r>
              <a:rPr lang="th-TH" sz="2800" dirty="0" smtClean="0"/>
              <a:t>)</a:t>
            </a:r>
            <a:endParaRPr lang="en-US" sz="2800" dirty="0"/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th-TH" sz="2800" dirty="0" smtClean="0"/>
              <a:t>แปลงตัวเลขที่ได้จากฟังก์ชั่นกลับเป็นตัวอักษรอีกครั้ง จะได้ข้อความที่ผ่านการเข้ารหัสเรียบร้อยแล้ว</a:t>
            </a:r>
            <a:endParaRPr lang="en-US" sz="2800" dirty="0"/>
          </a:p>
          <a:p>
            <a:pPr marL="609600" indent="-609600">
              <a:buFont typeface="Wingdings" pitchFamily="2" charset="2"/>
              <a:buAutoNum type="arabicPeriod" startAt="2"/>
              <a:defRPr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ภาควิชาวิทยาการคอมพิวเตอร์ มหาวิทยาลัยบูรพา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E7A48-DE63-4F31-B4D5-6157CDE57BFA}" type="slidenum">
              <a:rPr lang="en-US"/>
              <a:pPr/>
              <a:t>16</a:t>
            </a:fld>
            <a:endParaRPr lang="en-US"/>
          </a:p>
        </p:txBody>
      </p:sp>
      <p:sp>
        <p:nvSpPr>
          <p:cNvPr id="92" name="Slide Number Placeholder 5"/>
          <p:cNvSpPr txBox="1">
            <a:spLocks noGrp="1"/>
          </p:cNvSpPr>
          <p:nvPr/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/>
            <a:fld id="{AB425554-1EA3-426C-B986-67842DD17A3A}" type="slidenum">
              <a:rPr lang="en-US" sz="1400">
                <a:solidFill>
                  <a:schemeClr val="bg2"/>
                </a:solidFill>
                <a:latin typeface="Times New Roman" pitchFamily="18" charset="0"/>
              </a:rPr>
              <a:pPr algn="r"/>
              <a:t>16</a:t>
            </a:fld>
            <a:endParaRPr lang="en-US" sz="140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5837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8077200" cy="1143000"/>
          </a:xfrm>
        </p:spPr>
        <p:txBody>
          <a:bodyPr/>
          <a:lstStyle/>
          <a:p>
            <a:r>
              <a:rPr lang="en-US" sz="3200" smtClean="0"/>
              <a:t>Letter </a:t>
            </a:r>
            <a:r>
              <a:rPr lang="en-US" sz="3200" smtClean="0">
                <a:sym typeface="Wingdings" pitchFamily="2" charset="2"/>
              </a:rPr>
              <a:t> Number Conversion Table</a:t>
            </a:r>
            <a:endParaRPr lang="en-US" sz="3200" smtClean="0"/>
          </a:p>
        </p:txBody>
      </p:sp>
      <p:graphicFrame>
        <p:nvGraphicFramePr>
          <p:cNvPr id="923651" name="Group 3"/>
          <p:cNvGraphicFramePr>
            <a:graphicFrameLocks noGrp="1"/>
          </p:cNvGraphicFramePr>
          <p:nvPr>
            <p:ph type="tbl" idx="1"/>
          </p:nvPr>
        </p:nvGraphicFramePr>
        <p:xfrm>
          <a:off x="685800" y="2377440"/>
          <a:ext cx="7772400" cy="1051560"/>
        </p:xfrm>
        <a:graphic>
          <a:graphicData uri="http://schemas.openxmlformats.org/drawingml/2006/table">
            <a:tbl>
              <a:tblPr/>
              <a:tblGrid>
                <a:gridCol w="598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J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23695" name="Group 47"/>
          <p:cNvGraphicFramePr>
            <a:graphicFrameLocks noGrp="1"/>
          </p:cNvGraphicFramePr>
          <p:nvPr/>
        </p:nvGraphicFramePr>
        <p:xfrm>
          <a:off x="685800" y="4206240"/>
          <a:ext cx="7772400" cy="1051560"/>
        </p:xfrm>
        <a:graphic>
          <a:graphicData uri="http://schemas.openxmlformats.org/drawingml/2006/table">
            <a:tbl>
              <a:tblPr/>
              <a:tblGrid>
                <a:gridCol w="598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Q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Z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14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19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21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22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23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/>
              <a:t>ภาควิชาวิทยาการคอมพิวเตอร์ มหาวิทยาลัยบูรพา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E52114-4AA9-475B-A699-C3D941386271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E693B72B-D6E7-405F-B7CA-65ADE87C3B6C}" type="slidenum">
              <a:rPr lang="en-US" sz="1400">
                <a:solidFill>
                  <a:schemeClr val="bg2"/>
                </a:solidFill>
                <a:latin typeface="+mn-lt"/>
              </a:rPr>
              <a:pPr algn="r">
                <a:defRPr/>
              </a:pPr>
              <a:t>17</a:t>
            </a:fld>
            <a:endParaRPr lang="en-US" sz="14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593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Caesar’s Cipher</a:t>
            </a:r>
          </a:p>
        </p:txBody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91000"/>
          </a:xfrm>
        </p:spPr>
        <p:txBody>
          <a:bodyPr/>
          <a:lstStyle/>
          <a:p>
            <a:pPr marL="609600" indent="-609600">
              <a:buFontTx/>
              <a:buNone/>
              <a:defRPr/>
            </a:pPr>
            <a:r>
              <a:rPr lang="th-TH" dirty="0" smtClean="0"/>
              <a:t>ฟังก์ชันที่ใช้ในการเข้ารหัสคือ</a:t>
            </a:r>
            <a:endParaRPr lang="en-US" dirty="0"/>
          </a:p>
          <a:p>
            <a:pPr marL="609600" indent="-609600" algn="ctr">
              <a:buFontTx/>
              <a:buNone/>
              <a:defRPr/>
            </a:pPr>
            <a:r>
              <a:rPr lang="en-US" i="1" dirty="0" smtClean="0"/>
              <a:t>f </a:t>
            </a:r>
            <a:r>
              <a:rPr lang="en-US" dirty="0" smtClean="0"/>
              <a:t>(</a:t>
            </a:r>
            <a:r>
              <a:rPr lang="en-US" i="1" dirty="0" smtClean="0"/>
              <a:t>a</a:t>
            </a:r>
            <a:r>
              <a:rPr lang="en-US" dirty="0" smtClean="0"/>
              <a:t>) = (</a:t>
            </a:r>
            <a:r>
              <a:rPr lang="en-US" i="1" dirty="0" smtClean="0"/>
              <a:t>a</a:t>
            </a:r>
            <a:r>
              <a:rPr lang="en-US" dirty="0" smtClean="0"/>
              <a:t>+3) </a:t>
            </a:r>
            <a:r>
              <a:rPr lang="en-US" b="1" dirty="0" smtClean="0"/>
              <a:t>mod </a:t>
            </a:r>
            <a:r>
              <a:rPr lang="en-US" dirty="0" smtClean="0"/>
              <a:t>26</a:t>
            </a:r>
          </a:p>
          <a:p>
            <a:pPr marL="609600" indent="-609600">
              <a:buFontTx/>
              <a:buNone/>
              <a:defRPr/>
            </a:pPr>
            <a:r>
              <a:rPr lang="th-TH" dirty="0" smtClean="0"/>
              <a:t>ตัวอย่างเช่น การเข้ารหัส</a:t>
            </a:r>
            <a:r>
              <a:rPr lang="en-US" dirty="0" smtClean="0"/>
              <a:t> “YESTERDAY”</a:t>
            </a:r>
            <a:endParaRPr lang="en-US" dirty="0"/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en-US" dirty="0" smtClean="0"/>
              <a:t>YESTERDAY  </a:t>
            </a:r>
            <a:r>
              <a:rPr lang="en-US" dirty="0"/>
              <a:t>		</a:t>
            </a:r>
            <a:endParaRPr lang="th-TH" dirty="0" smtClean="0"/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th-TH" sz="3600" dirty="0" smtClean="0">
                <a:cs typeface="Angsana New" pitchFamily="18" charset="-34"/>
              </a:rPr>
              <a:t>25  5   19   20   5   18    4   1   25</a:t>
            </a:r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th-TH" sz="3600" dirty="0" smtClean="0">
                <a:cs typeface="Angsana New" pitchFamily="18" charset="-34"/>
              </a:rPr>
              <a:t>2   8   22   23   8   21   7    4   2</a:t>
            </a:r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en-US" altLang="ja-JP" dirty="0" smtClean="0">
                <a:ea typeface="MS PGothic" pitchFamily="34" charset="-128"/>
                <a:cs typeface="Angsana New" pitchFamily="18" charset="-34"/>
              </a:rPr>
              <a:t>“BHVWHUGDB”</a:t>
            </a:r>
            <a:endParaRPr lang="th-TH" dirty="0"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Simple Symmetric 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“HENTEIDTLAEAPMRCMUAK” </a:t>
            </a:r>
            <a:r>
              <a:rPr lang="th-TH" dirty="0" smtClean="0"/>
              <a:t>ถอดรหัสแล้วได้ </a:t>
            </a:r>
            <a:r>
              <a:rPr lang="en-US" dirty="0" smtClean="0"/>
              <a:t>“HELPMEIAMUNDERATTACK”</a:t>
            </a:r>
            <a:endParaRPr lang="th-TH" dirty="0" smtClean="0"/>
          </a:p>
          <a:p>
            <a:endParaRPr lang="th-TH" dirty="0" smtClean="0"/>
          </a:p>
          <a:p>
            <a:r>
              <a:rPr lang="en-US" sz="3600" dirty="0" smtClean="0"/>
              <a:t>“</a:t>
            </a:r>
            <a:r>
              <a:rPr lang="th-TH" sz="3600" dirty="0" smtClean="0"/>
              <a:t>ไข้ยคปากัรัทวนบาด้มั้ผนวยม</a:t>
            </a:r>
            <a:r>
              <a:rPr lang="en-US" sz="3600" dirty="0" smtClean="0"/>
              <a:t>”</a:t>
            </a:r>
            <a:r>
              <a:rPr lang="en-US" dirty="0" smtClean="0"/>
              <a:t> </a:t>
            </a:r>
            <a:r>
              <a:rPr lang="th-TH" dirty="0" smtClean="0"/>
              <a:t>ถอดรหัสแล้วได้อะไร</a:t>
            </a:r>
            <a:r>
              <a:rPr lang="en-US" dirty="0" smtClean="0"/>
              <a:t>?</a:t>
            </a:r>
          </a:p>
          <a:p>
            <a:endParaRPr lang="th-TH" dirty="0" smtClean="0"/>
          </a:p>
          <a:p>
            <a:endParaRPr lang="th-TH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 dirty="0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en-US" dirty="0">
              <a:solidFill>
                <a:srgbClr val="80808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408AB9-68D3-40D0-8EB8-7066F86DCD83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18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Scytale</a:t>
            </a:r>
            <a:r>
              <a:rPr lang="en-US" dirty="0" smtClean="0"/>
              <a:t> Cipher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0" y="4495800"/>
            <a:ext cx="5867400" cy="1828800"/>
          </a:xfrm>
        </p:spPr>
        <p:txBody>
          <a:bodyPr/>
          <a:lstStyle/>
          <a:p>
            <a:r>
              <a:rPr lang="en-US" sz="2400" dirty="0" smtClean="0"/>
              <a:t>400 B.C. the Spartans</a:t>
            </a:r>
          </a:p>
          <a:p>
            <a:r>
              <a:rPr lang="th-TH" sz="2400" dirty="0" smtClean="0"/>
              <a:t>เขียนข้อความบนกระดาษปาปิรัส แล้วไปม้วนกับไม้เหลี่ยม</a:t>
            </a:r>
            <a:endParaRPr lang="en-US" sz="2400" dirty="0" smtClean="0"/>
          </a:p>
          <a:p>
            <a:r>
              <a:rPr lang="th-TH" sz="2400" dirty="0" smtClean="0"/>
              <a:t>ข้อความจะถูกอ่านออกถ้าเอาไปม้วนกับไม้ที่มีขนาดถูกต้อง ซึ่งทำให้ตัวอักษรตรงกันพอดี</a:t>
            </a:r>
            <a:endParaRPr 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408AB9-68D3-40D0-8EB8-7066F86DCD83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19</a:t>
            </a:fld>
            <a:endParaRPr lang="en-US">
              <a:solidFill>
                <a:srgbClr val="808080"/>
              </a:solidFill>
            </a:endParaRPr>
          </a:p>
        </p:txBody>
      </p:sp>
      <p:pic>
        <p:nvPicPr>
          <p:cNvPr id="9218" name="Picture 2" descr="File:Skytal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209800"/>
            <a:ext cx="4418600" cy="25241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8A4CBA-03EB-4C8F-9322-85F6B40431F3}" type="slidenum">
              <a:rPr lang="en-US">
                <a:solidFill>
                  <a:srgbClr val="808080"/>
                </a:solidFill>
              </a:rPr>
              <a:pPr>
                <a:defRPr/>
              </a:pPr>
              <a:t>2</a:t>
            </a:fld>
            <a:endParaRPr lang="en-US">
              <a:solidFill>
                <a:srgbClr val="808080"/>
              </a:solidFill>
            </a:endParaRPr>
          </a:p>
        </p:txBody>
      </p:sp>
      <p:sp>
        <p:nvSpPr>
          <p:cNvPr id="4" name="Slide Number Placeholder 5"/>
          <p:cNvSpPr txBox="1">
            <a:spLocks noGrp="1"/>
          </p:cNvSpPr>
          <p:nvPr/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1247DBAC-D128-46A4-8C2A-E140E7943B36}" type="slidenum">
              <a:rPr lang="en-US" sz="1400">
                <a:solidFill>
                  <a:srgbClr val="808080"/>
                </a:solidFill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z="1400">
              <a:solidFill>
                <a:srgbClr val="808080"/>
              </a:solidFill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 Cryptography</a:t>
            </a:r>
          </a:p>
        </p:txBody>
      </p:sp>
      <p:pic>
        <p:nvPicPr>
          <p:cNvPr id="4098" name="Picture 2" descr="Ff650720.ch2_dataconf_f01(en-us,PandP.10)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514600"/>
            <a:ext cx="7086600" cy="3713574"/>
          </a:xfrm>
          <a:prstGeom prst="rect">
            <a:avLst/>
          </a:prstGeom>
          <a:noFill/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/>
              <a:t>ภาควิชาวิทยาการคอมพิวเตอร์ มหาวิทยาลัยบูรพา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E52114-4AA9-475B-A699-C3D941386271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E693B72B-D6E7-405F-B7CA-65ADE87C3B6C}" type="slidenum">
              <a:rPr lang="en-US" sz="1400">
                <a:solidFill>
                  <a:schemeClr val="bg2"/>
                </a:solidFill>
                <a:latin typeface="+mn-lt"/>
              </a:rPr>
              <a:pPr algn="r">
                <a:defRPr/>
              </a:pPr>
              <a:t>20</a:t>
            </a:fld>
            <a:endParaRPr lang="en-US" sz="14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593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 Table</a:t>
            </a:r>
          </a:p>
        </p:txBody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91000"/>
          </a:xfrm>
        </p:spPr>
        <p:txBody>
          <a:bodyPr/>
          <a:lstStyle/>
          <a:p>
            <a:pPr marL="609600" indent="-609600">
              <a:buFontTx/>
              <a:buNone/>
              <a:defRPr/>
            </a:pPr>
            <a:r>
              <a:rPr lang="th-TH" dirty="0" smtClean="0"/>
              <a:t>ฟังก์ชันที่ใช้ในการถอดรหัสคือ</a:t>
            </a:r>
            <a:endParaRPr lang="en-US" dirty="0" smtClean="0"/>
          </a:p>
          <a:p>
            <a:pPr marL="609600" indent="-609600" algn="ctr">
              <a:buFontTx/>
              <a:buNone/>
              <a:defRPr/>
            </a:pPr>
            <a:r>
              <a:rPr lang="en-US" i="1" dirty="0" smtClean="0"/>
              <a:t>f </a:t>
            </a:r>
            <a:r>
              <a:rPr lang="en-US" i="1" baseline="-25000" dirty="0" err="1" smtClean="0"/>
              <a:t>i</a:t>
            </a:r>
            <a:r>
              <a:rPr lang="en-US" dirty="0" smtClean="0"/>
              <a:t> = </a:t>
            </a:r>
            <a:r>
              <a:rPr lang="en-US" i="1" dirty="0" smtClean="0"/>
              <a:t>a</a:t>
            </a:r>
            <a:r>
              <a:rPr lang="en-US" i="1" baseline="-25000" dirty="0" smtClean="0"/>
              <a:t>[</a:t>
            </a:r>
            <a:r>
              <a:rPr lang="en-US" i="1" baseline="-25000" dirty="0" err="1" smtClean="0"/>
              <a:t>i</a:t>
            </a:r>
            <a:r>
              <a:rPr lang="en-US" i="1" baseline="-25000" dirty="0" smtClean="0"/>
              <a:t>/5 + 4 * (</a:t>
            </a:r>
            <a:r>
              <a:rPr lang="en-US" i="1" baseline="-25000" dirty="0" err="1" smtClean="0"/>
              <a:t>i</a:t>
            </a:r>
            <a:r>
              <a:rPr lang="en-US" i="1" baseline="-25000" dirty="0" smtClean="0"/>
              <a:t> mod 5)]</a:t>
            </a:r>
          </a:p>
          <a:p>
            <a:pPr marL="609600" indent="-609600" algn="ctr">
              <a:buFontTx/>
              <a:buNone/>
              <a:defRPr/>
            </a:pPr>
            <a:endParaRPr lang="en-US" dirty="0" smtClean="0"/>
          </a:p>
        </p:txBody>
      </p:sp>
      <p:graphicFrame>
        <p:nvGraphicFramePr>
          <p:cNvPr id="8" name="Group 3"/>
          <p:cNvGraphicFramePr>
            <a:graphicFrameLocks/>
          </p:cNvGraphicFramePr>
          <p:nvPr/>
        </p:nvGraphicFramePr>
        <p:xfrm>
          <a:off x="1524000" y="3428365"/>
          <a:ext cx="6019800" cy="1051560"/>
        </p:xfrm>
        <a:graphic>
          <a:graphicData uri="http://schemas.openxmlformats.org/drawingml/2006/table">
            <a:tbl>
              <a:tblPr/>
              <a:tblGrid>
                <a:gridCol w="598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4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270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1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2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3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4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5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6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7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8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9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a</a:t>
                      </a:r>
                      <a:r>
                        <a:rPr lang="en-US" sz="2800" i="1" baseline="-25000" dirty="0" smtClean="0"/>
                        <a:t>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a</a:t>
                      </a:r>
                      <a:r>
                        <a:rPr lang="en-US" sz="2800" i="1" baseline="-25000" dirty="0" smtClean="0"/>
                        <a:t>4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a</a:t>
                      </a:r>
                      <a:r>
                        <a:rPr lang="en-US" sz="2800" i="1" baseline="-25000" dirty="0" smtClean="0"/>
                        <a:t>8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a</a:t>
                      </a:r>
                      <a:r>
                        <a:rPr lang="en-US" sz="2800" i="1" baseline="-25000" dirty="0" smtClean="0"/>
                        <a:t>12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a</a:t>
                      </a:r>
                      <a:r>
                        <a:rPr lang="en-US" sz="2800" i="1" baseline="-25000" dirty="0" smtClean="0"/>
                        <a:t>16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a</a:t>
                      </a:r>
                      <a:r>
                        <a:rPr lang="en-US" sz="2800" i="1" baseline="-25000" dirty="0" smtClean="0"/>
                        <a:t>1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a</a:t>
                      </a:r>
                      <a:r>
                        <a:rPr lang="en-US" sz="2800" i="1" baseline="-25000" dirty="0" smtClean="0"/>
                        <a:t>5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a</a:t>
                      </a:r>
                      <a:r>
                        <a:rPr lang="en-US" sz="2800" i="1" baseline="-25000" dirty="0" smtClean="0"/>
                        <a:t>9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a</a:t>
                      </a:r>
                      <a:r>
                        <a:rPr lang="en-US" sz="2800" i="1" baseline="-25000" dirty="0" smtClean="0"/>
                        <a:t>13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a</a:t>
                      </a:r>
                      <a:r>
                        <a:rPr lang="en-US" sz="2800" i="1" baseline="-25000" dirty="0" smtClean="0"/>
                        <a:t>17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Group 47"/>
          <p:cNvGraphicFramePr>
            <a:graphicFrameLocks noGrp="1"/>
          </p:cNvGraphicFramePr>
          <p:nvPr/>
        </p:nvGraphicFramePr>
        <p:xfrm>
          <a:off x="1524000" y="4800600"/>
          <a:ext cx="6096000" cy="1051560"/>
        </p:xfrm>
        <a:graphic>
          <a:graphicData uri="http://schemas.openxmlformats.org/drawingml/2006/table">
            <a:tbl>
              <a:tblPr/>
              <a:tblGrid>
                <a:gridCol w="598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3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</a:t>
                      </a:r>
                      <a:r>
                        <a:rPr lang="en-US" sz="2800" i="1" baseline="-25000" dirty="0" smtClean="0"/>
                        <a:t>10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11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</a:t>
                      </a:r>
                      <a:r>
                        <a:rPr lang="en-US" sz="2800" i="1" baseline="-25000" dirty="0" smtClean="0"/>
                        <a:t>12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</a:t>
                      </a:r>
                      <a:r>
                        <a:rPr lang="en-US" sz="2800" i="1" baseline="-25000" dirty="0" smtClean="0"/>
                        <a:t>13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14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</a:t>
                      </a:r>
                      <a:r>
                        <a:rPr lang="en-US" sz="2800" i="1" baseline="-25000" dirty="0" smtClean="0"/>
                        <a:t>15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</a:t>
                      </a:r>
                      <a:r>
                        <a:rPr lang="en-US" sz="2800" i="1" baseline="-25000" dirty="0" smtClean="0"/>
                        <a:t>16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</a:t>
                      </a:r>
                      <a:r>
                        <a:rPr lang="en-US" sz="2800" i="1" baseline="-25000" dirty="0" smtClean="0"/>
                        <a:t>17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</a:t>
                      </a:r>
                      <a:r>
                        <a:rPr lang="en-US" sz="2800" i="1" baseline="-25000" dirty="0" smtClean="0"/>
                        <a:t>18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</a:t>
                      </a:r>
                      <a:r>
                        <a:rPr lang="en-US" sz="2800" i="1" baseline="-25000" dirty="0" smtClean="0"/>
                        <a:t>19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a</a:t>
                      </a:r>
                      <a:r>
                        <a:rPr lang="en-US" sz="2800" i="1" baseline="-25000" dirty="0" smtClean="0"/>
                        <a:t>2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a</a:t>
                      </a:r>
                      <a:r>
                        <a:rPr lang="en-US" sz="2800" i="1" baseline="-25000" dirty="0" smtClean="0"/>
                        <a:t>6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a</a:t>
                      </a:r>
                      <a:r>
                        <a:rPr lang="en-US" sz="2800" i="1" baseline="-25000" dirty="0" smtClean="0"/>
                        <a:t>10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a</a:t>
                      </a:r>
                      <a:r>
                        <a:rPr lang="en-US" sz="2800" i="1" baseline="-25000" dirty="0" smtClean="0"/>
                        <a:t>14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a</a:t>
                      </a:r>
                      <a:r>
                        <a:rPr lang="en-US" sz="2800" i="1" baseline="-25000" dirty="0" smtClean="0"/>
                        <a:t>18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a</a:t>
                      </a:r>
                      <a:r>
                        <a:rPr lang="en-US" sz="2800" i="1" baseline="-25000" dirty="0" smtClean="0"/>
                        <a:t>3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a</a:t>
                      </a:r>
                      <a:r>
                        <a:rPr lang="en-US" sz="2800" i="1" baseline="-25000" dirty="0" smtClean="0"/>
                        <a:t>7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a</a:t>
                      </a:r>
                      <a:r>
                        <a:rPr lang="en-US" sz="2800" i="1" baseline="-25000" dirty="0" smtClean="0"/>
                        <a:t>11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a</a:t>
                      </a:r>
                      <a:r>
                        <a:rPr lang="en-US" sz="2800" i="1" baseline="-25000" dirty="0" smtClean="0"/>
                        <a:t>15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a</a:t>
                      </a:r>
                      <a:r>
                        <a:rPr lang="en-US" sz="2800" i="1" baseline="-25000" dirty="0" smtClean="0"/>
                        <a:t>19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th-TH" dirty="0" smtClean="0"/>
              <a:t>ไข้ยคปากัรัทวนบาด้มั้ผนวยม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408AB9-68D3-40D0-8EB8-7066F86DCD83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21</a:t>
            </a:fld>
            <a:endParaRPr lang="en-US">
              <a:solidFill>
                <a:srgbClr val="808080"/>
              </a:solidFill>
            </a:endParaRPr>
          </a:p>
        </p:txBody>
      </p:sp>
      <p:graphicFrame>
        <p:nvGraphicFramePr>
          <p:cNvPr id="7" name="Group 3"/>
          <p:cNvGraphicFramePr>
            <a:graphicFrameLocks/>
          </p:cNvGraphicFramePr>
          <p:nvPr/>
        </p:nvGraphicFramePr>
        <p:xfrm>
          <a:off x="1447800" y="3276600"/>
          <a:ext cx="6019800" cy="1051560"/>
        </p:xfrm>
        <a:graphic>
          <a:graphicData uri="http://schemas.openxmlformats.org/drawingml/2006/table">
            <a:tbl>
              <a:tblPr/>
              <a:tblGrid>
                <a:gridCol w="598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4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270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1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2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3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4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5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6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7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8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9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ไ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ป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h-TH" sz="2800" i="0" dirty="0" smtClean="0"/>
                        <a:t>ท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า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h-TH" sz="2800" i="0" dirty="0" smtClean="0"/>
                        <a:t>น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h-TH" sz="2800" i="0" dirty="0" smtClean="0"/>
                        <a:t>ข้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h-TH" sz="2800" i="0" dirty="0" smtClean="0"/>
                        <a:t>า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h-TH" sz="2800" i="0" dirty="0" smtClean="0"/>
                        <a:t>ว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h-TH" sz="2800" i="0" dirty="0" smtClean="0"/>
                        <a:t>ด้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h-TH" sz="2800" i="0" dirty="0" smtClean="0"/>
                        <a:t>ว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Group 47"/>
          <p:cNvGraphicFramePr>
            <a:graphicFrameLocks noGrp="1"/>
          </p:cNvGraphicFramePr>
          <p:nvPr/>
        </p:nvGraphicFramePr>
        <p:xfrm>
          <a:off x="1447800" y="4648835"/>
          <a:ext cx="6096000" cy="1051560"/>
        </p:xfrm>
        <a:graphic>
          <a:graphicData uri="http://schemas.openxmlformats.org/drawingml/2006/table">
            <a:tbl>
              <a:tblPr/>
              <a:tblGrid>
                <a:gridCol w="598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3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</a:t>
                      </a:r>
                      <a:r>
                        <a:rPr lang="en-US" sz="2800" i="1" baseline="-25000" dirty="0" smtClean="0"/>
                        <a:t>10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11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</a:t>
                      </a:r>
                      <a:r>
                        <a:rPr lang="en-US" sz="2800" i="1" baseline="-25000" dirty="0" smtClean="0"/>
                        <a:t>12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</a:t>
                      </a:r>
                      <a:r>
                        <a:rPr lang="en-US" sz="2800" i="1" baseline="-25000" dirty="0" smtClean="0"/>
                        <a:t>13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 </a:t>
                      </a:r>
                      <a:r>
                        <a:rPr lang="en-US" sz="2800" i="1" baseline="-25000" dirty="0" smtClean="0"/>
                        <a:t>14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</a:t>
                      </a:r>
                      <a:r>
                        <a:rPr lang="en-US" sz="2800" i="1" baseline="-25000" dirty="0" smtClean="0"/>
                        <a:t>15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</a:t>
                      </a:r>
                      <a:r>
                        <a:rPr lang="en-US" sz="2800" i="1" baseline="-25000" dirty="0" smtClean="0"/>
                        <a:t>16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</a:t>
                      </a:r>
                      <a:r>
                        <a:rPr lang="en-US" sz="2800" i="1" baseline="-25000" dirty="0" smtClean="0"/>
                        <a:t>17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</a:t>
                      </a:r>
                      <a:r>
                        <a:rPr lang="en-US" sz="2800" i="1" baseline="-25000" dirty="0" smtClean="0"/>
                        <a:t>18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800" i="1" dirty="0" smtClean="0"/>
                        <a:t>f</a:t>
                      </a:r>
                      <a:r>
                        <a:rPr lang="en-US" sz="2800" i="1" baseline="-25000" dirty="0" smtClean="0"/>
                        <a:t>19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h-TH" sz="2800" i="0" dirty="0" smtClean="0"/>
                        <a:t>ย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h-TH" sz="2800" i="0" dirty="0" smtClean="0"/>
                        <a:t>กั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h-TH" sz="2800" i="0" dirty="0" smtClean="0"/>
                        <a:t>น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h-TH" sz="2800" i="0" dirty="0" smtClean="0"/>
                        <a:t>มั้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h-TH" sz="2800" i="0" dirty="0" smtClean="0"/>
                        <a:t>ย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h-TH" sz="2800" i="0" dirty="0" smtClean="0"/>
                        <a:t>ค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h-TH" sz="2800" i="0" dirty="0" smtClean="0"/>
                        <a:t>รั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h-TH" sz="2800" i="0" dirty="0" smtClean="0"/>
                        <a:t>บ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h-TH" sz="2800" i="0" dirty="0" smtClean="0"/>
                        <a:t>ผ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ม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Vigenere</a:t>
            </a:r>
            <a:r>
              <a:rPr lang="en-US" dirty="0"/>
              <a:t> </a:t>
            </a:r>
            <a:r>
              <a:rPr lang="en-US" dirty="0" smtClean="0"/>
              <a:t>Cipher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Vigenere</a:t>
            </a:r>
            <a:r>
              <a:rPr lang="en-US" altLang="en-US" dirty="0"/>
              <a:t> cipher</a:t>
            </a:r>
            <a:r>
              <a:rPr lang="th-TH" altLang="en-US" b="1" dirty="0"/>
              <a:t> </a:t>
            </a:r>
            <a:r>
              <a:rPr lang="th-TH" altLang="en-US" dirty="0"/>
              <a:t>เป็นการเข้ารหัสแบบซีเคร็ทคีย์ </a:t>
            </a:r>
            <a:r>
              <a:rPr lang="en-US" altLang="en-US" dirty="0"/>
              <a:t>(Secret Key)</a:t>
            </a:r>
            <a:r>
              <a:rPr lang="th-TH" altLang="en-US" dirty="0"/>
              <a:t> หรือ </a:t>
            </a:r>
            <a:r>
              <a:rPr lang="en-US" altLang="en-US" dirty="0"/>
              <a:t>Symmetric Key Cryptography </a:t>
            </a:r>
            <a:r>
              <a:rPr lang="th-TH" altLang="en-US" dirty="0"/>
              <a:t>ที่อาศัยพื้นฐานเดียวกันกับ </a:t>
            </a:r>
            <a:r>
              <a:rPr lang="en-US" altLang="en-US" dirty="0"/>
              <a:t>Caesar</a:t>
            </a:r>
          </a:p>
          <a:p>
            <a:pPr eaLnBrk="1" hangingPunct="1"/>
            <a:endParaRPr lang="th-TH" altLang="en-US" dirty="0"/>
          </a:p>
          <a:p>
            <a:pPr eaLnBrk="1" hangingPunct="1"/>
            <a:r>
              <a:rPr lang="th-TH" altLang="en-US" dirty="0"/>
              <a:t>หลักการของ </a:t>
            </a:r>
            <a:r>
              <a:rPr lang="en-US" altLang="en-US" dirty="0" err="1"/>
              <a:t>Vigenere</a:t>
            </a:r>
            <a:r>
              <a:rPr lang="en-US" altLang="en-US" dirty="0"/>
              <a:t> cipher</a:t>
            </a:r>
            <a:r>
              <a:rPr lang="th-TH" altLang="en-US" dirty="0"/>
              <a:t> คือ จะใช้</a:t>
            </a:r>
            <a:r>
              <a:rPr lang="en-US" altLang="en-US" dirty="0"/>
              <a:t> Key </a:t>
            </a:r>
            <a:r>
              <a:rPr lang="th-TH" altLang="en-US" dirty="0"/>
              <a:t>ที่เป็นคำมาเรียงต่อๆ กัน แล้วเข้ารหัสโดยสร้าง </a:t>
            </a:r>
            <a:r>
              <a:rPr lang="en-US" altLang="en-US" dirty="0"/>
              <a:t>Caesar Cipher</a:t>
            </a:r>
            <a:r>
              <a:rPr lang="th-TH" altLang="en-US" dirty="0"/>
              <a:t> จากตัวอักษรที่ปรากฏอยู่ใน </a:t>
            </a:r>
            <a:r>
              <a:rPr lang="en-US" altLang="en-US" dirty="0"/>
              <a:t>Key</a:t>
            </a:r>
            <a:endParaRPr lang="th-TH" alt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408AB9-68D3-40D0-8EB8-7066F86DCD83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22</a:t>
            </a:fld>
            <a:endParaRPr 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7512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ตัวอย่าง </a:t>
            </a:r>
            <a:r>
              <a:rPr lang="en-US" dirty="0" err="1" smtClean="0"/>
              <a:t>Vigenere</a:t>
            </a:r>
            <a:r>
              <a:rPr lang="en-US" dirty="0" smtClean="0"/>
              <a:t> cipher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h-TH" altLang="en-US" sz="2500" b="1" dirty="0"/>
              <a:t>ตัวอย่างเช่น </a:t>
            </a:r>
            <a:endParaRPr lang="en-US" altLang="en-US" sz="2500" b="1" dirty="0"/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h-TH" altLang="en-US" sz="2300" dirty="0">
                <a:cs typeface="CordiaUPC" panose="020B0304020202020204" pitchFamily="34" charset="-34"/>
              </a:rPr>
              <a:t>เรามี </a:t>
            </a:r>
            <a:r>
              <a:rPr lang="en-US" altLang="en-US" sz="2300" b="1" dirty="0">
                <a:cs typeface="CordiaUPC" panose="020B0304020202020204" pitchFamily="34" charset="-34"/>
              </a:rPr>
              <a:t>Plaintext : </a:t>
            </a:r>
            <a:r>
              <a:rPr lang="en-US" altLang="en-US" sz="1600" b="1" dirty="0">
                <a:cs typeface="CordiaUPC" panose="020B0304020202020204" pitchFamily="34" charset="-34"/>
              </a:rPr>
              <a:t>ATTACK AT DAWN</a:t>
            </a:r>
            <a:r>
              <a:rPr lang="th-TH" altLang="en-US" sz="2300" dirty="0">
                <a:cs typeface="CordiaUPC" panose="020B0304020202020204" pitchFamily="34" charset="-34"/>
              </a:rPr>
              <a:t> และเลือกใช้ </a:t>
            </a:r>
            <a:r>
              <a:rPr lang="en-US" altLang="en-US" sz="1600" b="1" dirty="0">
                <a:cs typeface="CordiaUPC" panose="020B0304020202020204" pitchFamily="34" charset="-34"/>
              </a:rPr>
              <a:t>Keyword : LEMON</a:t>
            </a:r>
          </a:p>
          <a:p>
            <a:pPr lvl="2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h-TH" altLang="en-US" sz="2000" dirty="0">
                <a:cs typeface="CordiaUPC" panose="020B0304020202020204" pitchFamily="34" charset="-34"/>
              </a:rPr>
              <a:t>นำ </a:t>
            </a:r>
            <a:r>
              <a:rPr lang="en-US" altLang="en-US" sz="2000" dirty="0">
                <a:cs typeface="CordiaUPC" panose="020B0304020202020204" pitchFamily="34" charset="-34"/>
              </a:rPr>
              <a:t>Plaintext </a:t>
            </a:r>
            <a:r>
              <a:rPr lang="th-TH" altLang="en-US" sz="2000" dirty="0">
                <a:cs typeface="CordiaUPC" panose="020B0304020202020204" pitchFamily="34" charset="-34"/>
              </a:rPr>
              <a:t>มาเรียงคู่กับ </a:t>
            </a:r>
            <a:r>
              <a:rPr lang="en-US" altLang="en-US" sz="2000" dirty="0">
                <a:cs typeface="CordiaUPC" panose="020B0304020202020204" pitchFamily="34" charset="-34"/>
              </a:rPr>
              <a:t>Keyword</a:t>
            </a:r>
            <a:r>
              <a:rPr lang="th-TH" altLang="en-US" sz="2000" dirty="0">
                <a:cs typeface="CordiaUPC" panose="020B0304020202020204" pitchFamily="34" charset="-34"/>
              </a:rPr>
              <a:t> ให้ได้ความยาวเท่ากันดังนี้</a:t>
            </a:r>
          </a:p>
          <a:p>
            <a:pPr lvl="2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b="1" dirty="0">
                <a:cs typeface="CordiaUPC" panose="020B0304020202020204" pitchFamily="34" charset="-34"/>
              </a:rPr>
              <a:t>	Plaintext  	:     ATTACK 	AT 	DAWN</a:t>
            </a:r>
            <a:br>
              <a:rPr lang="en-US" altLang="en-US" sz="1800" b="1" dirty="0">
                <a:cs typeface="CordiaUPC" panose="020B0304020202020204" pitchFamily="34" charset="-34"/>
              </a:rPr>
            </a:br>
            <a:r>
              <a:rPr lang="en-US" altLang="en-US" sz="1800" b="1" dirty="0">
                <a:cs typeface="CordiaUPC" panose="020B0304020202020204" pitchFamily="34" charset="-34"/>
              </a:rPr>
              <a:t>Key        	:     LEMONL 	EM 	ONLE</a:t>
            </a:r>
            <a:br>
              <a:rPr lang="en-US" altLang="en-US" sz="1800" b="1" dirty="0">
                <a:cs typeface="CordiaUPC" panose="020B0304020202020204" pitchFamily="34" charset="-34"/>
              </a:rPr>
            </a:br>
            <a:r>
              <a:rPr lang="en-US" altLang="en-US" sz="1800" b="1" dirty="0" err="1">
                <a:cs typeface="CordiaUPC" panose="020B0304020202020204" pitchFamily="34" charset="-34"/>
              </a:rPr>
              <a:t>Ciphertext</a:t>
            </a:r>
            <a:r>
              <a:rPr lang="en-US" altLang="en-US" sz="1800" b="1" dirty="0">
                <a:cs typeface="CordiaUPC" panose="020B0304020202020204" pitchFamily="34" charset="-34"/>
              </a:rPr>
              <a:t> 	: </a:t>
            </a:r>
            <a:r>
              <a:rPr lang="th-TH" altLang="en-US" sz="1800" b="1" dirty="0">
                <a:cs typeface="CordiaUPC" panose="020B0304020202020204" pitchFamily="34" charset="-34"/>
              </a:rPr>
              <a:t>    LXFOPV</a:t>
            </a:r>
            <a:r>
              <a:rPr lang="en-US" altLang="en-US" sz="1800" b="1" dirty="0">
                <a:cs typeface="CordiaUPC" panose="020B0304020202020204" pitchFamily="34" charset="-34"/>
              </a:rPr>
              <a:t> </a:t>
            </a:r>
            <a:r>
              <a:rPr lang="th-TH" altLang="en-US" sz="1800" b="1" dirty="0">
                <a:cs typeface="CordiaUPC" panose="020B0304020202020204" pitchFamily="34" charset="-34"/>
              </a:rPr>
              <a:t>	EF</a:t>
            </a:r>
            <a:r>
              <a:rPr lang="en-US" altLang="en-US" sz="1800" b="1" dirty="0">
                <a:cs typeface="CordiaUPC" panose="020B0304020202020204" pitchFamily="34" charset="-34"/>
              </a:rPr>
              <a:t> </a:t>
            </a:r>
            <a:r>
              <a:rPr lang="th-TH" altLang="en-US" sz="1800" b="1" dirty="0">
                <a:cs typeface="CordiaUPC" panose="020B0304020202020204" pitchFamily="34" charset="-34"/>
              </a:rPr>
              <a:t>	RNHR</a:t>
            </a:r>
            <a:r>
              <a:rPr lang="th-TH" altLang="en-US" sz="2000" b="1" dirty="0">
                <a:cs typeface="CordiaUPC" panose="020B0304020202020204" pitchFamily="34" charset="-34"/>
              </a:rPr>
              <a:t> </a:t>
            </a:r>
          </a:p>
          <a:p>
            <a:pPr lvl="2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000" b="1" dirty="0">
              <a:cs typeface="CordiaUPC" panose="020B0304020202020204" pitchFamily="34" charset="-34"/>
            </a:endParaRPr>
          </a:p>
          <a:p>
            <a:pPr lvl="1" eaLnBrk="1" hangingPunct="1">
              <a:lnSpc>
                <a:spcPct val="80000"/>
              </a:lnSpc>
            </a:pPr>
            <a:r>
              <a:rPr lang="th-TH" altLang="en-US" sz="2300" dirty="0">
                <a:cs typeface="CordiaUPC" panose="020B0304020202020204" pitchFamily="34" charset="-34"/>
              </a:rPr>
              <a:t>ตัวอักษรตัวแรก - </a:t>
            </a:r>
            <a:r>
              <a:rPr lang="en-US" altLang="en-US" sz="2300" dirty="0">
                <a:cs typeface="CordiaUPC" panose="020B0304020202020204" pitchFamily="34" charset="-34"/>
              </a:rPr>
              <a:t>A </a:t>
            </a:r>
            <a:r>
              <a:rPr lang="th-TH" altLang="en-US" sz="2300" dirty="0">
                <a:cs typeface="CordiaUPC" panose="020B0304020202020204" pitchFamily="34" charset="-34"/>
              </a:rPr>
              <a:t>จะถูกเข้ารหัสด้วย </a:t>
            </a:r>
            <a:r>
              <a:rPr lang="en-US" altLang="en-US" sz="2300" dirty="0">
                <a:cs typeface="CordiaUPC" panose="020B0304020202020204" pitchFamily="34" charset="-34"/>
              </a:rPr>
              <a:t>Caesar Cipher Key L</a:t>
            </a:r>
          </a:p>
          <a:p>
            <a:pPr lvl="1" eaLnBrk="1" hangingPunct="1">
              <a:lnSpc>
                <a:spcPct val="80000"/>
              </a:lnSpc>
            </a:pPr>
            <a:r>
              <a:rPr lang="th-TH" altLang="en-US" sz="2300" dirty="0">
                <a:cs typeface="CordiaUPC" panose="020B0304020202020204" pitchFamily="34" charset="-34"/>
              </a:rPr>
              <a:t>ตัวอักษรตัวที่ 2 - </a:t>
            </a:r>
            <a:r>
              <a:rPr lang="en-US" altLang="en-US" sz="2300" dirty="0">
                <a:cs typeface="CordiaUPC" panose="020B0304020202020204" pitchFamily="34" charset="-34"/>
              </a:rPr>
              <a:t>T </a:t>
            </a:r>
            <a:r>
              <a:rPr lang="th-TH" altLang="en-US" sz="2300" dirty="0">
                <a:cs typeface="CordiaUPC" panose="020B0304020202020204" pitchFamily="34" charset="-34"/>
              </a:rPr>
              <a:t>จะถูกเข้ารหัสด้วย </a:t>
            </a:r>
            <a:r>
              <a:rPr lang="en-US" altLang="en-US" sz="2300" dirty="0">
                <a:cs typeface="CordiaUPC" panose="020B0304020202020204" pitchFamily="34" charset="-34"/>
              </a:rPr>
              <a:t>Caesar Cipher Key E</a:t>
            </a:r>
          </a:p>
          <a:p>
            <a:pPr lvl="1" eaLnBrk="1" hangingPunct="1">
              <a:lnSpc>
                <a:spcPct val="80000"/>
              </a:lnSpc>
            </a:pPr>
            <a:r>
              <a:rPr lang="th-TH" altLang="en-US" sz="2300" dirty="0">
                <a:cs typeface="CordiaUPC" panose="020B0304020202020204" pitchFamily="34" charset="-34"/>
              </a:rPr>
              <a:t>ตัวอักษรตัวที่ 3 - </a:t>
            </a:r>
            <a:r>
              <a:rPr lang="en-US" altLang="en-US" sz="2300" dirty="0">
                <a:cs typeface="CordiaUPC" panose="020B0304020202020204" pitchFamily="34" charset="-34"/>
              </a:rPr>
              <a:t>T </a:t>
            </a:r>
            <a:r>
              <a:rPr lang="th-TH" altLang="en-US" sz="2300" dirty="0">
                <a:cs typeface="CordiaUPC" panose="020B0304020202020204" pitchFamily="34" charset="-34"/>
              </a:rPr>
              <a:t>จะถูกเข้ารหัสด้วย </a:t>
            </a:r>
            <a:r>
              <a:rPr lang="en-US" altLang="en-US" sz="2300" dirty="0">
                <a:cs typeface="CordiaUPC" panose="020B0304020202020204" pitchFamily="34" charset="-34"/>
              </a:rPr>
              <a:t>Caesar Cipher Key M</a:t>
            </a:r>
          </a:p>
          <a:p>
            <a:pPr lvl="1" eaLnBrk="1" hangingPunct="1">
              <a:lnSpc>
                <a:spcPct val="80000"/>
              </a:lnSpc>
            </a:pPr>
            <a:r>
              <a:rPr lang="th-TH" altLang="en-US" sz="2300" dirty="0">
                <a:cs typeface="CordiaUPC" panose="020B0304020202020204" pitchFamily="34" charset="-34"/>
              </a:rPr>
              <a:t>ตัวอักษรตัวที่ </a:t>
            </a:r>
            <a:r>
              <a:rPr lang="en-US" altLang="en-US" sz="2300" dirty="0">
                <a:cs typeface="CordiaUPC" panose="020B0304020202020204" pitchFamily="34" charset="-34"/>
              </a:rPr>
              <a:t>4</a:t>
            </a:r>
            <a:r>
              <a:rPr lang="th-TH" altLang="en-US" sz="2300" dirty="0">
                <a:cs typeface="CordiaUPC" panose="020B0304020202020204" pitchFamily="34" charset="-34"/>
              </a:rPr>
              <a:t> - </a:t>
            </a:r>
            <a:r>
              <a:rPr lang="en-US" altLang="en-US" sz="2300" dirty="0">
                <a:cs typeface="CordiaUPC" panose="020B0304020202020204" pitchFamily="34" charset="-34"/>
              </a:rPr>
              <a:t>A </a:t>
            </a:r>
            <a:r>
              <a:rPr lang="th-TH" altLang="en-US" sz="2300" dirty="0">
                <a:cs typeface="CordiaUPC" panose="020B0304020202020204" pitchFamily="34" charset="-34"/>
              </a:rPr>
              <a:t>จะถูกเข้ารหัสด้วย </a:t>
            </a:r>
            <a:r>
              <a:rPr lang="en-US" altLang="en-US" sz="2300" dirty="0">
                <a:cs typeface="CordiaUPC" panose="020B0304020202020204" pitchFamily="34" charset="-34"/>
              </a:rPr>
              <a:t>Caesar Cipher Key O</a:t>
            </a:r>
          </a:p>
          <a:p>
            <a:pPr lvl="1" eaLnBrk="1" hangingPunct="1">
              <a:lnSpc>
                <a:spcPct val="80000"/>
              </a:lnSpc>
            </a:pPr>
            <a:r>
              <a:rPr lang="th-TH" altLang="en-US" sz="2300" dirty="0">
                <a:cs typeface="CordiaUPC" panose="020B0304020202020204" pitchFamily="34" charset="-34"/>
              </a:rPr>
              <a:t>ตัวอักษรตัวที่ </a:t>
            </a:r>
            <a:r>
              <a:rPr lang="en-US" altLang="en-US" sz="2300" dirty="0">
                <a:cs typeface="CordiaUPC" panose="020B0304020202020204" pitchFamily="34" charset="-34"/>
              </a:rPr>
              <a:t>5</a:t>
            </a:r>
            <a:r>
              <a:rPr lang="th-TH" altLang="en-US" sz="2300" dirty="0">
                <a:cs typeface="CordiaUPC" panose="020B0304020202020204" pitchFamily="34" charset="-34"/>
              </a:rPr>
              <a:t> - </a:t>
            </a:r>
            <a:r>
              <a:rPr lang="en-US" altLang="en-US" sz="2300" dirty="0">
                <a:cs typeface="CordiaUPC" panose="020B0304020202020204" pitchFamily="34" charset="-34"/>
              </a:rPr>
              <a:t>C </a:t>
            </a:r>
            <a:r>
              <a:rPr lang="th-TH" altLang="en-US" sz="2300" dirty="0">
                <a:cs typeface="CordiaUPC" panose="020B0304020202020204" pitchFamily="34" charset="-34"/>
              </a:rPr>
              <a:t>จะถูกเข้ารหัสด้วย </a:t>
            </a:r>
            <a:r>
              <a:rPr lang="en-US" altLang="en-US" sz="2300" dirty="0">
                <a:cs typeface="CordiaUPC" panose="020B0304020202020204" pitchFamily="34" charset="-34"/>
              </a:rPr>
              <a:t>Caesar Cipher Key N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h-TH" altLang="en-US" sz="2300" dirty="0">
                <a:cs typeface="CordiaUPC" panose="020B0304020202020204" pitchFamily="34" charset="-34"/>
              </a:rPr>
              <a:t>	และเรียงต่อไปเรื่อยๆ จนกว่าจะครบประโยค</a:t>
            </a:r>
            <a:endParaRPr lang="en-US" altLang="en-US" sz="2300" dirty="0">
              <a:cs typeface="CordiaUPC" panose="020B0304020202020204" pitchFamily="34" charset="-34"/>
            </a:endParaRPr>
          </a:p>
          <a:p>
            <a:pPr eaLnBrk="1" hangingPunct="1">
              <a:lnSpc>
                <a:spcPct val="80000"/>
              </a:lnSpc>
            </a:pPr>
            <a:endParaRPr lang="th-TH" altLang="en-US" sz="2000" dirty="0">
              <a:latin typeface="Angsana New" panose="02020603050405020304" pitchFamily="18" charset="-34"/>
              <a:cs typeface="CordiaUPC" panose="020B0304020202020204" pitchFamily="34" charset="-34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408AB9-68D3-40D0-8EB8-7066F86DCD83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23</a:t>
            </a:fld>
            <a:endParaRPr 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2820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Asymmetric Cryptography: RSA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dirty="0" smtClean="0"/>
              <a:t>Why asymmetric?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th-TH">
              <a:solidFill>
                <a:srgbClr val="80808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4AA7-1C78-4163-821D-1B01638CC291}" type="slidenum">
              <a:rPr lang="en-US" smtClean="0">
                <a:solidFill>
                  <a:srgbClr val="808080"/>
                </a:solidFill>
              </a:rPr>
              <a:pPr/>
              <a:t>24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8A4CBA-03EB-4C8F-9322-85F6B40431F3}" type="slidenum">
              <a:rPr lang="en-US">
                <a:solidFill>
                  <a:srgbClr val="808080"/>
                </a:solidFill>
              </a:rPr>
              <a:pPr>
                <a:defRPr/>
              </a:pPr>
              <a:t>25</a:t>
            </a:fld>
            <a:endParaRPr lang="en-US">
              <a:solidFill>
                <a:srgbClr val="808080"/>
              </a:solidFill>
            </a:endParaRPr>
          </a:p>
        </p:txBody>
      </p:sp>
      <p:sp>
        <p:nvSpPr>
          <p:cNvPr id="4" name="Slide Number Placeholder 5"/>
          <p:cNvSpPr txBox="1">
            <a:spLocks noGrp="1"/>
          </p:cNvSpPr>
          <p:nvPr/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1247DBAC-D128-46A4-8C2A-E140E7943B36}" type="slidenum">
              <a:rPr lang="en-US" sz="1400">
                <a:solidFill>
                  <a:srgbClr val="808080"/>
                </a:solidFill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sz="1400">
              <a:solidFill>
                <a:srgbClr val="808080"/>
              </a:solidFill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dirty="0" smtClean="0"/>
          </a:p>
        </p:txBody>
      </p:sp>
      <p:pic>
        <p:nvPicPr>
          <p:cNvPr id="4098" name="Picture 2" descr="Ff650720.ch2_dataconf_f01(en-us,PandP.10)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514600"/>
            <a:ext cx="7086600" cy="3713574"/>
          </a:xfrm>
          <a:prstGeom prst="rect">
            <a:avLst/>
          </a:prstGeom>
          <a:noFill/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2800" dirty="0" smtClean="0"/>
              <a:t>ตั้งชื่อตามคนสร้าง ซึ่งได้แก่ </a:t>
            </a:r>
            <a:r>
              <a:rPr lang="en-US" sz="2800" dirty="0" err="1" smtClean="0"/>
              <a:t>Rivest</a:t>
            </a:r>
            <a:r>
              <a:rPr lang="en-US" sz="2800" dirty="0" smtClean="0"/>
              <a:t>, Shamir, </a:t>
            </a:r>
            <a:r>
              <a:rPr lang="th-TH" sz="2800" dirty="0" smtClean="0"/>
              <a:t>และ </a:t>
            </a:r>
            <a:r>
              <a:rPr lang="en-US" sz="2800" dirty="0" err="1" smtClean="0"/>
              <a:t>Adleman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th-TH" sz="2800" dirty="0" smtClean="0"/>
              <a:t>เลือกจำนวนเฉพาะที่มีค่ามาก ๆ 2</a:t>
            </a:r>
            <a:r>
              <a:rPr lang="en-US" sz="2800" dirty="0" smtClean="0"/>
              <a:t> </a:t>
            </a:r>
            <a:r>
              <a:rPr lang="th-TH" sz="2800" dirty="0" smtClean="0"/>
              <a:t>ตัว,</a:t>
            </a:r>
            <a:r>
              <a:rPr lang="en-US" sz="2800" dirty="0" smtClean="0"/>
              <a:t> </a:t>
            </a:r>
            <a:r>
              <a:rPr lang="en-US" sz="2800" i="1" dirty="0" smtClean="0"/>
              <a:t>p</a:t>
            </a:r>
            <a:r>
              <a:rPr lang="en-US" sz="2800" dirty="0" smtClean="0"/>
              <a:t> </a:t>
            </a:r>
            <a:r>
              <a:rPr lang="th-TH" sz="2800" dirty="0" smtClean="0"/>
              <a:t>และ</a:t>
            </a:r>
            <a:r>
              <a:rPr lang="en-US" sz="2800" dirty="0" smtClean="0"/>
              <a:t> </a:t>
            </a:r>
            <a:r>
              <a:rPr lang="en-US" sz="2800" i="1" dirty="0" smtClean="0"/>
              <a:t>q</a:t>
            </a:r>
            <a:endParaRPr lang="en-US" sz="2800" dirty="0" smtClean="0"/>
          </a:p>
          <a:p>
            <a:pPr marL="914400" lvl="1" indent="-514350"/>
            <a:r>
              <a:rPr lang="en-US" sz="2400" i="1" dirty="0" smtClean="0"/>
              <a:t>n = </a:t>
            </a:r>
            <a:r>
              <a:rPr lang="en-US" sz="2400" i="1" dirty="0" err="1" smtClean="0"/>
              <a:t>pq</a:t>
            </a:r>
            <a:r>
              <a:rPr lang="en-US" sz="2400" i="1" dirty="0" smtClean="0"/>
              <a:t>, </a:t>
            </a:r>
            <a:r>
              <a:rPr lang="en-US" sz="2400" i="1" dirty="0"/>
              <a:t>z</a:t>
            </a:r>
            <a:r>
              <a:rPr lang="en-US" sz="2400" i="1" dirty="0" smtClean="0"/>
              <a:t> </a:t>
            </a:r>
            <a:r>
              <a:rPr lang="en-US" sz="2400" i="1" dirty="0" smtClean="0"/>
              <a:t>= (p-1)(q-1)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800" dirty="0" smtClean="0"/>
              <a:t>หา </a:t>
            </a:r>
            <a:r>
              <a:rPr lang="en-US" sz="2800" dirty="0" smtClean="0"/>
              <a:t>e </a:t>
            </a:r>
            <a:r>
              <a:rPr lang="th-TH" sz="2800" dirty="0" smtClean="0"/>
              <a:t>ที่ </a:t>
            </a:r>
            <a:r>
              <a:rPr lang="en-US" sz="2800" dirty="0" smtClean="0"/>
              <a:t>e &lt; n </a:t>
            </a:r>
            <a:r>
              <a:rPr lang="th-TH" sz="2800" dirty="0" smtClean="0"/>
              <a:t>และ </a:t>
            </a:r>
            <a:r>
              <a:rPr lang="th-TH" sz="2800" dirty="0" smtClean="0"/>
              <a:t>มีไม่มีตัวประกอบร่วมกับ </a:t>
            </a:r>
            <a:r>
              <a:rPr lang="en-US" sz="2800" dirty="0" smtClean="0"/>
              <a:t>z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th-TH" sz="2800" dirty="0" smtClean="0"/>
              <a:t>หา </a:t>
            </a:r>
            <a:r>
              <a:rPr lang="en-US" sz="2800" dirty="0" smtClean="0"/>
              <a:t>d </a:t>
            </a:r>
            <a:r>
              <a:rPr lang="th-TH" sz="2800" dirty="0" smtClean="0"/>
              <a:t>ที่เป็นไปตามสมการด้านล่าง</a:t>
            </a:r>
          </a:p>
          <a:p>
            <a:pPr marL="0" indent="0">
              <a:buNone/>
            </a:pPr>
            <a:r>
              <a:rPr lang="en-US" sz="2800" i="1" dirty="0"/>
              <a:t> </a:t>
            </a:r>
            <a:r>
              <a:rPr lang="en-US" sz="2800" i="1" dirty="0" smtClean="0"/>
              <a:t>   </a:t>
            </a:r>
            <a:r>
              <a:rPr lang="en-US" sz="2800" i="1" dirty="0" smtClean="0">
                <a:solidFill>
                  <a:schemeClr val="accent6"/>
                </a:solidFill>
              </a:rPr>
              <a:t>-    d*e </a:t>
            </a:r>
            <a:r>
              <a:rPr lang="en-US" sz="2800" i="1" dirty="0">
                <a:solidFill>
                  <a:schemeClr val="accent6"/>
                </a:solidFill>
              </a:rPr>
              <a:t>mod </a:t>
            </a:r>
            <a:r>
              <a:rPr lang="en-US" sz="2800" i="1" dirty="0" smtClean="0">
                <a:solidFill>
                  <a:schemeClr val="accent6"/>
                </a:solidFill>
              </a:rPr>
              <a:t>z= </a:t>
            </a:r>
            <a:r>
              <a:rPr lang="en-US" sz="2800" dirty="0">
                <a:solidFill>
                  <a:schemeClr val="accent6"/>
                </a:solidFill>
              </a:rPr>
              <a:t>1</a:t>
            </a:r>
            <a:r>
              <a:rPr lang="en-US" sz="2800" i="1" dirty="0">
                <a:solidFill>
                  <a:schemeClr val="accent6"/>
                </a:solidFill>
              </a:rPr>
              <a:t> mod </a:t>
            </a:r>
            <a:r>
              <a:rPr lang="en-US" sz="2800" i="1" dirty="0" smtClean="0">
                <a:solidFill>
                  <a:schemeClr val="accent6"/>
                </a:solidFill>
              </a:rPr>
              <a:t>z</a:t>
            </a:r>
            <a:endParaRPr lang="en-US" sz="2800" i="1" dirty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US" sz="2800" dirty="0"/>
              <a:t>4</a:t>
            </a:r>
            <a:r>
              <a:rPr lang="en-US" sz="2800" dirty="0" smtClean="0"/>
              <a:t>. </a:t>
            </a:r>
            <a:r>
              <a:rPr lang="en-US" sz="2800" dirty="0" smtClean="0"/>
              <a:t>Public key: {e, n}</a:t>
            </a:r>
          </a:p>
          <a:p>
            <a:pPr marL="0" indent="0">
              <a:buNone/>
            </a:pPr>
            <a:r>
              <a:rPr lang="en-US" sz="2800" dirty="0"/>
              <a:t>5</a:t>
            </a:r>
            <a:r>
              <a:rPr lang="en-US" sz="2800" dirty="0" smtClean="0"/>
              <a:t>. </a:t>
            </a:r>
            <a:r>
              <a:rPr lang="en-US" sz="2800" dirty="0" smtClean="0"/>
              <a:t>Private key: {d, n}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408AB9-68D3-40D0-8EB8-7066F86DCD83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26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077200" cy="4114800"/>
          </a:xfrm>
        </p:spPr>
        <p:txBody>
          <a:bodyPr/>
          <a:lstStyle/>
          <a:p>
            <a:r>
              <a:rPr lang="en-US" dirty="0" smtClean="0"/>
              <a:t>Encoding:  </a:t>
            </a:r>
            <a:r>
              <a:rPr lang="en-US" i="1" dirty="0" smtClean="0"/>
              <a:t>C = </a:t>
            </a:r>
            <a:r>
              <a:rPr lang="en-US" i="1" dirty="0" err="1" smtClean="0"/>
              <a:t>text</a:t>
            </a:r>
            <a:r>
              <a:rPr lang="en-US" i="1" baseline="30000" dirty="0" err="1" smtClean="0"/>
              <a:t>e</a:t>
            </a:r>
            <a:r>
              <a:rPr lang="en-US" i="1" dirty="0"/>
              <a:t> </a:t>
            </a:r>
            <a:r>
              <a:rPr lang="en-US" i="1" dirty="0" smtClean="0"/>
              <a:t>mod n</a:t>
            </a:r>
          </a:p>
          <a:p>
            <a:r>
              <a:rPr lang="en-US" i="1" dirty="0" smtClean="0"/>
              <a:t>Decoding:</a:t>
            </a:r>
          </a:p>
          <a:p>
            <a:pPr>
              <a:buNone/>
            </a:pPr>
            <a:r>
              <a:rPr lang="en-US" i="1" dirty="0" smtClean="0"/>
              <a:t>		C</a:t>
            </a:r>
            <a:r>
              <a:rPr lang="en-US" i="1" baseline="30000" dirty="0" smtClean="0"/>
              <a:t>d</a:t>
            </a:r>
            <a:r>
              <a:rPr lang="en-US" i="1" dirty="0" smtClean="0"/>
              <a:t>(mod n) = (</a:t>
            </a:r>
            <a:r>
              <a:rPr lang="en-US" i="1" dirty="0" err="1" smtClean="0"/>
              <a:t>text</a:t>
            </a:r>
            <a:r>
              <a:rPr lang="en-US" i="1" baseline="30000" dirty="0" err="1" smtClean="0"/>
              <a:t>e</a:t>
            </a:r>
            <a:r>
              <a:rPr lang="en-US" i="1" dirty="0"/>
              <a:t> </a:t>
            </a:r>
            <a:r>
              <a:rPr lang="en-US" i="1" dirty="0" smtClean="0"/>
              <a:t>mod n)</a:t>
            </a:r>
            <a:r>
              <a:rPr lang="en-US" i="1" baseline="30000" dirty="0" smtClean="0"/>
              <a:t>d</a:t>
            </a:r>
            <a:r>
              <a:rPr lang="en-US" i="1" dirty="0" smtClean="0"/>
              <a:t> mod n</a:t>
            </a:r>
            <a:r>
              <a:rPr lang="en-US" i="1" dirty="0"/>
              <a:t> </a:t>
            </a:r>
            <a:endParaRPr lang="en-US" i="1" dirty="0" smtClean="0"/>
          </a:p>
          <a:p>
            <a:pPr>
              <a:buNone/>
            </a:pPr>
            <a:r>
              <a:rPr lang="en-US" i="1" dirty="0"/>
              <a:t> </a:t>
            </a:r>
            <a:r>
              <a:rPr lang="en-US" i="1" dirty="0" smtClean="0"/>
              <a:t>                          = (text</a:t>
            </a:r>
            <a:r>
              <a:rPr lang="en-US" i="1" baseline="30000" dirty="0" smtClean="0"/>
              <a:t>ed</a:t>
            </a:r>
            <a:r>
              <a:rPr lang="en-US" i="1" dirty="0" smtClean="0"/>
              <a:t>) mod </a:t>
            </a:r>
            <a:r>
              <a:rPr lang="en-US" i="1" dirty="0"/>
              <a:t>n</a:t>
            </a:r>
            <a:endParaRPr lang="en-US" i="1" dirty="0" smtClean="0"/>
          </a:p>
          <a:p>
            <a:pPr>
              <a:buNone/>
            </a:pPr>
            <a:r>
              <a:rPr lang="en-US" i="1" dirty="0"/>
              <a:t> </a:t>
            </a:r>
            <a:r>
              <a:rPr lang="en-US" i="1" dirty="0" smtClean="0"/>
              <a:t>                          = </a:t>
            </a:r>
            <a:r>
              <a:rPr lang="en-US" i="1" dirty="0"/>
              <a:t>(</a:t>
            </a:r>
            <a:r>
              <a:rPr lang="en-US" i="1" dirty="0" smtClean="0"/>
              <a:t>text</a:t>
            </a:r>
            <a:r>
              <a:rPr lang="en-US" i="1" baseline="30000" dirty="0" smtClean="0"/>
              <a:t>ed mod </a:t>
            </a:r>
            <a:r>
              <a:rPr lang="en-US" i="1" baseline="30000" dirty="0" smtClean="0"/>
              <a:t>z</a:t>
            </a:r>
            <a:r>
              <a:rPr lang="en-US" i="1" dirty="0" smtClean="0"/>
              <a:t>) </a:t>
            </a:r>
            <a:r>
              <a:rPr lang="en-US" i="1" dirty="0"/>
              <a:t>mod n</a:t>
            </a:r>
            <a:endParaRPr lang="en-US" i="1" dirty="0" smtClean="0"/>
          </a:p>
          <a:p>
            <a:pPr>
              <a:buNone/>
            </a:pPr>
            <a:r>
              <a:rPr lang="en-US" i="1" dirty="0"/>
              <a:t> </a:t>
            </a:r>
            <a:r>
              <a:rPr lang="en-US" i="1" dirty="0" smtClean="0"/>
              <a:t>                          = (text</a:t>
            </a:r>
            <a:r>
              <a:rPr lang="en-US" i="1" baseline="30000" dirty="0"/>
              <a:t>1</a:t>
            </a:r>
            <a:r>
              <a:rPr lang="en-US" i="1" dirty="0" smtClean="0"/>
              <a:t>) </a:t>
            </a:r>
            <a:r>
              <a:rPr lang="en-US" i="1" dirty="0"/>
              <a:t>mod n </a:t>
            </a:r>
            <a:r>
              <a:rPr lang="en-US" i="1" dirty="0" smtClean="0"/>
              <a:t>= text</a:t>
            </a:r>
          </a:p>
          <a:p>
            <a:pPr>
              <a:buNone/>
            </a:pPr>
            <a:endParaRPr lang="en-US" i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408AB9-68D3-40D0-8EB8-7066F86DCD83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27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RSA: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458200" cy="4114800"/>
          </a:xfrm>
        </p:spPr>
        <p:txBody>
          <a:bodyPr/>
          <a:lstStyle/>
          <a:p>
            <a:pPr>
              <a:buNone/>
            </a:pPr>
            <a:r>
              <a:rPr lang="en-US" i="1" dirty="0" smtClean="0"/>
              <a:t>Example: p = 5, q = 11, n = 55, </a:t>
            </a:r>
          </a:p>
          <a:p>
            <a:pPr>
              <a:buNone/>
            </a:pPr>
            <a:r>
              <a:rPr lang="en-US" i="1"/>
              <a:t> </a:t>
            </a:r>
            <a:r>
              <a:rPr lang="en-US" i="1" smtClean="0"/>
              <a:t> </a:t>
            </a:r>
            <a:r>
              <a:rPr lang="en-US" i="1" smtClean="0"/>
              <a:t>z = (p-1</a:t>
            </a:r>
            <a:r>
              <a:rPr lang="en-US" i="1" dirty="0" smtClean="0"/>
              <a:t>)(q-1) = 40</a:t>
            </a:r>
          </a:p>
          <a:p>
            <a:pPr>
              <a:buNone/>
            </a:pPr>
            <a:r>
              <a:rPr lang="en-US" i="1" dirty="0" smtClean="0"/>
              <a:t>  e = 7 </a:t>
            </a:r>
            <a:r>
              <a:rPr lang="en-US" i="1" dirty="0" smtClean="0">
                <a:sym typeface="Wingdings" pitchFamily="2" charset="2"/>
              </a:rPr>
              <a:t> d = 23     (7*23 </a:t>
            </a:r>
            <a:r>
              <a:rPr lang="th-TH" i="1" dirty="0" smtClean="0">
                <a:sym typeface="Wingdings" pitchFamily="2" charset="2"/>
              </a:rPr>
              <a:t>ได้ </a:t>
            </a:r>
            <a:r>
              <a:rPr lang="en-US" i="1" dirty="0" smtClean="0">
                <a:sym typeface="Wingdings" pitchFamily="2" charset="2"/>
              </a:rPr>
              <a:t>161, 161 mod 40 </a:t>
            </a:r>
            <a:r>
              <a:rPr lang="th-TH" i="1" dirty="0" smtClean="0">
                <a:sym typeface="Wingdings" pitchFamily="2" charset="2"/>
              </a:rPr>
              <a:t>ได้ </a:t>
            </a:r>
            <a:r>
              <a:rPr lang="en-US" i="1" dirty="0" smtClean="0">
                <a:sym typeface="Wingdings" pitchFamily="2" charset="2"/>
              </a:rPr>
              <a:t>1)</a:t>
            </a:r>
            <a:endParaRPr lang="en-US" i="1" dirty="0" smtClean="0"/>
          </a:p>
          <a:p>
            <a:pPr>
              <a:buNone/>
            </a:pPr>
            <a:r>
              <a:rPr lang="en-US" dirty="0" smtClean="0"/>
              <a:t>text1 = 18, text2 = 19, text3= 1</a:t>
            </a:r>
          </a:p>
          <a:p>
            <a:pPr>
              <a:buNone/>
            </a:pPr>
            <a:r>
              <a:rPr lang="en-US" dirty="0" smtClean="0"/>
              <a:t>C1 = 18</a:t>
            </a:r>
            <a:r>
              <a:rPr lang="en-US" baseline="30000" dirty="0" smtClean="0"/>
              <a:t>7</a:t>
            </a:r>
            <a:r>
              <a:rPr lang="en-US" dirty="0" smtClean="0"/>
              <a:t> mod 55 = 17, </a:t>
            </a:r>
            <a:r>
              <a:rPr lang="en-US" dirty="0" smtClean="0">
                <a:sym typeface="Wingdings" pitchFamily="2" charset="2"/>
              </a:rPr>
              <a:t> 17</a:t>
            </a:r>
            <a:r>
              <a:rPr lang="en-US" baseline="30000" dirty="0" smtClean="0">
                <a:sym typeface="Wingdings" pitchFamily="2" charset="2"/>
              </a:rPr>
              <a:t> 23</a:t>
            </a:r>
            <a:r>
              <a:rPr lang="en-US" dirty="0" smtClean="0">
                <a:sym typeface="Wingdings" pitchFamily="2" charset="2"/>
              </a:rPr>
              <a:t> mod 55 = 18 = P1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C2 = 19</a:t>
            </a:r>
            <a:r>
              <a:rPr lang="en-US" baseline="30000" dirty="0" smtClean="0"/>
              <a:t>7</a:t>
            </a:r>
            <a:r>
              <a:rPr lang="en-US" dirty="0" smtClean="0"/>
              <a:t> mod 55 = 24, </a:t>
            </a:r>
            <a:r>
              <a:rPr lang="en-US" dirty="0" smtClean="0">
                <a:sym typeface="Wingdings" pitchFamily="2" charset="2"/>
              </a:rPr>
              <a:t> 24</a:t>
            </a:r>
            <a:r>
              <a:rPr lang="en-US" baseline="30000" dirty="0" smtClean="0">
                <a:sym typeface="Wingdings" pitchFamily="2" charset="2"/>
              </a:rPr>
              <a:t>23</a:t>
            </a:r>
            <a:r>
              <a:rPr lang="en-US" dirty="0" smtClean="0">
                <a:sym typeface="Wingdings" pitchFamily="2" charset="2"/>
              </a:rPr>
              <a:t> mod 55 = 19 = P2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C3 = 1</a:t>
            </a:r>
            <a:r>
              <a:rPr lang="en-US" baseline="30000" dirty="0" smtClean="0"/>
              <a:t>7</a:t>
            </a:r>
            <a:r>
              <a:rPr lang="en-US" dirty="0" smtClean="0"/>
              <a:t> mod 55 = 1      </a:t>
            </a:r>
            <a:r>
              <a:rPr lang="en-US" dirty="0" smtClean="0">
                <a:sym typeface="Wingdings" pitchFamily="2" charset="2"/>
              </a:rPr>
              <a:t>   1</a:t>
            </a:r>
            <a:r>
              <a:rPr lang="en-US" baseline="30000" dirty="0" smtClean="0">
                <a:sym typeface="Wingdings" pitchFamily="2" charset="2"/>
              </a:rPr>
              <a:t>23</a:t>
            </a:r>
            <a:r>
              <a:rPr lang="en-US" dirty="0" smtClean="0">
                <a:sym typeface="Wingdings" pitchFamily="2" charset="2"/>
              </a:rPr>
              <a:t> mod 55 =   1 = P3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408AB9-68D3-40D0-8EB8-7066F86DCD83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28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 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AES</a:t>
            </a:r>
          </a:p>
          <a:p>
            <a:r>
              <a:rPr lang="en-US" dirty="0" smtClean="0"/>
              <a:t>Blowfish</a:t>
            </a:r>
          </a:p>
          <a:p>
            <a:r>
              <a:rPr lang="en-US" dirty="0" smtClean="0"/>
              <a:t>DES</a:t>
            </a:r>
          </a:p>
          <a:p>
            <a:r>
              <a:rPr lang="en-US" dirty="0" smtClean="0"/>
              <a:t>Triple DES</a:t>
            </a:r>
          </a:p>
          <a:p>
            <a:r>
              <a:rPr lang="en-US" dirty="0" smtClean="0"/>
              <a:t>Serpent</a:t>
            </a:r>
          </a:p>
          <a:p>
            <a:r>
              <a:rPr lang="en-US" dirty="0" err="1" smtClean="0"/>
              <a:t>Twofish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408AB9-68D3-40D0-8EB8-7066F86DCD83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3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Asymmetric Cryptography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408AB9-68D3-40D0-8EB8-7066F86DCD83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4</a:t>
            </a:fld>
            <a:endParaRPr lang="en-US">
              <a:solidFill>
                <a:srgbClr val="808080"/>
              </a:solidFill>
            </a:endParaRPr>
          </a:p>
        </p:txBody>
      </p:sp>
      <p:pic>
        <p:nvPicPr>
          <p:cNvPr id="3074" name="Picture 2" descr="Ff650720.ch2_dataconf_f02(en-us,PandP.10)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2438400"/>
            <a:ext cx="5567475" cy="3810000"/>
          </a:xfrm>
          <a:prstGeom prst="rect">
            <a:avLst/>
          </a:prstGeom>
          <a:noFill/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Asymmetric 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RSA </a:t>
            </a:r>
            <a:r>
              <a:rPr lang="en-US" dirty="0" smtClean="0"/>
              <a:t>encryption algorithm</a:t>
            </a:r>
          </a:p>
          <a:p>
            <a:r>
              <a:rPr lang="en-US" dirty="0" err="1" smtClean="0"/>
              <a:t>Diffie</a:t>
            </a:r>
            <a:r>
              <a:rPr lang="en-US" dirty="0" smtClean="0"/>
              <a:t>–Hellman</a:t>
            </a:r>
          </a:p>
          <a:p>
            <a:r>
              <a:rPr lang="en-US" dirty="0" smtClean="0"/>
              <a:t>DSS (Digital Signature Standard)</a:t>
            </a:r>
          </a:p>
          <a:p>
            <a:r>
              <a:rPr lang="en-US" dirty="0" err="1" smtClean="0"/>
              <a:t>ElGamal</a:t>
            </a:r>
            <a:endParaRPr lang="en-US" dirty="0" smtClean="0"/>
          </a:p>
          <a:p>
            <a:r>
              <a:rPr lang="en-US" dirty="0" err="1" smtClean="0"/>
              <a:t>Paillier</a:t>
            </a:r>
            <a:r>
              <a:rPr lang="en-US" dirty="0" smtClean="0"/>
              <a:t> cryptosystem</a:t>
            </a:r>
          </a:p>
          <a:p>
            <a:r>
              <a:rPr lang="en-US" dirty="0" smtClean="0"/>
              <a:t>Cramer–</a:t>
            </a:r>
            <a:r>
              <a:rPr lang="en-US" dirty="0" err="1" smtClean="0"/>
              <a:t>Shoup</a:t>
            </a:r>
            <a:r>
              <a:rPr lang="en-US" dirty="0" smtClean="0"/>
              <a:t> cryptosystem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408AB9-68D3-40D0-8EB8-7066F86DCD83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5</a:t>
            </a:fld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Simple Symmetric Cryptography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th-TH" dirty="0">
              <a:solidFill>
                <a:srgbClr val="80808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4AA7-1C78-4163-821D-1B01638CC291}" type="slidenum">
              <a:rPr lang="en-US" smtClean="0">
                <a:solidFill>
                  <a:srgbClr val="808080"/>
                </a:solidFill>
              </a:rPr>
              <a:pPr/>
              <a:t>6</a:t>
            </a:fld>
            <a:endParaRPr lang="en-US">
              <a:solidFill>
                <a:srgbClr val="80808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8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Substitution Cipher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" y="6242050"/>
            <a:ext cx="1981200" cy="304800"/>
          </a:xfrm>
        </p:spPr>
        <p:txBody>
          <a:bodyPr/>
          <a:lstStyle/>
          <a:p>
            <a:r>
              <a:rPr lang="th-TH" smtClean="0">
                <a:solidFill>
                  <a:srgbClr val="808080"/>
                </a:solidFill>
              </a:rPr>
              <a:t>14/03/54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242050"/>
            <a:ext cx="4572000" cy="304800"/>
          </a:xfrm>
        </p:spPr>
        <p:txBody>
          <a:bodyPr/>
          <a:lstStyle/>
          <a:p>
            <a:pPr>
              <a:defRPr/>
            </a:pPr>
            <a:r>
              <a:rPr lang="th-TH" smtClean="0">
                <a:solidFill>
                  <a:srgbClr val="808080"/>
                </a:solidFill>
              </a:rPr>
              <a:t>คณะวิทยาการสารสนเทศ มหาวิทยาลัยบูรพา</a:t>
            </a:r>
            <a:endParaRPr lang="en-US">
              <a:solidFill>
                <a:srgbClr val="80808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62800" y="6242050"/>
            <a:ext cx="1905000" cy="304800"/>
          </a:xfrm>
        </p:spPr>
        <p:txBody>
          <a:bodyPr/>
          <a:lstStyle/>
          <a:p>
            <a:pPr>
              <a:defRPr/>
            </a:pPr>
            <a:fld id="{0A408AB9-68D3-40D0-8EB8-7066F86DCD83}" type="slidenum">
              <a:rPr lang="en-US" smtClean="0">
                <a:solidFill>
                  <a:srgbClr val="808080"/>
                </a:solidFill>
              </a:rPr>
              <a:pPr>
                <a:defRPr/>
              </a:pPr>
              <a:t>7</a:t>
            </a:fld>
            <a:endParaRPr lang="en-US">
              <a:solidFill>
                <a:srgbClr val="808080"/>
              </a:solidFill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174750" y="2281238"/>
            <a:ext cx="7121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2400" b="1" dirty="0">
                <a:latin typeface="Courier New" panose="02070309020205020404" pitchFamily="49" charset="0"/>
              </a:rPr>
              <a:t>plaintext:  </a:t>
            </a:r>
            <a:r>
              <a:rPr lang="en-US" altLang="en-US" sz="2400" b="1" dirty="0" err="1">
                <a:latin typeface="Courier New" panose="02070309020205020404" pitchFamily="49" charset="0"/>
              </a:rPr>
              <a:t>abcdefghijklmnopqrstuvwxyz</a:t>
            </a:r>
            <a:endParaRPr lang="en-US" altLang="en-US" sz="2400" b="1" dirty="0">
              <a:latin typeface="Courier New" panose="02070309020205020404" pitchFamily="49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011238" y="3060700"/>
            <a:ext cx="7304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2400" b="1" dirty="0" err="1">
                <a:latin typeface="Courier New" panose="02070309020205020404" pitchFamily="49" charset="0"/>
              </a:rPr>
              <a:t>ciphertext</a:t>
            </a:r>
            <a:r>
              <a:rPr lang="en-US" altLang="en-US" sz="2400" b="1" dirty="0">
                <a:latin typeface="Courier New" panose="02070309020205020404" pitchFamily="49" charset="0"/>
              </a:rPr>
              <a:t>:  </a:t>
            </a:r>
            <a:r>
              <a:rPr lang="en-US" altLang="en-US" sz="2400" b="1" dirty="0" err="1">
                <a:latin typeface="Courier New" panose="02070309020205020404" pitchFamily="49" charset="0"/>
              </a:rPr>
              <a:t>mnbvcxzasdfghjklpoiuytrewq</a:t>
            </a:r>
            <a:endParaRPr lang="en-US" altLang="en-US" sz="2400" b="1" dirty="0">
              <a:latin typeface="Courier New" panose="02070309020205020404" pitchFamily="49" charset="0"/>
            </a:endParaRPr>
          </a:p>
        </p:txBody>
      </p:sp>
      <p:sp>
        <p:nvSpPr>
          <p:cNvPr id="12" name="Line 6"/>
          <p:cNvSpPr>
            <a:spLocks noChangeShapeType="1"/>
          </p:cNvSpPr>
          <p:nvPr/>
        </p:nvSpPr>
        <p:spPr bwMode="auto">
          <a:xfrm>
            <a:off x="3536950" y="2690813"/>
            <a:ext cx="0" cy="49371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>
            <a:off x="8110538" y="2654300"/>
            <a:ext cx="0" cy="49371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2120900" y="3832225"/>
            <a:ext cx="6208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2400" b="1">
                <a:latin typeface="Courier New" panose="02070309020205020404" pitchFamily="49" charset="0"/>
              </a:rPr>
              <a:t>Plaintext: bob. i love you. alice</a:t>
            </a: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1965325" y="4257675"/>
            <a:ext cx="6391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2400" b="1" dirty="0" err="1">
                <a:latin typeface="Courier New" panose="02070309020205020404" pitchFamily="49" charset="0"/>
              </a:rPr>
              <a:t>ciphertext</a:t>
            </a:r>
            <a:r>
              <a:rPr lang="en-US" altLang="en-US" sz="2400" b="1" dirty="0">
                <a:latin typeface="Courier New" panose="02070309020205020404" pitchFamily="49" charset="0"/>
              </a:rPr>
              <a:t>: </a:t>
            </a:r>
            <a:r>
              <a:rPr lang="en-US" altLang="en-US" sz="2400" b="1" dirty="0" err="1">
                <a:latin typeface="Courier New" panose="02070309020205020404" pitchFamily="49" charset="0"/>
              </a:rPr>
              <a:t>nkn</a:t>
            </a:r>
            <a:r>
              <a:rPr lang="en-US" altLang="en-US" sz="2400" b="1" dirty="0">
                <a:latin typeface="Courier New" panose="02070309020205020404" pitchFamily="49" charset="0"/>
              </a:rPr>
              <a:t>. s </a:t>
            </a:r>
            <a:r>
              <a:rPr lang="en-US" altLang="en-US" sz="2400" b="1" dirty="0" err="1">
                <a:latin typeface="Courier New" panose="02070309020205020404" pitchFamily="49" charset="0"/>
              </a:rPr>
              <a:t>gktc</a:t>
            </a:r>
            <a:r>
              <a:rPr lang="en-US" altLang="en-US" sz="2400" b="1" dirty="0">
                <a:latin typeface="Courier New" panose="02070309020205020404" pitchFamily="49" charset="0"/>
              </a:rPr>
              <a:t> </a:t>
            </a:r>
            <a:r>
              <a:rPr lang="en-US" altLang="en-US" sz="2400" b="1" dirty="0" err="1">
                <a:latin typeface="Courier New" panose="02070309020205020404" pitchFamily="49" charset="0"/>
              </a:rPr>
              <a:t>wky</a:t>
            </a:r>
            <a:r>
              <a:rPr lang="en-US" altLang="en-US" sz="2400" b="1" dirty="0">
                <a:latin typeface="Courier New" panose="02070309020205020404" pitchFamily="49" charset="0"/>
              </a:rPr>
              <a:t>. </a:t>
            </a:r>
            <a:r>
              <a:rPr lang="en-US" altLang="en-US" sz="2400" b="1" dirty="0" err="1">
                <a:latin typeface="Courier New" panose="02070309020205020404" pitchFamily="49" charset="0"/>
              </a:rPr>
              <a:t>mgsbc</a:t>
            </a:r>
            <a:endParaRPr lang="en-US" altLang="en-US" sz="2400" b="1" dirty="0">
              <a:latin typeface="Courier New" panose="02070309020205020404" pitchFamily="49" charset="0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1184275" y="3767138"/>
            <a:ext cx="7826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e.g.:</a:t>
            </a: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1546225" y="5097463"/>
            <a:ext cx="67945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1554163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800" i="1" dirty="0">
                <a:solidFill>
                  <a:srgbClr val="C00000"/>
                </a:solidFill>
                <a:latin typeface="Gill Sans MT" panose="020B0502020104020203" pitchFamily="34" charset="0"/>
              </a:rPr>
              <a:t>Encryption key: </a:t>
            </a:r>
            <a:r>
              <a:rPr lang="en-US" altLang="en-US" sz="2800" dirty="0">
                <a:latin typeface="Gill Sans MT" panose="020B0502020104020203" pitchFamily="34" charset="0"/>
              </a:rPr>
              <a:t>mapping from set of 26 letters</a:t>
            </a:r>
          </a:p>
          <a:p>
            <a:r>
              <a:rPr lang="en-US" altLang="en-US" sz="2800" dirty="0">
                <a:latin typeface="Gill Sans MT" panose="020B0502020104020203" pitchFamily="34" charset="0"/>
              </a:rPr>
              <a:t>                     to set of 26 letters</a:t>
            </a:r>
          </a:p>
        </p:txBody>
      </p:sp>
      <p:pic>
        <p:nvPicPr>
          <p:cNvPr id="19" name="Picture 25" descr="BS00768_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1027113" y="5240338"/>
            <a:ext cx="465137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0341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/>
              <a:t>ภาควิชาวิทยาการคอมพิวเตอร์ มหาวิทยาลัยบูรพา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0DA984-8C44-4BC9-95AE-0B97BBB19236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7E9DF6D7-6C48-4EB2-9FBC-4A2DF4B6DEED}" type="slidenum">
              <a:rPr lang="en-US" sz="1400">
                <a:solidFill>
                  <a:schemeClr val="bg2"/>
                </a:solidFill>
                <a:latin typeface="+mn-lt"/>
              </a:rPr>
              <a:pPr algn="r">
                <a:defRPr/>
              </a:pPr>
              <a:t>8</a:t>
            </a:fld>
            <a:endParaRPr lang="en-US" sz="14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604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Caesar’s Cipher</a:t>
            </a:r>
            <a:endParaRPr lang="th-TH" dirty="0" smtClean="0"/>
          </a:p>
        </p:txBody>
      </p:sp>
      <p:sp>
        <p:nvSpPr>
          <p:cNvPr id="92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th-TH" dirty="0" smtClean="0"/>
              <a:t>ถ้า </a:t>
            </a:r>
            <a:r>
              <a:rPr lang="en-US" dirty="0" smtClean="0"/>
              <a:t>“WHQ”</a:t>
            </a:r>
            <a:r>
              <a:rPr lang="th-TH" dirty="0" smtClean="0"/>
              <a:t> ถอดรหัสแล้วได้ </a:t>
            </a:r>
            <a:r>
              <a:rPr lang="en-US" dirty="0" smtClean="0"/>
              <a:t>“TEN”</a:t>
            </a:r>
          </a:p>
          <a:p>
            <a:pPr>
              <a:defRPr/>
            </a:pPr>
            <a:endParaRPr lang="th-TH" dirty="0" smtClean="0"/>
          </a:p>
          <a:p>
            <a:pPr>
              <a:defRPr/>
            </a:pPr>
            <a:r>
              <a:rPr lang="en-US" altLang="ja-JP" dirty="0" smtClean="0">
                <a:ea typeface="MS PGothic" pitchFamily="34" charset="-128"/>
                <a:cs typeface="Angsana New" pitchFamily="18" charset="-34"/>
              </a:rPr>
              <a:t>“BHVWHUGDB” </a:t>
            </a:r>
            <a:r>
              <a:rPr lang="th-TH" altLang="ja-JP" dirty="0" smtClean="0">
                <a:ea typeface="MS PGothic" pitchFamily="34" charset="-128"/>
                <a:cs typeface="Angsana New" pitchFamily="18" charset="-34"/>
              </a:rPr>
              <a:t>ถอดรหัสแล้วได้อะไร</a:t>
            </a:r>
            <a:r>
              <a:rPr lang="en-US" altLang="ja-JP" dirty="0" smtClean="0">
                <a:ea typeface="MS PGothic" pitchFamily="34" charset="-128"/>
                <a:cs typeface="Angsana New" pitchFamily="18" charset="-34"/>
              </a:rPr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/>
              <a:t>ภาควิชาวิทยาการคอมพิวเตอร์ มหาวิทยาลัยบูรพา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11E984-86E4-409C-8D40-50D6BDFC9BFC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Slide Number Placeholder 5"/>
          <p:cNvSpPr txBox="1">
            <a:spLocks noGrp="1"/>
          </p:cNvSpPr>
          <p:nvPr/>
        </p:nvSpPr>
        <p:spPr bwMode="auto">
          <a:xfrm>
            <a:off x="7162800" y="6477000"/>
            <a:ext cx="19050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13D60708-27F0-4B9D-880B-EC68C208F2E6}" type="slidenum">
              <a:rPr lang="en-US" sz="1400">
                <a:solidFill>
                  <a:schemeClr val="bg2"/>
                </a:solidFill>
                <a:latin typeface="+mn-lt"/>
              </a:rPr>
              <a:pPr algn="r">
                <a:defRPr/>
              </a:pPr>
              <a:t>9</a:t>
            </a:fld>
            <a:endParaRPr lang="en-US" sz="14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</a:t>
            </a:r>
            <a:r>
              <a:rPr lang="en-US" b="1" smtClean="0"/>
              <a:t>mod</a:t>
            </a:r>
            <a:r>
              <a:rPr lang="en-US" smtClean="0"/>
              <a:t> operator</a:t>
            </a:r>
          </a:p>
        </p:txBody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8001000" cy="4572000"/>
          </a:xfrm>
        </p:spPr>
        <p:txBody>
          <a:bodyPr/>
          <a:lstStyle/>
          <a:p>
            <a:r>
              <a:rPr lang="en-US" sz="2800" b="1" smtClean="0"/>
              <a:t>mod </a:t>
            </a:r>
            <a:r>
              <a:rPr lang="th-TH" sz="2800" smtClean="0"/>
              <a:t>เป็นตัวดำเนินการกับจำนวนเต็มเพื่อหาเศษที่เหลือจากการหาร</a:t>
            </a:r>
            <a:endParaRPr lang="en-US" sz="2800" smtClean="0"/>
          </a:p>
          <a:p>
            <a:r>
              <a:rPr lang="th-TH" sz="2800" smtClean="0"/>
              <a:t>กำหนดให้</a:t>
            </a:r>
            <a:r>
              <a:rPr lang="en-US" sz="2800" smtClean="0"/>
              <a:t> </a:t>
            </a:r>
            <a:r>
              <a:rPr lang="en-US" sz="2800" i="1" smtClean="0">
                <a:solidFill>
                  <a:srgbClr val="FF0000"/>
                </a:solidFill>
              </a:rPr>
              <a:t>a</a:t>
            </a:r>
            <a:r>
              <a:rPr lang="en-US" sz="2800" smtClean="0">
                <a:solidFill>
                  <a:srgbClr val="FF0000"/>
                </a:solidFill>
              </a:rPr>
              <a:t>,</a:t>
            </a:r>
            <a:r>
              <a:rPr lang="en-US" sz="2800" i="1" smtClean="0">
                <a:solidFill>
                  <a:srgbClr val="FF0000"/>
                </a:solidFill>
              </a:rPr>
              <a:t>d</a:t>
            </a:r>
            <a:r>
              <a:rPr lang="en-US" sz="2800" smtClean="0">
                <a:solidFill>
                  <a:srgbClr val="FF0000"/>
                </a:solidFill>
                <a:sym typeface="Symbol" pitchFamily="18" charset="2"/>
              </a:rPr>
              <a:t></a:t>
            </a:r>
            <a:r>
              <a:rPr lang="en-US" sz="2800" b="1" smtClean="0">
                <a:solidFill>
                  <a:srgbClr val="FF0000"/>
                </a:solidFill>
                <a:sym typeface="Symbol" pitchFamily="18" charset="2"/>
              </a:rPr>
              <a:t>Z</a:t>
            </a:r>
            <a:r>
              <a:rPr lang="en-US" sz="2800" smtClean="0">
                <a:sym typeface="Symbol" pitchFamily="18" charset="2"/>
              </a:rPr>
              <a:t> </a:t>
            </a:r>
            <a:r>
              <a:rPr lang="th-TH" sz="2800" smtClean="0">
                <a:sym typeface="Symbol" pitchFamily="18" charset="2"/>
              </a:rPr>
              <a:t>โดย</a:t>
            </a:r>
            <a:r>
              <a:rPr lang="en-US" sz="2800" smtClean="0">
                <a:sym typeface="Symbol" pitchFamily="18" charset="2"/>
              </a:rPr>
              <a:t> </a:t>
            </a:r>
            <a:r>
              <a:rPr lang="en-US" sz="2800" i="1" smtClean="0">
                <a:solidFill>
                  <a:srgbClr val="FF0000"/>
                </a:solidFill>
                <a:sym typeface="Symbol" pitchFamily="18" charset="2"/>
              </a:rPr>
              <a:t>d&gt;</a:t>
            </a:r>
            <a:r>
              <a:rPr lang="en-US" sz="2800" smtClean="0">
                <a:solidFill>
                  <a:srgbClr val="FF0000"/>
                </a:solidFill>
                <a:sym typeface="Symbol" pitchFamily="18" charset="2"/>
              </a:rPr>
              <a:t>1</a:t>
            </a:r>
            <a:r>
              <a:rPr lang="en-US" sz="2800" smtClean="0">
                <a:sym typeface="Symbol" pitchFamily="18" charset="2"/>
              </a:rPr>
              <a:t>  </a:t>
            </a:r>
            <a:r>
              <a:rPr lang="th-TH" sz="2800" smtClean="0">
                <a:sym typeface="Symbol" pitchFamily="18" charset="2"/>
              </a:rPr>
              <a:t>ดังนั้น</a:t>
            </a:r>
            <a:r>
              <a:rPr lang="en-US" sz="2800" smtClean="0">
                <a:sym typeface="Symbol" pitchFamily="18" charset="2"/>
              </a:rPr>
              <a:t> </a:t>
            </a:r>
            <a:r>
              <a:rPr lang="en-US" sz="2800" i="1" smtClean="0">
                <a:solidFill>
                  <a:srgbClr val="FF0000"/>
                </a:solidFill>
                <a:sym typeface="Symbol" pitchFamily="18" charset="2"/>
              </a:rPr>
              <a:t>a</a:t>
            </a:r>
            <a:r>
              <a:rPr lang="en-US" sz="2800" smtClean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sz="2800" b="1" smtClean="0">
                <a:solidFill>
                  <a:srgbClr val="FF0000"/>
                </a:solidFill>
                <a:sym typeface="Symbol" pitchFamily="18" charset="2"/>
              </a:rPr>
              <a:t>mod</a:t>
            </a:r>
            <a:r>
              <a:rPr lang="en-US" sz="2800" smtClean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sz="2800" i="1" smtClean="0">
                <a:solidFill>
                  <a:srgbClr val="FF0000"/>
                </a:solidFill>
                <a:sym typeface="Symbol" pitchFamily="18" charset="2"/>
              </a:rPr>
              <a:t>d</a:t>
            </a:r>
            <a:r>
              <a:rPr lang="en-US" sz="2800" smtClean="0">
                <a:sym typeface="Symbol" pitchFamily="18" charset="2"/>
              </a:rPr>
              <a:t> </a:t>
            </a:r>
            <a:r>
              <a:rPr lang="th-TH" sz="2800" smtClean="0">
                <a:sym typeface="Symbol" pitchFamily="18" charset="2"/>
              </a:rPr>
              <a:t>แทนเศษ</a:t>
            </a:r>
            <a:r>
              <a:rPr lang="en-US" sz="2800" smtClean="0">
                <a:sym typeface="Symbol" pitchFamily="18" charset="2"/>
              </a:rPr>
              <a:t> </a:t>
            </a:r>
            <a:r>
              <a:rPr lang="en-US" sz="2800" i="1" smtClean="0">
                <a:solidFill>
                  <a:srgbClr val="FF0000"/>
                </a:solidFill>
                <a:sym typeface="Symbol" pitchFamily="18" charset="2"/>
              </a:rPr>
              <a:t>r</a:t>
            </a:r>
            <a:r>
              <a:rPr lang="en-US" sz="2800" smtClean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th-TH" sz="2800" smtClean="0">
                <a:sym typeface="Symbol" pitchFamily="18" charset="2"/>
              </a:rPr>
              <a:t>ที่เหลือจากการหารตัวตั้ง </a:t>
            </a:r>
            <a:r>
              <a:rPr lang="en-US" sz="2800" i="1" smtClean="0">
                <a:solidFill>
                  <a:srgbClr val="FF0000"/>
                </a:solidFill>
                <a:sym typeface="Symbol" pitchFamily="18" charset="2"/>
              </a:rPr>
              <a:t>a</a:t>
            </a:r>
            <a:r>
              <a:rPr lang="en-US" sz="2800" smtClean="0">
                <a:sym typeface="Symbol" pitchFamily="18" charset="2"/>
              </a:rPr>
              <a:t> </a:t>
            </a:r>
            <a:r>
              <a:rPr lang="th-TH" sz="2800" smtClean="0">
                <a:sym typeface="Symbol" pitchFamily="18" charset="2"/>
              </a:rPr>
              <a:t>ด้วยตัวหาร</a:t>
            </a:r>
            <a:r>
              <a:rPr lang="en-US" sz="2800" smtClean="0">
                <a:sym typeface="Symbol" pitchFamily="18" charset="2"/>
              </a:rPr>
              <a:t> </a:t>
            </a:r>
            <a:r>
              <a:rPr lang="en-US" sz="2800" i="1" smtClean="0">
                <a:solidFill>
                  <a:srgbClr val="FF0000"/>
                </a:solidFill>
                <a:sym typeface="Symbol" pitchFamily="18" charset="2"/>
              </a:rPr>
              <a:t>d</a:t>
            </a:r>
            <a:endParaRPr lang="en-US" sz="2800" smtClean="0">
              <a:solidFill>
                <a:srgbClr val="FF0000"/>
              </a:solidFill>
              <a:sym typeface="Symbol" pitchFamily="18" charset="2"/>
            </a:endParaRPr>
          </a:p>
          <a:p>
            <a:r>
              <a:rPr lang="th-TH" sz="2800" smtClean="0">
                <a:sym typeface="Symbol" pitchFamily="18" charset="2"/>
              </a:rPr>
              <a:t>สามารถคำนวณค่า </a:t>
            </a:r>
            <a:r>
              <a:rPr lang="en-US" sz="2800" smtClean="0">
                <a:solidFill>
                  <a:srgbClr val="FF0000"/>
                </a:solidFill>
                <a:sym typeface="Symbol" pitchFamily="18" charset="2"/>
              </a:rPr>
              <a:t>(</a:t>
            </a:r>
            <a:r>
              <a:rPr lang="en-US" sz="2800" i="1" smtClean="0">
                <a:solidFill>
                  <a:srgbClr val="FF0000"/>
                </a:solidFill>
                <a:sym typeface="Symbol" pitchFamily="18" charset="2"/>
              </a:rPr>
              <a:t>a</a:t>
            </a:r>
            <a:r>
              <a:rPr lang="en-US" sz="2800" smtClean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sz="2800" b="1" smtClean="0">
                <a:solidFill>
                  <a:srgbClr val="FF0000"/>
                </a:solidFill>
                <a:sym typeface="Symbol" pitchFamily="18" charset="2"/>
              </a:rPr>
              <a:t>mod</a:t>
            </a:r>
            <a:r>
              <a:rPr lang="en-US" sz="2800" smtClean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sz="2800" i="1" smtClean="0">
                <a:solidFill>
                  <a:srgbClr val="FF0000"/>
                </a:solidFill>
                <a:sym typeface="Symbol" pitchFamily="18" charset="2"/>
              </a:rPr>
              <a:t>d</a:t>
            </a:r>
            <a:r>
              <a:rPr lang="en-US" sz="2800" smtClean="0">
                <a:solidFill>
                  <a:srgbClr val="FF0000"/>
                </a:solidFill>
                <a:sym typeface="Symbol" pitchFamily="18" charset="2"/>
              </a:rPr>
              <a:t>)</a:t>
            </a:r>
            <a:r>
              <a:rPr lang="en-US" sz="2800" smtClean="0">
                <a:sym typeface="Symbol" pitchFamily="18" charset="2"/>
              </a:rPr>
              <a:t> </a:t>
            </a:r>
            <a:r>
              <a:rPr lang="th-TH" sz="2800" smtClean="0">
                <a:sym typeface="Symbol" pitchFamily="18" charset="2"/>
              </a:rPr>
              <a:t>ได้โดย</a:t>
            </a:r>
            <a:r>
              <a:rPr lang="en-US" sz="2800" smtClean="0">
                <a:sym typeface="Symbol" pitchFamily="18" charset="2"/>
              </a:rPr>
              <a:t>: </a:t>
            </a:r>
            <a:r>
              <a:rPr lang="en-US" sz="2800" i="1" smtClean="0">
                <a:solidFill>
                  <a:srgbClr val="FF0000"/>
                </a:solidFill>
                <a:sym typeface="Symbol" pitchFamily="18" charset="2"/>
              </a:rPr>
              <a:t>a </a:t>
            </a:r>
            <a:r>
              <a:rPr lang="en-US" sz="2800" smtClean="0">
                <a:solidFill>
                  <a:srgbClr val="FF0000"/>
                </a:solidFill>
                <a:sym typeface="Symbol" pitchFamily="18" charset="2"/>
              </a:rPr>
              <a:t> </a:t>
            </a:r>
            <a:r>
              <a:rPr lang="en-US" sz="2800" i="1" smtClean="0">
                <a:solidFill>
                  <a:srgbClr val="FF0000"/>
                </a:solidFill>
                <a:sym typeface="Symbol" pitchFamily="18" charset="2"/>
              </a:rPr>
              <a:t>d</a:t>
            </a:r>
            <a:r>
              <a:rPr lang="en-US" i="1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·</a:t>
            </a:r>
            <a:r>
              <a:rPr lang="en-US" sz="2800" smtClean="0">
                <a:solidFill>
                  <a:srgbClr val="FF0000"/>
                </a:solidFill>
                <a:sym typeface="Symbol" pitchFamily="18" charset="2"/>
              </a:rPr>
              <a:t></a:t>
            </a:r>
            <a:r>
              <a:rPr lang="en-US" sz="2800" i="1" smtClean="0">
                <a:solidFill>
                  <a:srgbClr val="FF0000"/>
                </a:solidFill>
                <a:sym typeface="Symbol" pitchFamily="18" charset="2"/>
              </a:rPr>
              <a:t>a</a:t>
            </a:r>
            <a:r>
              <a:rPr lang="en-US" sz="2800" smtClean="0">
                <a:solidFill>
                  <a:srgbClr val="FF0000"/>
                </a:solidFill>
                <a:sym typeface="Symbol" pitchFamily="18" charset="2"/>
              </a:rPr>
              <a:t>/</a:t>
            </a:r>
            <a:r>
              <a:rPr lang="en-US" sz="2800" i="1" smtClean="0">
                <a:solidFill>
                  <a:srgbClr val="FF0000"/>
                </a:solidFill>
                <a:sym typeface="Symbol" pitchFamily="18" charset="2"/>
              </a:rPr>
              <a:t>d</a:t>
            </a:r>
            <a:r>
              <a:rPr lang="en-US" sz="2800" smtClean="0">
                <a:solidFill>
                  <a:srgbClr val="FF0000"/>
                </a:solidFill>
                <a:sym typeface="Symbol" pitchFamily="18" charset="2"/>
              </a:rPr>
              <a:t></a:t>
            </a:r>
            <a:r>
              <a:rPr lang="en-US" sz="2800" smtClean="0">
                <a:sym typeface="Symbol" pitchFamily="18" charset="2"/>
              </a:rPr>
              <a:t> </a:t>
            </a:r>
            <a:endParaRPr lang="th-TH" sz="2800" smtClean="0">
              <a:sym typeface="Symbol" pitchFamily="18" charset="2"/>
            </a:endParaRPr>
          </a:p>
          <a:p>
            <a:r>
              <a:rPr lang="th-TH" sz="2800" smtClean="0">
                <a:sym typeface="Symbol" pitchFamily="18" charset="2"/>
              </a:rPr>
              <a:t>ในภาษา</a:t>
            </a:r>
            <a:r>
              <a:rPr lang="en-US" sz="2800" smtClean="0">
                <a:sym typeface="Symbol" pitchFamily="18" charset="2"/>
              </a:rPr>
              <a:t> C/C++/Java ,</a:t>
            </a:r>
            <a:r>
              <a:rPr lang="th-TH" sz="2800" smtClean="0">
                <a:sym typeface="Symbol" pitchFamily="18" charset="2"/>
              </a:rPr>
              <a:t>ใช้เครื่องหมาย</a:t>
            </a:r>
            <a:r>
              <a:rPr lang="en-US" sz="2800" smtClean="0">
                <a:sym typeface="Symbol" pitchFamily="18" charset="2"/>
              </a:rPr>
              <a:t> “</a:t>
            </a:r>
            <a:r>
              <a:rPr lang="en-US" sz="2800" smtClean="0">
                <a:latin typeface="Courier New" pitchFamily="49" charset="0"/>
                <a:sym typeface="Symbol" pitchFamily="18" charset="2"/>
              </a:rPr>
              <a:t>%</a:t>
            </a:r>
            <a:r>
              <a:rPr lang="en-US" sz="2800" smtClean="0">
                <a:sym typeface="Symbol" pitchFamily="18" charset="2"/>
              </a:rPr>
              <a:t>” </a:t>
            </a:r>
            <a:r>
              <a:rPr lang="th-TH" sz="2800" smtClean="0">
                <a:sym typeface="Symbol" pitchFamily="18" charset="2"/>
              </a:rPr>
              <a:t>แทนการ</a:t>
            </a:r>
            <a:r>
              <a:rPr lang="en-US" sz="2800" smtClean="0">
                <a:sym typeface="Symbol" pitchFamily="18" charset="2"/>
              </a:rPr>
              <a:t> mod</a:t>
            </a:r>
            <a:endParaRPr lang="th-TH" sz="2800" smtClean="0">
              <a:sym typeface="Symbol" pitchFamily="18" charset="2"/>
            </a:endParaRPr>
          </a:p>
          <a:p>
            <a:r>
              <a:rPr lang="th-TH" sz="2800" smtClean="0"/>
              <a:t>ผลจากการใช้</a:t>
            </a:r>
            <a:r>
              <a:rPr lang="en-US" sz="2800" smtClean="0"/>
              <a:t> “%”</a:t>
            </a:r>
            <a:r>
              <a:rPr lang="th-TH" sz="2800" smtClean="0"/>
              <a:t> ใน </a:t>
            </a:r>
            <a:r>
              <a:rPr lang="en-US" sz="2800" smtClean="0"/>
              <a:t>Java</a:t>
            </a:r>
            <a:r>
              <a:rPr lang="th-TH" sz="2800" smtClean="0"/>
              <a:t> อาจได้ผลลัพธ์ที่เป็น บวกหรือลบก็ได้ แต่ในทฤษฎีจำนวนเราสนใจเศษที่เป็นบวกเท่านั้น เช่น</a:t>
            </a:r>
            <a:endParaRPr lang="en-US" sz="2800" smtClean="0"/>
          </a:p>
          <a:p>
            <a:pPr>
              <a:buFontTx/>
              <a:buNone/>
            </a:pPr>
            <a:r>
              <a:rPr lang="th-TH" sz="2800" smtClean="0"/>
              <a:t>	</a:t>
            </a:r>
            <a:r>
              <a:rPr lang="en-US" sz="2800" smtClean="0"/>
              <a:t>-10 </a:t>
            </a:r>
            <a:r>
              <a:rPr lang="en-US" sz="2800" b="1" smtClean="0"/>
              <a:t>mod </a:t>
            </a:r>
            <a:r>
              <a:rPr lang="en-US" sz="2800" smtClean="0"/>
              <a:t>3 = 2</a:t>
            </a:r>
            <a:r>
              <a:rPr lang="th-TH" sz="2800" smtClean="0"/>
              <a:t> แต่ใน </a:t>
            </a:r>
            <a:r>
              <a:rPr lang="en-US" sz="2800" smtClean="0"/>
              <a:t>Java –10%3 = -1</a:t>
            </a:r>
          </a:p>
          <a:p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1058</TotalTime>
  <Words>1112</Words>
  <Application>Microsoft Office PowerPoint</Application>
  <PresentationFormat>On-screen Show (4:3)</PresentationFormat>
  <Paragraphs>356</Paragraphs>
  <Slides>28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41" baseType="lpstr">
      <vt:lpstr>MS PGothic</vt:lpstr>
      <vt:lpstr>Angsana New</vt:lpstr>
      <vt:lpstr>Arial</vt:lpstr>
      <vt:lpstr>Calibri</vt:lpstr>
      <vt:lpstr>Cordia New</vt:lpstr>
      <vt:lpstr>CordiaUPC</vt:lpstr>
      <vt:lpstr>Courier New</vt:lpstr>
      <vt:lpstr>Gill Sans MT</vt:lpstr>
      <vt:lpstr>Symbol</vt:lpstr>
      <vt:lpstr>Times New Roman</vt:lpstr>
      <vt:lpstr>Wingdings</vt:lpstr>
      <vt:lpstr>Blank Presentation</vt:lpstr>
      <vt:lpstr>Equation</vt:lpstr>
      <vt:lpstr>การเข้าและการถอดรหัส</vt:lpstr>
      <vt:lpstr>Symmetric Cryptography</vt:lpstr>
      <vt:lpstr>Symmetric Cryptography</vt:lpstr>
      <vt:lpstr>Asymmetric Cryptography</vt:lpstr>
      <vt:lpstr>Asymmetric Cryptography</vt:lpstr>
      <vt:lpstr>Simple Symmetric Cryptography</vt:lpstr>
      <vt:lpstr>Substitution Cipher</vt:lpstr>
      <vt:lpstr>Caesar’s Cipher</vt:lpstr>
      <vt:lpstr>The mod operator</vt:lpstr>
      <vt:lpstr>mod function</vt:lpstr>
      <vt:lpstr>mod function</vt:lpstr>
      <vt:lpstr>mod function</vt:lpstr>
      <vt:lpstr>mod function</vt:lpstr>
      <vt:lpstr>mod function</vt:lpstr>
      <vt:lpstr>Caesar’s Cipher</vt:lpstr>
      <vt:lpstr>Letter  Number Conversion Table</vt:lpstr>
      <vt:lpstr>Caesar’s Cipher</vt:lpstr>
      <vt:lpstr>Another Simple Symmetric Cryptography</vt:lpstr>
      <vt:lpstr>Scytale Cipher</vt:lpstr>
      <vt:lpstr>Conversion Table</vt:lpstr>
      <vt:lpstr>Decoding</vt:lpstr>
      <vt:lpstr>Vigenere Cipher</vt:lpstr>
      <vt:lpstr>ตัวอย่าง Vigenere cipher</vt:lpstr>
      <vt:lpstr>Asymmetric Cryptography: RSA</vt:lpstr>
      <vt:lpstr>PowerPoint Presentation</vt:lpstr>
      <vt:lpstr>RSA</vt:lpstr>
      <vt:lpstr>RSA</vt:lpstr>
      <vt:lpstr>RSA: Examples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Encoding / Decoding</dc:title>
  <dc:creator>nleelath</dc:creator>
  <cp:lastModifiedBy>Nutthanon Leelathakul</cp:lastModifiedBy>
  <cp:revision>110</cp:revision>
  <dcterms:created xsi:type="dcterms:W3CDTF">2011-03-14T13:13:36Z</dcterms:created>
  <dcterms:modified xsi:type="dcterms:W3CDTF">2017-10-17T15:59:50Z</dcterms:modified>
</cp:coreProperties>
</file>