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8" r:id="rId9"/>
    <p:sldId id="285" r:id="rId10"/>
    <p:sldId id="286" r:id="rId11"/>
    <p:sldId id="287" r:id="rId12"/>
    <p:sldId id="265" r:id="rId13"/>
    <p:sldId id="269" r:id="rId14"/>
    <p:sldId id="270" r:id="rId15"/>
    <p:sldId id="273" r:id="rId16"/>
    <p:sldId id="272" r:id="rId17"/>
    <p:sldId id="288" r:id="rId18"/>
    <p:sldId id="259" r:id="rId19"/>
    <p:sldId id="274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81" r:id="rId29"/>
    <p:sldId id="277" r:id="rId30"/>
    <p:sldId id="278" r:id="rId31"/>
    <p:sldId id="279" r:id="rId32"/>
    <p:sldId id="284" r:id="rId33"/>
    <p:sldId id="297" r:id="rId34"/>
    <p:sldId id="298" r:id="rId35"/>
    <p:sldId id="282" r:id="rId36"/>
    <p:sldId id="283" r:id="rId37"/>
    <p:sldId id="27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>
        <p:scale>
          <a:sx n="60" d="100"/>
          <a:sy n="60" d="100"/>
        </p:scale>
        <p:origin x="450" y="3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8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0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A457-229E-44A6-99EF-2483649CBD4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1E8F-EA27-4C7F-B902-B0D25ECC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0" y="850234"/>
            <a:ext cx="8902046" cy="50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1828800"/>
            <a:ext cx="8663100" cy="4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เบื้องหลัง </a:t>
            </a:r>
            <a:r>
              <a:rPr lang="en-US" dirty="0" smtClean="0"/>
              <a:t>Cloud Service</a:t>
            </a:r>
            <a:endParaRPr lang="en-US" dirty="0"/>
          </a:p>
        </p:txBody>
      </p:sp>
      <p:pic>
        <p:nvPicPr>
          <p:cNvPr id="2050" name="Picture 2" descr="Delta InfraSuite Datacenter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48" y="1371602"/>
            <a:ext cx="5920486" cy="51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Dublin Data Center</a:t>
            </a:r>
            <a:endParaRPr lang="en-US" dirty="0"/>
          </a:p>
        </p:txBody>
      </p:sp>
      <p:pic>
        <p:nvPicPr>
          <p:cNvPr id="4098" name="Picture 2" descr="microsoft Dublin Data Centre Aerial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6" y="2215350"/>
            <a:ext cx="53721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Data Center </a:t>
            </a:r>
            <a:r>
              <a:rPr lang="en-US" dirty="0"/>
              <a:t>at Douglas County</a:t>
            </a:r>
          </a:p>
        </p:txBody>
      </p:sp>
      <p:pic>
        <p:nvPicPr>
          <p:cNvPr id="5122" name="Picture 2" descr="https://www.google.com/about/datacenters/images/locations/douglascounty-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79" y="2004803"/>
            <a:ext cx="6621240" cy="44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286" y="22804"/>
            <a:ext cx="6477057" cy="1325563"/>
          </a:xfrm>
        </p:spPr>
        <p:txBody>
          <a:bodyPr/>
          <a:lstStyle/>
          <a:p>
            <a:r>
              <a:rPr lang="en-US" dirty="0" smtClean="0"/>
              <a:t>Inside Google Data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84" y="1146250"/>
            <a:ext cx="3702368" cy="55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Data Center </a:t>
            </a:r>
            <a:r>
              <a:rPr lang="en-US" dirty="0"/>
              <a:t>at Douglas </a:t>
            </a:r>
            <a:r>
              <a:rPr lang="en-US" dirty="0" smtClean="0"/>
              <a:t>County : Carrying water in and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99" y="2044156"/>
            <a:ext cx="675513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Cloud</a:t>
            </a:r>
          </a:p>
          <a:p>
            <a:pPr lvl="1"/>
            <a:r>
              <a:rPr lang="th-TH" dirty="0" smtClean="0"/>
              <a:t>เป็น </a:t>
            </a:r>
            <a:r>
              <a:rPr lang="en-US" dirty="0" smtClean="0"/>
              <a:t>Pool </a:t>
            </a:r>
            <a:r>
              <a:rPr lang="th-TH" dirty="0" smtClean="0"/>
              <a:t>ของ </a:t>
            </a:r>
            <a:r>
              <a:rPr lang="en-US" dirty="0" smtClean="0"/>
              <a:t>Computing power, Storage, Security 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Platform, Software, Application, Services </a:t>
            </a:r>
            <a:r>
              <a:rPr lang="th-TH" dirty="0" smtClean="0"/>
              <a:t>อยู่ </a:t>
            </a:r>
            <a:r>
              <a:rPr lang="en-US" dirty="0" smtClean="0"/>
              <a:t>Layer </a:t>
            </a:r>
            <a:r>
              <a:rPr lang="th-TH" dirty="0" smtClean="0"/>
              <a:t>ด้านบน</a:t>
            </a:r>
          </a:p>
          <a:p>
            <a:r>
              <a:rPr lang="th-TH" dirty="0" smtClean="0"/>
              <a:t>พร้อมใช้ได้ทันที จองผ่าน </a:t>
            </a:r>
            <a:r>
              <a:rPr lang="en-US" dirty="0" smtClean="0"/>
              <a:t>Web </a:t>
            </a:r>
            <a:r>
              <a:rPr lang="th-TH" dirty="0" smtClean="0"/>
              <a:t>ได้</a:t>
            </a:r>
          </a:p>
          <a:p>
            <a:r>
              <a:rPr lang="th-TH" dirty="0" smtClean="0"/>
              <a:t>จัดการงานจากศูนย์กลาง ผ่านหน้า </a:t>
            </a:r>
            <a:r>
              <a:rPr lang="en-US" dirty="0" smtClean="0"/>
              <a:t>We</a:t>
            </a:r>
          </a:p>
          <a:p>
            <a:r>
              <a:rPr lang="th-TH" dirty="0" smtClean="0"/>
              <a:t>เข้าถึงได้แบบ </a:t>
            </a:r>
            <a:r>
              <a:rPr lang="en-US" dirty="0" smtClean="0"/>
              <a:t>Real-time </a:t>
            </a:r>
            <a:r>
              <a:rPr lang="th-TH" dirty="0" smtClean="0"/>
              <a:t>และ ใช้งานได้ผ่าน </a:t>
            </a:r>
            <a:r>
              <a:rPr lang="en-US" dirty="0" smtClean="0"/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59668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ทำไมต้องบริการคลาวด์</a:t>
            </a:r>
            <a:r>
              <a:rPr lang="th-TH" dirty="0"/>
              <a:t>คอมพิ</a:t>
            </a:r>
            <a:r>
              <a:rPr lang="th-TH" dirty="0" smtClean="0"/>
              <a:t>วติ้ง?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8740"/>
            <a:ext cx="7886700" cy="4928101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ไม่</a:t>
            </a:r>
            <a:r>
              <a:rPr lang="th-TH" dirty="0"/>
              <a:t>จำเป็นต้องลงทุนซื้อ </a:t>
            </a:r>
            <a:r>
              <a:rPr lang="en-US" dirty="0"/>
              <a:t>Hardware </a:t>
            </a:r>
            <a:r>
              <a:rPr lang="th-TH" dirty="0"/>
              <a:t>และ </a:t>
            </a:r>
            <a:r>
              <a:rPr lang="en-US" dirty="0"/>
              <a:t>Software </a:t>
            </a:r>
            <a:r>
              <a:rPr lang="th-TH" dirty="0"/>
              <a:t>เองทั้ง</a:t>
            </a:r>
            <a:r>
              <a:rPr lang="th-TH" dirty="0" smtClean="0"/>
              <a:t>ระบบ</a:t>
            </a:r>
            <a:endParaRPr lang="en-US" dirty="0" smtClean="0"/>
          </a:p>
          <a:p>
            <a:r>
              <a:rPr lang="th-TH" dirty="0" smtClean="0"/>
              <a:t>ไม่</a:t>
            </a:r>
            <a:r>
              <a:rPr lang="th-TH" dirty="0"/>
              <a:t>ต้องวางระบบเครือข่าย</a:t>
            </a:r>
            <a:r>
              <a:rPr lang="th-TH" dirty="0" smtClean="0"/>
              <a:t>เอง</a:t>
            </a:r>
            <a:endParaRPr lang="en-US" dirty="0" smtClean="0"/>
          </a:p>
          <a:p>
            <a:r>
              <a:rPr lang="th-TH" dirty="0" smtClean="0"/>
              <a:t>ลด</a:t>
            </a:r>
            <a:r>
              <a:rPr lang="th-TH" dirty="0"/>
              <a:t>ความรับผิดชอบในการดูแล</a:t>
            </a:r>
            <a:r>
              <a:rPr lang="th-TH" dirty="0" smtClean="0"/>
              <a:t>ระบบ</a:t>
            </a:r>
            <a:r>
              <a:rPr lang="en-US" dirty="0" smtClean="0"/>
              <a:t> </a:t>
            </a:r>
            <a:r>
              <a:rPr lang="th-TH" dirty="0" smtClean="0"/>
              <a:t>เพราะ</a:t>
            </a:r>
            <a:r>
              <a:rPr lang="th-TH" dirty="0"/>
              <a:t>ผู้ให้บริการจะเป็นผู้ดูแลให้</a:t>
            </a:r>
            <a:r>
              <a:rPr lang="th-TH" dirty="0" smtClean="0"/>
              <a:t>เอง</a:t>
            </a:r>
          </a:p>
          <a:p>
            <a:r>
              <a:rPr lang="th-TH" dirty="0" smtClean="0"/>
              <a:t>อัพเกรดบางระบบยังง่ายกว่า</a:t>
            </a:r>
          </a:p>
          <a:p>
            <a:r>
              <a:rPr lang="th-TH" dirty="0" smtClean="0"/>
              <a:t>ผู้ใช้</a:t>
            </a:r>
            <a:r>
              <a:rPr lang="th-TH" dirty="0"/>
              <a:t>ทุกคนสามารถเข้าถึงระบบ ข้อมูลต่างๆ ผ่าน</a:t>
            </a:r>
            <a:r>
              <a:rPr lang="th-TH" dirty="0" smtClean="0"/>
              <a:t>อินเทอร์เน็ต</a:t>
            </a:r>
          </a:p>
          <a:p>
            <a:r>
              <a:rPr lang="th-TH" dirty="0" smtClean="0"/>
              <a:t>สามารถ</a:t>
            </a:r>
            <a:r>
              <a:rPr lang="th-TH" dirty="0"/>
              <a:t>จัดการ บริหารทรัพยากรของระบบ ผ่าน</a:t>
            </a:r>
            <a:r>
              <a:rPr lang="th-TH" dirty="0" smtClean="0"/>
              <a:t>เครือข่าย</a:t>
            </a:r>
            <a:endParaRPr lang="en-US" dirty="0" smtClean="0"/>
          </a:p>
          <a:p>
            <a:r>
              <a:rPr lang="th-TH" dirty="0" smtClean="0"/>
              <a:t>ผู้ให้บริการ</a:t>
            </a:r>
            <a:r>
              <a:rPr lang="th-TH" dirty="0"/>
              <a:t>คลาวด์</a:t>
            </a:r>
            <a:r>
              <a:rPr lang="th-TH" dirty="0" smtClean="0"/>
              <a:t>ลงทุนกับระบบ</a:t>
            </a:r>
            <a:r>
              <a:rPr lang="th-TH" dirty="0"/>
              <a:t>ความ</a:t>
            </a:r>
            <a:r>
              <a:rPr lang="th-TH" dirty="0" smtClean="0"/>
              <a:t>ปลอดภัยมาก มีเจ้าหน้าที่</a:t>
            </a:r>
            <a:r>
              <a:rPr lang="th-TH" dirty="0"/>
              <a:t>เฉพาะ</a:t>
            </a:r>
            <a:r>
              <a:rPr lang="th-TH" dirty="0" smtClean="0"/>
              <a:t>ทาง</a:t>
            </a:r>
            <a:r>
              <a:rPr lang="en-US" dirty="0" smtClean="0"/>
              <a:t> </a:t>
            </a:r>
            <a:r>
              <a:rPr lang="en-US" sz="2200" dirty="0" smtClean="0"/>
              <a:t>24/7</a:t>
            </a:r>
            <a:endParaRPr lang="th-TH" dirty="0" smtClean="0"/>
          </a:p>
          <a:p>
            <a:r>
              <a:rPr lang="th-TH" dirty="0" smtClean="0"/>
              <a:t>จ่ายเงินเพื่อเช่าระบบ จ่ายตามความต้องการของเรา ใช้เท่าไหร่ จ่ายเท่านั้น</a:t>
            </a:r>
          </a:p>
          <a:p>
            <a:pPr lvl="1"/>
            <a:r>
              <a:rPr lang="th-TH" dirty="0" smtClean="0"/>
              <a:t>หาก</a:t>
            </a:r>
            <a:r>
              <a:rPr lang="th-TH" dirty="0"/>
              <a:t>วันใดความต้องการมีมากขึ้นก็สามารถซื้อ</a:t>
            </a:r>
            <a:r>
              <a:rPr lang="th-TH" dirty="0" smtClean="0"/>
              <a:t>เพิ่มเติม ไม่</a:t>
            </a:r>
            <a:r>
              <a:rPr lang="th-TH" dirty="0"/>
              <a:t>ต้องอัพเกรดระบบ และเครื่องคอมพิวเตอร์ให้</a:t>
            </a:r>
            <a:r>
              <a:rPr lang="th-TH" dirty="0" smtClean="0"/>
              <a:t>วุ่นวาย</a:t>
            </a:r>
            <a:endParaRPr lang="en-US" dirty="0" smtClean="0"/>
          </a:p>
          <a:p>
            <a:r>
              <a:rPr lang="th-TH" dirty="0" smtClean="0"/>
              <a:t>มี สัญญาประกันการให้บริการ </a:t>
            </a:r>
            <a:r>
              <a:rPr lang="en-US" dirty="0" smtClean="0"/>
              <a:t>(SLA)</a:t>
            </a:r>
            <a:endParaRPr lang="th-TH" dirty="0" smtClean="0"/>
          </a:p>
          <a:p>
            <a:r>
              <a:rPr lang="th-TH" dirty="0" smtClean="0"/>
              <a:t>มีเครื่องมือทำ </a:t>
            </a:r>
            <a:r>
              <a:rPr lang="en-US" dirty="0" smtClean="0"/>
              <a:t>Self-Healing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ทำไม </a:t>
            </a:r>
            <a:r>
              <a:rPr lang="en-US" dirty="0" smtClean="0"/>
              <a:t>Cloud Computing  </a:t>
            </a:r>
            <a:r>
              <a:rPr lang="th-TH" dirty="0" smtClean="0"/>
              <a:t>ถึงดัง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ปฏิสัมพันธ์กับ </a:t>
            </a:r>
            <a:r>
              <a:rPr lang="en-US" dirty="0" smtClean="0"/>
              <a:t>Mobile applications</a:t>
            </a:r>
            <a:r>
              <a:rPr lang="th-TH" dirty="0" smtClean="0"/>
              <a:t> ได้ดี</a:t>
            </a:r>
          </a:p>
          <a:p>
            <a:pPr lvl="1"/>
            <a:r>
              <a:rPr lang="th-TH" dirty="0" smtClean="0"/>
              <a:t>สามารถใช้ประมวลข้อมูลจาก</a:t>
            </a:r>
            <a:r>
              <a:rPr lang="en-US" dirty="0" smtClean="0"/>
              <a:t> </a:t>
            </a:r>
            <a:r>
              <a:rPr lang="th-TH" dirty="0" smtClean="0"/>
              <a:t>ผู้ใช้ และ เซ็นต์เซอร์ได้แบบ</a:t>
            </a:r>
            <a:r>
              <a:rPr lang="en-US" dirty="0" smtClean="0"/>
              <a:t> </a:t>
            </a:r>
            <a:r>
              <a:rPr lang="en-US" dirty="0"/>
              <a:t>real </a:t>
            </a:r>
            <a:r>
              <a:rPr lang="en-US" dirty="0" smtClean="0"/>
              <a:t>time</a:t>
            </a:r>
            <a:endParaRPr lang="th-TH" dirty="0" smtClean="0"/>
          </a:p>
          <a:p>
            <a:r>
              <a:rPr lang="en-US" dirty="0" smtClean="0"/>
              <a:t>Big data analytics</a:t>
            </a:r>
            <a:endParaRPr lang="th-TH" dirty="0"/>
          </a:p>
          <a:p>
            <a:r>
              <a:rPr lang="en-US" dirty="0" smtClean="0"/>
              <a:t>Parallel </a:t>
            </a:r>
            <a:r>
              <a:rPr lang="en-US" dirty="0"/>
              <a:t>batch </a:t>
            </a:r>
            <a:r>
              <a:rPr lang="en-US" dirty="0" smtClean="0"/>
              <a:t>processing</a:t>
            </a:r>
            <a:endParaRPr lang="th-TH" dirty="0" smtClean="0"/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Hadoop, </a:t>
            </a:r>
            <a:r>
              <a:rPr lang="en-US" dirty="0" smtClean="0"/>
              <a:t>Map-reduce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• Business </a:t>
            </a:r>
            <a:r>
              <a:rPr lang="en-US" dirty="0"/>
              <a:t>models </a:t>
            </a:r>
            <a:r>
              <a:rPr lang="th-TH" dirty="0" smtClean="0"/>
              <a:t>ใหม่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 smtClean="0"/>
              <a:t>– </a:t>
            </a:r>
            <a:r>
              <a:rPr lang="en-US" dirty="0"/>
              <a:t>Pay-as-you-go</a:t>
            </a:r>
          </a:p>
        </p:txBody>
      </p:sp>
    </p:spTree>
    <p:extLst>
      <p:ext uri="{BB962C8B-B14F-4D97-AF65-F5344CB8AC3E}">
        <p14:creationId xmlns:p14="http://schemas.microsoft.com/office/powerpoint/2010/main" val="13501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0" y="1051134"/>
            <a:ext cx="5165112" cy="4674426"/>
          </a:xfrm>
        </p:spPr>
      </p:pic>
    </p:spTree>
    <p:extLst>
      <p:ext uri="{BB962C8B-B14F-4D97-AF65-F5344CB8AC3E}">
        <p14:creationId xmlns:p14="http://schemas.microsoft.com/office/powerpoint/2010/main" val="14951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Enabling Technology: Virtualization</a:t>
            </a:r>
            <a:endParaRPr lang="en-US" sz="40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90600" y="2819400"/>
            <a:ext cx="2895600" cy="2000250"/>
            <a:chOff x="2057400" y="2209800"/>
            <a:chExt cx="2895600" cy="2000310"/>
          </a:xfrm>
        </p:grpSpPr>
        <p:sp>
          <p:nvSpPr>
            <p:cNvPr id="5" name="Rounded Rectangle 5"/>
            <p:cNvSpPr>
              <a:spLocks noChangeArrowheads="1"/>
            </p:cNvSpPr>
            <p:nvPr/>
          </p:nvSpPr>
          <p:spPr bwMode="auto">
            <a:xfrm>
              <a:off x="2057400" y="32766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Hardware</a:t>
              </a:r>
            </a:p>
          </p:txBody>
        </p:sp>
        <p:sp>
          <p:nvSpPr>
            <p:cNvPr id="6" name="Rounded Rectangle 6"/>
            <p:cNvSpPr>
              <a:spLocks noChangeArrowheads="1"/>
            </p:cNvSpPr>
            <p:nvPr/>
          </p:nvSpPr>
          <p:spPr bwMode="auto">
            <a:xfrm>
              <a:off x="2057400" y="27432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Operating System</a:t>
              </a:r>
            </a:p>
          </p:txBody>
        </p:sp>
        <p:sp>
          <p:nvSpPr>
            <p:cNvPr id="7" name="Rounded Rectangle 7"/>
            <p:cNvSpPr>
              <a:spLocks noChangeArrowheads="1"/>
            </p:cNvSpPr>
            <p:nvPr/>
          </p:nvSpPr>
          <p:spPr bwMode="auto">
            <a:xfrm>
              <a:off x="20574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8" name="Rounded Rectangle 9"/>
            <p:cNvSpPr>
              <a:spLocks noChangeArrowheads="1"/>
            </p:cNvSpPr>
            <p:nvPr/>
          </p:nvSpPr>
          <p:spPr bwMode="auto">
            <a:xfrm>
              <a:off x="30480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9" name="Rounded Rectangle 11"/>
            <p:cNvSpPr>
              <a:spLocks noChangeArrowheads="1"/>
            </p:cNvSpPr>
            <p:nvPr/>
          </p:nvSpPr>
          <p:spPr bwMode="auto">
            <a:xfrm>
              <a:off x="40386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2439584" y="3810000"/>
              <a:ext cx="22351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Traditional Stack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5029200" y="2286000"/>
            <a:ext cx="2895600" cy="2533650"/>
            <a:chOff x="5638800" y="1676400"/>
            <a:chExt cx="2895600" cy="2533710"/>
          </a:xfrm>
        </p:grpSpPr>
        <p:sp>
          <p:nvSpPr>
            <p:cNvPr id="12" name="Rounded Rectangle 12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Hardware</a:t>
              </a:r>
            </a:p>
          </p:txBody>
        </p:sp>
        <p:sp>
          <p:nvSpPr>
            <p:cNvPr id="13" name="Rounded Rectangle 13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4" name="Rounded Rectangle 14"/>
            <p:cNvSpPr>
              <a:spLocks noChangeArrowheads="1"/>
            </p:cNvSpPr>
            <p:nvPr/>
          </p:nvSpPr>
          <p:spPr bwMode="auto">
            <a:xfrm>
              <a:off x="56388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5" name="Rounded Rectangle 15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6" name="Rounded Rectangle 16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" name="Rounded Rectangle 17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Hypervisor</a:t>
              </a:r>
            </a:p>
          </p:txBody>
        </p:sp>
        <p:sp>
          <p:nvSpPr>
            <p:cNvPr id="18" name="Rounded Rectangle 18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9" name="Rounded Rectangle 19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999309" y="3810000"/>
              <a:ext cx="2230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Virtualized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0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Enabling Technologies</a:t>
            </a:r>
            <a:endParaRPr lang="en-US" sz="3600" dirty="0"/>
          </a:p>
        </p:txBody>
      </p:sp>
      <p:sp>
        <p:nvSpPr>
          <p:cNvPr id="5" name="Up Arrow 4"/>
          <p:cNvSpPr/>
          <p:nvPr/>
        </p:nvSpPr>
        <p:spPr>
          <a:xfrm>
            <a:off x="3548063" y="5791200"/>
            <a:ext cx="2590800" cy="762000"/>
          </a:xfrm>
          <a:prstGeom prst="upArrow">
            <a:avLst>
              <a:gd name="adj1" fmla="val 50000"/>
              <a:gd name="adj2" fmla="val 177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64-bit processor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5257800"/>
            <a:ext cx="6248400" cy="533400"/>
          </a:xfrm>
          <a:prstGeom prst="rect">
            <a:avLst/>
          </a:prstGeom>
          <a:solidFill>
            <a:srgbClr val="7CE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Multi-core architectures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0" y="4495800"/>
            <a:ext cx="624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Virtualization: bare metal, hypervisor.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3886200"/>
            <a:ext cx="6096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VM0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97375" y="38862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VM1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9400" y="38862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VMn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0" y="3276600"/>
            <a:ext cx="62484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Web-services,  SOA, WS standards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65375" y="2960688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6400" y="28956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4113" y="28956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72300" y="28956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74975" y="2938463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3165475" y="2949575"/>
            <a:ext cx="1833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Services interface</a:t>
            </a:r>
          </a:p>
        </p:txBody>
      </p:sp>
      <p:sp>
        <p:nvSpPr>
          <p:cNvPr id="27665" name="Cloud"/>
          <p:cNvSpPr>
            <a:spLocks noChangeAspect="1" noEditPoints="1" noChangeArrowheads="1"/>
          </p:cNvSpPr>
          <p:nvPr/>
        </p:nvSpPr>
        <p:spPr bwMode="auto">
          <a:xfrm>
            <a:off x="1828800" y="1309688"/>
            <a:ext cx="6096000" cy="1238250"/>
          </a:xfrm>
          <a:custGeom>
            <a:avLst/>
            <a:gdLst>
              <a:gd name="T0" fmla="*/ 1506090178 w 21600"/>
              <a:gd name="T1" fmla="*/ 2036877682 h 21600"/>
              <a:gd name="T2" fmla="*/ 2147483647 w 21600"/>
              <a:gd name="T3" fmla="*/ 2147483647 h 21600"/>
              <a:gd name="T4" fmla="*/ 2147483647 w 21600"/>
              <a:gd name="T5" fmla="*/ 2036877682 h 21600"/>
              <a:gd name="T6" fmla="*/ 2147483647 w 21600"/>
              <a:gd name="T7" fmla="*/ 2329208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Cloud applications: data-intensive, compute-intensive, storage-intensive</a:t>
            </a:r>
          </a:p>
        </p:txBody>
      </p:sp>
      <p:sp>
        <p:nvSpPr>
          <p:cNvPr id="30" name="Up Arrow 29"/>
          <p:cNvSpPr/>
          <p:nvPr/>
        </p:nvSpPr>
        <p:spPr>
          <a:xfrm>
            <a:off x="4735513" y="2514600"/>
            <a:ext cx="750887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228600" y="4549775"/>
            <a:ext cx="1143000" cy="1216025"/>
          </a:xfrm>
          <a:prstGeom prst="can">
            <a:avLst/>
          </a:prstGeom>
          <a:solidFill>
            <a:srgbClr val="DE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Storage Models: S3, </a:t>
            </a:r>
            <a:r>
              <a:rPr lang="en-US" sz="1200" b="1" dirty="0" err="1">
                <a:solidFill>
                  <a:schemeClr val="tx1"/>
                </a:solidFill>
              </a:rPr>
              <a:t>BigTable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BlobStore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34" name="Left-Right Arrow 33"/>
          <p:cNvSpPr/>
          <p:nvPr/>
        </p:nvSpPr>
        <p:spPr>
          <a:xfrm rot="7971937">
            <a:off x="801688" y="4268788"/>
            <a:ext cx="1339850" cy="139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9" name="TextBox 34"/>
          <p:cNvSpPr txBox="1">
            <a:spLocks noChangeArrowheads="1"/>
          </p:cNvSpPr>
          <p:nvPr/>
        </p:nvSpPr>
        <p:spPr bwMode="auto">
          <a:xfrm>
            <a:off x="5441950" y="2514600"/>
            <a:ext cx="1233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Bandwidth</a:t>
            </a:r>
          </a:p>
        </p:txBody>
      </p:sp>
      <p:sp>
        <p:nvSpPr>
          <p:cNvPr id="27670" name="TextBox 35"/>
          <p:cNvSpPr txBox="1">
            <a:spLocks noChangeArrowheads="1"/>
          </p:cNvSpPr>
          <p:nvPr/>
        </p:nvSpPr>
        <p:spPr bwMode="auto">
          <a:xfrm>
            <a:off x="1901825" y="2838450"/>
            <a:ext cx="47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WS</a:t>
            </a:r>
          </a:p>
        </p:txBody>
      </p:sp>
      <p:pic>
        <p:nvPicPr>
          <p:cNvPr id="27671" name="Picture 7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0950" y="11430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8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536700"/>
            <a:ext cx="44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09663"/>
            <a:ext cx="5334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10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17663"/>
            <a:ext cx="466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1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044575"/>
            <a:ext cx="5937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1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238375"/>
            <a:ext cx="614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Wipro Chennai 2011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0FD2C-C274-4BD1-9C86-7900C31346E5}" type="slidenum">
              <a:rPr lang="en-US" altLang="en-US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21</a:t>
            </a:fld>
            <a:endParaRPr lang="en-US" altLang="en-US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ทำไมต้อง </a:t>
            </a:r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หากไม่มี </a:t>
            </a:r>
            <a:r>
              <a:rPr lang="en-US" dirty="0" smtClean="0"/>
              <a:t>Virtualization, </a:t>
            </a:r>
            <a:r>
              <a:rPr lang="th-TH" dirty="0" smtClean="0"/>
              <a:t>ต้องติดตั้ง และ ตั้งค่า </a:t>
            </a:r>
            <a:r>
              <a:rPr lang="en-US" dirty="0" smtClean="0"/>
              <a:t>Server / Storage / Network </a:t>
            </a:r>
            <a:r>
              <a:rPr lang="th-TH" dirty="0" smtClean="0"/>
              <a:t>ต่อหนึ่ง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Virtualization </a:t>
            </a:r>
            <a:r>
              <a:rPr lang="th-TH" dirty="0" smtClean="0"/>
              <a:t>ทำให้เกิด </a:t>
            </a:r>
            <a:r>
              <a:rPr lang="en-US" dirty="0" smtClean="0"/>
              <a:t>Hardware </a:t>
            </a:r>
            <a:r>
              <a:rPr lang="th-TH" dirty="0" smtClean="0"/>
              <a:t>เสมือนที่จัดการได้ง่าย</a:t>
            </a:r>
          </a:p>
          <a:p>
            <a:r>
              <a:rPr lang="th-TH" dirty="0" smtClean="0"/>
              <a:t>แต่ </a:t>
            </a:r>
            <a:r>
              <a:rPr lang="en-US" dirty="0" smtClean="0"/>
              <a:t>Virtualization </a:t>
            </a:r>
            <a:r>
              <a:rPr lang="th-TH" dirty="0" smtClean="0"/>
              <a:t>ยังไม่พอ</a:t>
            </a:r>
          </a:p>
          <a:p>
            <a:pPr lvl="1"/>
            <a:r>
              <a:rPr lang="th-TH" dirty="0" smtClean="0"/>
              <a:t>ต้อง </a:t>
            </a:r>
            <a:r>
              <a:rPr lang="en-US" dirty="0" smtClean="0"/>
              <a:t>Monitor </a:t>
            </a:r>
            <a:r>
              <a:rPr lang="th-TH" dirty="0" smtClean="0"/>
              <a:t>ด้วย เช่น จำนวน </a:t>
            </a:r>
            <a:r>
              <a:rPr lang="en-US" dirty="0" smtClean="0"/>
              <a:t>VM/host </a:t>
            </a:r>
            <a:r>
              <a:rPr lang="th-TH" dirty="0" smtClean="0"/>
              <a:t>เท่าไร มี </a:t>
            </a:r>
            <a:r>
              <a:rPr lang="en-US" dirty="0" smtClean="0"/>
              <a:t>Workload </a:t>
            </a:r>
            <a:r>
              <a:rPr lang="th-TH" dirty="0" smtClean="0"/>
              <a:t>เป็นอย่างไร</a:t>
            </a:r>
          </a:p>
          <a:p>
            <a:pPr lvl="1"/>
            <a:r>
              <a:rPr lang="th-TH" dirty="0" smtClean="0"/>
              <a:t>ต้องมีโครงสร้าง </a:t>
            </a:r>
            <a:r>
              <a:rPr lang="en-US" dirty="0" smtClean="0"/>
              <a:t>Storage </a:t>
            </a:r>
            <a:r>
              <a:rPr lang="th-TH" dirty="0" smtClean="0"/>
              <a:t>ขนาดใหญ่และเร็วรองรับ (เพราะต้องใช้ </a:t>
            </a:r>
            <a:r>
              <a:rPr lang="en-US" dirty="0" smtClean="0"/>
              <a:t>Share </a:t>
            </a:r>
            <a:r>
              <a:rPr lang="th-TH" dirty="0" smtClean="0"/>
              <a:t>กัน)</a:t>
            </a:r>
          </a:p>
          <a:p>
            <a:r>
              <a:rPr lang="en-US" dirty="0" smtClean="0"/>
              <a:t>Cloud computing </a:t>
            </a:r>
            <a:r>
              <a:rPr lang="th-TH" dirty="0" smtClean="0"/>
              <a:t>จึงเหมือนเป็น การดำเนินการที่นำมาประยุกต์จัดการกับ </a:t>
            </a:r>
            <a:r>
              <a:rPr lang="en-US" dirty="0" smtClean="0"/>
              <a:t>Virtualization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3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19" y="898358"/>
            <a:ext cx="880398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2" y="1160796"/>
            <a:ext cx="8469630" cy="45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3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12" y="668256"/>
            <a:ext cx="8469630" cy="45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9" y="689812"/>
            <a:ext cx="8701408" cy="4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1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1" y="841206"/>
            <a:ext cx="8586329" cy="47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4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Common Features of Cloud Providers</a:t>
            </a:r>
            <a:endParaRPr lang="en-US" sz="3600" dirty="0"/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1600200" y="1741488"/>
            <a:ext cx="4724400" cy="936625"/>
            <a:chOff x="1524000" y="2362200"/>
            <a:chExt cx="4724400" cy="936171"/>
          </a:xfrm>
        </p:grpSpPr>
        <p:sp>
          <p:nvSpPr>
            <p:cNvPr id="7" name="Rectangle 6"/>
            <p:cNvSpPr/>
            <p:nvPr/>
          </p:nvSpPr>
          <p:spPr>
            <a:xfrm>
              <a:off x="1524000" y="2384414"/>
              <a:ext cx="1676400" cy="9139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Development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Environment: </a:t>
              </a:r>
              <a:r>
                <a:rPr lang="en-US" sz="1400" dirty="0">
                  <a:solidFill>
                    <a:schemeClr val="tx1"/>
                  </a:solidFill>
                </a:rPr>
                <a:t>IDE, SDK, Plugins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19600" y="2362200"/>
              <a:ext cx="1828800" cy="9139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Production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00400" y="2666852"/>
              <a:ext cx="1219200" cy="1745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6" name="Group 18"/>
          <p:cNvGrpSpPr>
            <a:grpSpLocks/>
          </p:cNvGrpSpPr>
          <p:nvPr/>
        </p:nvGrpSpPr>
        <p:grpSpPr bwMode="auto">
          <a:xfrm>
            <a:off x="1524000" y="3121025"/>
            <a:ext cx="6597650" cy="925513"/>
            <a:chOff x="1524000" y="3845705"/>
            <a:chExt cx="6597887" cy="925286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1524000" y="3856815"/>
              <a:ext cx="914433" cy="764987"/>
            </a:xfrm>
            <a:prstGeom prst="flowChartMagneticDisk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Simple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60" y="3856815"/>
              <a:ext cx="1219244" cy="91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Table Store &lt;key, value&gt;</a:t>
              </a: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5334137" y="3845705"/>
              <a:ext cx="914433" cy="776098"/>
            </a:xfrm>
            <a:prstGeom prst="flowChartMagneticDisk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Drives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24000" y="3845705"/>
              <a:ext cx="4800772" cy="925286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85" name="TextBox 15"/>
            <p:cNvSpPr txBox="1">
              <a:spLocks noChangeArrowheads="1"/>
            </p:cNvSpPr>
            <p:nvPr/>
          </p:nvSpPr>
          <p:spPr bwMode="auto">
            <a:xfrm>
              <a:off x="6324600" y="4046738"/>
              <a:ext cx="17972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Accessible through </a:t>
              </a:r>
            </a:p>
            <a:p>
              <a:pPr eaLnBrk="1" hangingPunct="1"/>
              <a:r>
                <a:rPr lang="en-US" altLang="en-US" sz="1400" b="1"/>
                <a:t>Web services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524000" y="4533900"/>
            <a:ext cx="4724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Management Console and Monitoring tools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&amp; multi-level security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Wipro Chennai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83A2A8-5760-40D4-9730-9557B422EB18}" type="slidenum">
              <a:rPr lang="en-US" altLang="en-US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28</a:t>
            </a:fld>
            <a:endParaRPr lang="en-US" altLang="en-US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Compute Cloud – EC2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Simple Storage Service – S3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Elastic Block Storage – EBS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SimpleDB</a:t>
            </a:r>
            <a:r>
              <a:rPr lang="en-US" dirty="0" smtClean="0"/>
              <a:t> (SDB)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Simple Queue Service – SQS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CloudFront</a:t>
            </a:r>
            <a:r>
              <a:rPr lang="en-US" dirty="0" smtClean="0"/>
              <a:t> (S3 based Content Delivery Network – 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Consistent AWS Web Services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</a:t>
            </a:r>
            <a:r>
              <a:rPr lang="th-TH" dirty="0"/>
              <a:t>คืออะไร</a:t>
            </a:r>
            <a:r>
              <a:rPr lang="th-T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อาจจะ</a:t>
            </a:r>
            <a:r>
              <a:rPr lang="th-TH" dirty="0"/>
              <a:t>นึกถึงแค่</a:t>
            </a:r>
            <a:r>
              <a:rPr lang="th-TH" dirty="0" smtClean="0"/>
              <a:t>บริการ</a:t>
            </a:r>
            <a:r>
              <a:rPr lang="en-US" dirty="0" smtClean="0"/>
              <a:t> Cloud Storage</a:t>
            </a:r>
          </a:p>
          <a:p>
            <a:pPr lvl="1"/>
            <a:r>
              <a:rPr lang="th-TH" dirty="0" smtClean="0"/>
              <a:t>พื้นที่</a:t>
            </a:r>
            <a:r>
              <a:rPr lang="th-TH" dirty="0"/>
              <a:t>ฝากไฟล์บนอินเทอร์เน็ต อย่าง </a:t>
            </a:r>
            <a:r>
              <a:rPr lang="en-US" dirty="0"/>
              <a:t>iCloud </a:t>
            </a:r>
            <a:r>
              <a:rPr lang="th-TH" dirty="0"/>
              <a:t>บน </a:t>
            </a:r>
            <a:r>
              <a:rPr lang="en-US" dirty="0"/>
              <a:t>iPhone, iPad </a:t>
            </a:r>
            <a:r>
              <a:rPr lang="th-TH" dirty="0"/>
              <a:t>หรือ </a:t>
            </a:r>
            <a:r>
              <a:rPr lang="en-US" dirty="0"/>
              <a:t>Google </a:t>
            </a:r>
            <a:r>
              <a:rPr lang="en-US" dirty="0" smtClean="0"/>
              <a:t>Drive</a:t>
            </a:r>
            <a:endParaRPr lang="th-TH" dirty="0" smtClean="0"/>
          </a:p>
          <a:p>
            <a:pPr lvl="1"/>
            <a:endParaRPr lang="en-US" sz="1200" dirty="0" smtClean="0"/>
          </a:p>
          <a:p>
            <a:r>
              <a:rPr lang="th-TH" dirty="0" smtClean="0"/>
              <a:t>จริง ๆ แล้ว คือ บริการ</a:t>
            </a:r>
            <a:r>
              <a:rPr lang="th-TH" dirty="0"/>
              <a:t>ที่ครอบคลุมถึงการให้</a:t>
            </a:r>
            <a:r>
              <a:rPr lang="th-TH" dirty="0" smtClean="0"/>
              <a:t>ใช้</a:t>
            </a:r>
          </a:p>
          <a:p>
            <a:pPr lvl="1"/>
            <a:r>
              <a:rPr lang="th-TH" dirty="0" smtClean="0"/>
              <a:t>กำลังประมวลผล</a:t>
            </a:r>
          </a:p>
          <a:p>
            <a:pPr lvl="1"/>
            <a:r>
              <a:rPr lang="th-TH" dirty="0" smtClean="0"/>
              <a:t>หน่วย</a:t>
            </a:r>
            <a:r>
              <a:rPr lang="th-TH" dirty="0"/>
              <a:t>จัดเก็บข้อมูล </a:t>
            </a:r>
            <a:endParaRPr lang="th-TH" dirty="0" smtClean="0"/>
          </a:p>
          <a:p>
            <a:pPr lvl="1"/>
            <a:r>
              <a:rPr lang="th-TH" dirty="0" smtClean="0"/>
              <a:t>ระบบออนไลน์ต่าง ๆ จาก</a:t>
            </a:r>
            <a:r>
              <a:rPr lang="th-TH" dirty="0"/>
              <a:t>ผู้ให้บริการ เพื่อลดความยุ่งยากในการติดตั้ง ดูแล</a:t>
            </a:r>
            <a:r>
              <a:rPr lang="th-TH" dirty="0" smtClean="0"/>
              <a:t>ระบบ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th-TH" dirty="0" smtClean="0"/>
              <a:t>สรุป</a:t>
            </a:r>
            <a:r>
              <a:rPr lang="en-US" dirty="0" smtClean="0"/>
              <a:t>: </a:t>
            </a:r>
            <a:r>
              <a:rPr lang="th-TH" dirty="0"/>
              <a:t>	</a:t>
            </a:r>
            <a:r>
              <a:rPr lang="en-US" dirty="0" smtClean="0"/>
              <a:t>Cloud </a:t>
            </a:r>
            <a:r>
              <a:rPr lang="en-US" dirty="0"/>
              <a:t>Computing </a:t>
            </a:r>
            <a:r>
              <a:rPr lang="th-TH" dirty="0" smtClean="0"/>
              <a:t>คือ </a:t>
            </a:r>
          </a:p>
          <a:p>
            <a:pPr lvl="1"/>
            <a:r>
              <a:rPr lang="th-TH" dirty="0" smtClean="0"/>
              <a:t>การ</a:t>
            </a:r>
            <a:r>
              <a:rPr lang="th-TH" dirty="0"/>
              <a:t>ที่เราใช้ซอฟต์แวร์, ระบบ, และทรัพยากรของเครื่องคอมพิวเตอร์</a:t>
            </a:r>
            <a:r>
              <a:rPr lang="th-TH" b="1" dirty="0"/>
              <a:t>ของผู้</a:t>
            </a:r>
            <a:r>
              <a:rPr lang="th-TH" b="1" dirty="0" smtClean="0"/>
              <a:t>ให้บริการ</a:t>
            </a:r>
          </a:p>
          <a:p>
            <a:pPr lvl="1"/>
            <a:r>
              <a:rPr lang="th-TH" dirty="0" smtClean="0"/>
              <a:t>เราสามารถ</a:t>
            </a:r>
            <a:r>
              <a:rPr lang="th-TH" dirty="0"/>
              <a:t>เลือกกำลังการประมวลผล </a:t>
            </a:r>
            <a:r>
              <a:rPr lang="th-TH" dirty="0" smtClean="0"/>
              <a:t>จำนวน</a:t>
            </a:r>
            <a:r>
              <a:rPr lang="th-TH" dirty="0"/>
              <a:t>ทรัพยากร ได้ตามความต้องการในการใช้</a:t>
            </a:r>
            <a:r>
              <a:rPr lang="th-TH" dirty="0" smtClean="0"/>
              <a:t>งาน</a:t>
            </a:r>
          </a:p>
          <a:p>
            <a:pPr marL="914400" lvl="2" indent="0">
              <a:buNone/>
            </a:pPr>
            <a:r>
              <a:rPr lang="th-TH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th-TH" dirty="0">
                <a:sym typeface="Wingdings" panose="05000000000000000000" pitchFamily="2" charset="2"/>
              </a:rPr>
              <a:t>คิดเงินแบบใช้เท่าไร จ่ายเท่านั้น</a:t>
            </a:r>
            <a:endParaRPr lang="th-TH" dirty="0" smtClean="0"/>
          </a:p>
          <a:p>
            <a:pPr lvl="1"/>
            <a:r>
              <a:rPr lang="th-TH" dirty="0" smtClean="0"/>
              <a:t>เรา</a:t>
            </a:r>
            <a:r>
              <a:rPr lang="th-TH" dirty="0"/>
              <a:t>สามารถเข้าถึงข้อมูลบน </a:t>
            </a:r>
            <a:r>
              <a:rPr lang="en-US" dirty="0"/>
              <a:t>Cloud </a:t>
            </a:r>
            <a:r>
              <a:rPr lang="th-TH" dirty="0"/>
              <a:t>จากที่ไหนก็</a:t>
            </a:r>
            <a:r>
              <a:rPr lang="th-TH" dirty="0" smtClean="0"/>
              <a:t>ได้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152400" y="2493000"/>
            <a:ext cx="8839200" cy="3505200"/>
          </a:xfrm>
          <a:prstGeom prst="roundRect">
            <a:avLst>
              <a:gd name="adj" fmla="val 427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does Azure platform offer to developers?</a:t>
            </a:r>
            <a:endParaRPr lang="en-US" dirty="0"/>
          </a:p>
        </p:txBody>
      </p:sp>
      <p:sp>
        <p:nvSpPr>
          <p:cNvPr id="3" name="Rounded Rectangle 2"/>
          <p:cNvSpPr>
            <a:spLocks/>
          </p:cNvSpPr>
          <p:nvPr/>
        </p:nvSpPr>
        <p:spPr>
          <a:xfrm>
            <a:off x="2943000" y="2598208"/>
            <a:ext cx="2514600" cy="2273204"/>
          </a:xfrm>
          <a:prstGeom prst="roundRect">
            <a:avLst>
              <a:gd name="adj" fmla="val 6977"/>
            </a:avLst>
          </a:prstGeom>
          <a:solidFill>
            <a:schemeClr val="bg2"/>
          </a:solidFill>
          <a:ln w="2540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63" rtl="0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sz="2400" kern="12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Rounded Rectangle 3"/>
          <p:cNvSpPr>
            <a:spLocks/>
          </p:cNvSpPr>
          <p:nvPr/>
        </p:nvSpPr>
        <p:spPr>
          <a:xfrm>
            <a:off x="276001" y="2598208"/>
            <a:ext cx="2514600" cy="2273204"/>
          </a:xfrm>
          <a:prstGeom prst="roundRect">
            <a:avLst>
              <a:gd name="adj" fmla="val 7293"/>
            </a:avLst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63" rtl="0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sz="2400" kern="12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276000" y="5036608"/>
            <a:ext cx="8610599" cy="830792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l" defTabSz="914363" rtl="0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sz="2400" kern="12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 bwMode="auto">
          <a:xfrm>
            <a:off x="428400" y="34364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Service</a:t>
            </a:r>
            <a:b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</a:b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Bus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 bwMode="auto">
          <a:xfrm>
            <a:off x="428400" y="4122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Access</a:t>
            </a:r>
            <a:b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</a:b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Control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Rounded Rectangle 7"/>
          <p:cNvSpPr>
            <a:spLocks/>
          </p:cNvSpPr>
          <p:nvPr/>
        </p:nvSpPr>
        <p:spPr bwMode="auto">
          <a:xfrm>
            <a:off x="1571401" y="3436408"/>
            <a:ext cx="1066800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Workflow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 bwMode="auto">
          <a:xfrm>
            <a:off x="1571400" y="4122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…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9"/>
          <p:cNvSpPr>
            <a:spLocks/>
          </p:cNvSpPr>
          <p:nvPr/>
        </p:nvSpPr>
        <p:spPr bwMode="auto">
          <a:xfrm>
            <a:off x="3095400" y="34364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Database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ounded Rectangle 10"/>
          <p:cNvSpPr>
            <a:spLocks/>
          </p:cNvSpPr>
          <p:nvPr/>
        </p:nvSpPr>
        <p:spPr bwMode="auto">
          <a:xfrm>
            <a:off x="3095400" y="4122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Reporting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ounded Rectangle 11"/>
          <p:cNvSpPr>
            <a:spLocks/>
          </p:cNvSpPr>
          <p:nvPr/>
        </p:nvSpPr>
        <p:spPr bwMode="auto">
          <a:xfrm>
            <a:off x="4238401" y="3436408"/>
            <a:ext cx="1066800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Analytics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 bwMode="auto">
          <a:xfrm>
            <a:off x="4238400" y="4122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…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ounded Rectangle 13"/>
          <p:cNvSpPr>
            <a:spLocks/>
          </p:cNvSpPr>
          <p:nvPr/>
        </p:nvSpPr>
        <p:spPr bwMode="auto">
          <a:xfrm>
            <a:off x="428399" y="5127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Compute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ounded Rectangle 14"/>
          <p:cNvSpPr>
            <a:spLocks/>
          </p:cNvSpPr>
          <p:nvPr/>
        </p:nvSpPr>
        <p:spPr bwMode="auto">
          <a:xfrm>
            <a:off x="1566319" y="5127208"/>
            <a:ext cx="1066800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Storage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 bwMode="auto">
          <a:xfrm>
            <a:off x="2711860" y="5127208"/>
            <a:ext cx="1066800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Manage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5610000" y="2598208"/>
            <a:ext cx="2514600" cy="2273204"/>
          </a:xfrm>
          <a:prstGeom prst="roundRect">
            <a:avLst>
              <a:gd name="adj" fmla="val 6977"/>
            </a:avLst>
          </a:prstGeom>
          <a:solidFill>
            <a:schemeClr val="bg2"/>
          </a:solidFill>
          <a:ln w="2540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63" rtl="0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sz="2400" kern="12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 bwMode="auto">
          <a:xfrm>
            <a:off x="5762400" y="34364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Identity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Rounded Rectangle 18"/>
          <p:cNvSpPr>
            <a:spLocks/>
          </p:cNvSpPr>
          <p:nvPr/>
        </p:nvSpPr>
        <p:spPr bwMode="auto">
          <a:xfrm>
            <a:off x="5762400" y="4122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Devices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 bwMode="auto">
          <a:xfrm>
            <a:off x="6905401" y="3436408"/>
            <a:ext cx="1066800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Contacts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Rounded Rectangle 20"/>
          <p:cNvSpPr>
            <a:spLocks/>
          </p:cNvSpPr>
          <p:nvPr/>
        </p:nvSpPr>
        <p:spPr bwMode="auto">
          <a:xfrm>
            <a:off x="6905400" y="4122208"/>
            <a:ext cx="1059179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…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8277000" y="2598208"/>
            <a:ext cx="609600" cy="2273204"/>
          </a:xfrm>
          <a:prstGeom prst="roundRect">
            <a:avLst>
              <a:gd name="adj" fmla="val 27861"/>
            </a:avLst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363" rtl="0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…</a:t>
            </a:r>
            <a:endParaRPr lang="en-US" kern="12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Rounded Rectangle 22"/>
          <p:cNvSpPr>
            <a:spLocks/>
          </p:cNvSpPr>
          <p:nvPr/>
        </p:nvSpPr>
        <p:spPr bwMode="auto">
          <a:xfrm>
            <a:off x="3857400" y="5127208"/>
            <a:ext cx="1066800" cy="6096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…</a:t>
            </a:r>
            <a:endParaRPr lang="en-US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 bwMode="auto">
          <a:xfrm>
            <a:off x="228600" y="1447800"/>
            <a:ext cx="8686800" cy="838200"/>
          </a:xfrm>
          <a:prstGeom prst="round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3200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Your Applications</a:t>
            </a:r>
            <a:endParaRPr lang="en-US" sz="32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6" name="Picture 3" descr="C:\Users\maryfj\Desktop\PDC Visuals\Assets\Strata3D architecture chart\Logos\NET Services\NETServices_h_rg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733289"/>
            <a:ext cx="2209800" cy="51420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7" name="Picture 2" descr="C:\Users\maryfj\Desktop\PDC Visuals\Assets\Strata3D architecture chart\Logos\SQL Services\SQLServices_h_rgb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0" y="2676910"/>
            <a:ext cx="2111330" cy="57058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8" name="Picture 27" descr="LiveServices_h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743200"/>
            <a:ext cx="1981200" cy="55198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29" name="Picture 28" descr="WinAzure_h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5105400"/>
            <a:ext cx="3083124" cy="57596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0470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3, 2008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4AEC300-1891-4A15-80DD-83EB59F93E27}" type="slidenum">
              <a:rPr lang="en-US"/>
              <a:pPr/>
              <a:t>31</a:t>
            </a:fld>
            <a:endParaRPr lang="en-US">
              <a:latin typeface="Arial Unicode MS" pitchFamily="34" charset="-128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Google AppEngine vs. Amazon EC2/S3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2232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Google’s </a:t>
            </a:r>
            <a:r>
              <a:rPr lang="en-US" sz="4000" dirty="0" err="1" smtClean="0"/>
              <a:t>AppEngine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Amazon’s EC2</a:t>
            </a:r>
            <a:endParaRPr lang="en-US" sz="4000" dirty="0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114800"/>
            <a:ext cx="3810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AppEngine:</a:t>
            </a:r>
          </a:p>
          <a:p>
            <a:r>
              <a:rPr lang="en-US" sz="2000"/>
              <a:t>Higher-level functionality</a:t>
            </a:r>
            <a:br>
              <a:rPr lang="en-US" sz="2000"/>
            </a:br>
            <a:r>
              <a:rPr lang="en-US" sz="2000"/>
              <a:t>(e.g., automatic scaling)</a:t>
            </a:r>
          </a:p>
          <a:p>
            <a:r>
              <a:rPr lang="en-US" sz="2000"/>
              <a:t>More restrictive</a:t>
            </a:r>
            <a:br>
              <a:rPr lang="en-US" sz="2000"/>
            </a:br>
            <a:r>
              <a:rPr lang="en-US" sz="2000"/>
              <a:t>(e.g., respond to URL only)</a:t>
            </a:r>
          </a:p>
          <a:p>
            <a:r>
              <a:rPr lang="en-US" sz="2000"/>
              <a:t>Proprietary lock-in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114800"/>
            <a:ext cx="3810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EC2/S3:</a:t>
            </a:r>
          </a:p>
          <a:p>
            <a:r>
              <a:rPr lang="en-US" sz="2000"/>
              <a:t>Lower-level functionality</a:t>
            </a:r>
          </a:p>
          <a:p>
            <a:r>
              <a:rPr lang="en-US" sz="2000"/>
              <a:t>More flexible</a:t>
            </a:r>
          </a:p>
          <a:p>
            <a:r>
              <a:rPr lang="en-US" sz="2000"/>
              <a:t>Coarser billing model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953000" y="3444875"/>
            <a:ext cx="2971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057400" y="2225675"/>
            <a:ext cx="914400" cy="1600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181600" y="275907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VMs</a:t>
            </a:r>
            <a:br>
              <a:rPr lang="en-US" sz="2000"/>
            </a:br>
            <a:r>
              <a:rPr lang="en-US" sz="2000"/>
              <a:t>Flat File Storage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400175" y="12192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Python</a:t>
            </a:r>
            <a:br>
              <a:rPr lang="en-US" sz="2000"/>
            </a:br>
            <a:r>
              <a:rPr lang="en-US" sz="2000"/>
              <a:t>BigTable</a:t>
            </a:r>
            <a:br>
              <a:rPr lang="en-US" sz="2000"/>
            </a:br>
            <a:r>
              <a:rPr lang="en-US" sz="2000"/>
              <a:t>Other API’s</a:t>
            </a:r>
          </a:p>
        </p:txBody>
      </p:sp>
    </p:spTree>
    <p:extLst>
      <p:ext uri="{BB962C8B-B14F-4D97-AF65-F5344CB8AC3E}">
        <p14:creationId xmlns:p14="http://schemas.microsoft.com/office/powerpoint/2010/main" val="26908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สิ่งที่ต้องพิจารณาเมื่อใช้ </a:t>
            </a:r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ดูเรื่องต้นทุน</a:t>
            </a:r>
          </a:p>
          <a:p>
            <a:pPr lvl="1"/>
            <a:r>
              <a:rPr lang="en-US" dirty="0" smtClean="0"/>
              <a:t>CPU / Hour </a:t>
            </a:r>
          </a:p>
          <a:p>
            <a:pPr lvl="1"/>
            <a:r>
              <a:rPr lang="en-US" dirty="0" smtClean="0"/>
              <a:t>GB / day</a:t>
            </a:r>
          </a:p>
          <a:p>
            <a:r>
              <a:rPr lang="th-TH" dirty="0" smtClean="0"/>
              <a:t>ต้นทุนเรื่องการจัดการ </a:t>
            </a:r>
            <a:r>
              <a:rPr lang="en-US" dirty="0" smtClean="0"/>
              <a:t>Cloud + </a:t>
            </a:r>
            <a:r>
              <a:rPr lang="th-TH" dirty="0" smtClean="0"/>
              <a:t>อบรม</a:t>
            </a:r>
          </a:p>
          <a:p>
            <a:r>
              <a:rPr lang="th-TH" dirty="0" smtClean="0"/>
              <a:t>ความแตกต่างของ </a:t>
            </a:r>
            <a:r>
              <a:rPr lang="en-US" dirty="0" smtClean="0"/>
              <a:t>Cloud </a:t>
            </a:r>
            <a:r>
              <a:rPr lang="th-TH" dirty="0" smtClean="0"/>
              <a:t>ของแต่ละผู้ให้บริการ หรือ แต่ละ </a:t>
            </a:r>
            <a:r>
              <a:rPr lang="en-US" dirty="0" smtClean="0"/>
              <a:t>Software</a:t>
            </a:r>
          </a:p>
          <a:p>
            <a:r>
              <a:rPr lang="th-TH" dirty="0" smtClean="0"/>
              <a:t>ลองเริ่มใช้ทำ </a:t>
            </a:r>
            <a:r>
              <a:rPr lang="en-US" dirty="0" smtClean="0"/>
              <a:t>App </a:t>
            </a:r>
            <a:r>
              <a:rPr lang="th-TH" dirty="0" smtClean="0"/>
              <a:t>เบื้องต้น</a:t>
            </a:r>
            <a:r>
              <a:rPr lang="en-US" dirty="0" smtClean="0"/>
              <a:t> </a:t>
            </a:r>
            <a:r>
              <a:rPr lang="th-TH" dirty="0" smtClean="0"/>
              <a:t>และ เรียนรู้พฤติกรรมของมัน</a:t>
            </a:r>
          </a:p>
          <a:p>
            <a:r>
              <a:rPr lang="th-TH" dirty="0" smtClean="0"/>
              <a:t>หากใช้จริงควรจะพิจารณาเรื่องของ </a:t>
            </a:r>
            <a:r>
              <a:rPr lang="en-US" dirty="0" smtClean="0"/>
              <a:t>Service-Oriented Architecture </a:t>
            </a:r>
            <a:r>
              <a:rPr lang="th-TH" dirty="0" smtClean="0"/>
              <a:t>และ </a:t>
            </a:r>
            <a:r>
              <a:rPr lang="en-US" dirty="0" smtClean="0"/>
              <a:t>Disaster Recovery </a:t>
            </a:r>
            <a:r>
              <a:rPr lang="th-TH" dirty="0" smtClean="0"/>
              <a:t>ฯลฯ ด้วย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0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ใช้ </a:t>
            </a:r>
            <a:r>
              <a:rPr lang="en-US" dirty="0" smtClean="0"/>
              <a:t>Cloud </a:t>
            </a:r>
            <a:r>
              <a:rPr lang="th-TH" dirty="0" smtClean="0"/>
              <a:t>ถูกจริงหรือ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ต้นทุนมาจากหายแหล่ง</a:t>
            </a:r>
            <a:r>
              <a:rPr lang="th-TH" dirty="0"/>
              <a:t> </a:t>
            </a:r>
            <a:r>
              <a:rPr lang="th-TH" dirty="0" smtClean="0"/>
              <a:t>ทำให้การคิดต้นทุนค่อนข้างลำบาก</a:t>
            </a:r>
          </a:p>
          <a:p>
            <a:pPr lvl="1"/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RAM</a:t>
            </a:r>
            <a:endParaRPr lang="th-TH" dirty="0" smtClean="0"/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th-TH" dirty="0" smtClean="0"/>
              <a:t>ตัวบริหารจัดการเช่น (ดูเรื่อง </a:t>
            </a:r>
            <a:r>
              <a:rPr lang="en-US" dirty="0" smtClean="0"/>
              <a:t>High Availability)</a:t>
            </a:r>
            <a:endParaRPr lang="th-TH" dirty="0" smtClean="0"/>
          </a:p>
          <a:p>
            <a:r>
              <a:rPr lang="th-TH" dirty="0" smtClean="0"/>
              <a:t>ผู้ให้บริการสองแห่งคิดเงินไม่เหมือนกัน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Software </a:t>
            </a:r>
            <a:r>
              <a:rPr lang="th-TH" dirty="0" smtClean="0"/>
              <a:t>ช่วยเหลือไม่เหมือนกัน</a:t>
            </a:r>
          </a:p>
          <a:p>
            <a:pPr lvl="1"/>
            <a:r>
              <a:rPr lang="th-TH" dirty="0" smtClean="0"/>
              <a:t>อัตราการคิดเงิน (ต่อหน่วยการใช้งาน ต่อเวลา) ไม่เหมือนกัน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75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8" y="722646"/>
            <a:ext cx="8769782" cy="4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87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Cloud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BMC</a:t>
            </a:r>
          </a:p>
          <a:p>
            <a:r>
              <a:rPr lang="en-US" dirty="0" smtClean="0"/>
              <a:t>Dell Cloud</a:t>
            </a:r>
          </a:p>
          <a:p>
            <a:r>
              <a:rPr lang="en-US" dirty="0" smtClean="0"/>
              <a:t>IBM </a:t>
            </a:r>
            <a:r>
              <a:rPr lang="en-US" dirty="0" err="1" smtClean="0"/>
              <a:t>Bluemix</a:t>
            </a:r>
            <a:endParaRPr lang="en-US" dirty="0" smtClean="0"/>
          </a:p>
          <a:p>
            <a:r>
              <a:rPr lang="en-US" dirty="0" smtClean="0"/>
              <a:t>Microsoft Cloud</a:t>
            </a:r>
          </a:p>
          <a:p>
            <a:r>
              <a:rPr lang="en-US" dirty="0" smtClean="0"/>
              <a:t>VMWare </a:t>
            </a:r>
            <a:r>
              <a:rPr lang="en-US" dirty="0" err="1" smtClean="0"/>
              <a:t>vCloud</a:t>
            </a:r>
            <a:endParaRPr lang="en-US" dirty="0" smtClean="0"/>
          </a:p>
          <a:p>
            <a:r>
              <a:rPr lang="en-US" dirty="0" smtClean="0"/>
              <a:t>Citrix</a:t>
            </a:r>
          </a:p>
          <a:p>
            <a:r>
              <a:rPr lang="en-US" dirty="0" smtClean="0"/>
              <a:t>OpenStack</a:t>
            </a:r>
          </a:p>
          <a:p>
            <a:r>
              <a:rPr lang="en-US" dirty="0" err="1" smtClean="0"/>
              <a:t>Proxmox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5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vs. Private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เราอาจเลือกใช้ </a:t>
            </a:r>
            <a:r>
              <a:rPr lang="en-US" dirty="0" smtClean="0"/>
              <a:t>Private Cloud </a:t>
            </a:r>
            <a:r>
              <a:rPr lang="th-TH" dirty="0" smtClean="0"/>
              <a:t>ด้วยสาเหตุต่อไปนี้</a:t>
            </a:r>
          </a:p>
          <a:p>
            <a:r>
              <a:rPr lang="th-TH" dirty="0" smtClean="0"/>
              <a:t>รู้สึกว่า ข้อมูลความปลอดภัยกว่า มีความเป็นส่วนตัว</a:t>
            </a:r>
          </a:p>
          <a:p>
            <a:r>
              <a:rPr lang="th-TH" dirty="0" smtClean="0"/>
              <a:t>ไม่อยากยึดติดกับ </a:t>
            </a:r>
            <a:r>
              <a:rPr lang="en-US" dirty="0" smtClean="0"/>
              <a:t>Amazon / Google </a:t>
            </a:r>
          </a:p>
          <a:p>
            <a:r>
              <a:rPr lang="th-TH" dirty="0" smtClean="0"/>
              <a:t>เมื่อเราต้องการให้ประสิทธิภาพดีสุด ๆ (</a:t>
            </a:r>
            <a:r>
              <a:rPr lang="en-US" dirty="0" smtClean="0"/>
              <a:t>Cloud </a:t>
            </a:r>
            <a:r>
              <a:rPr lang="th-TH" dirty="0" smtClean="0"/>
              <a:t>ที่อยู่ในองค์ย่อดีกว่า)</a:t>
            </a:r>
          </a:p>
        </p:txBody>
      </p:sp>
    </p:spTree>
    <p:extLst>
      <p:ext uri="{BB962C8B-B14F-4D97-AF65-F5344CB8AC3E}">
        <p14:creationId xmlns:p14="http://schemas.microsoft.com/office/powerpoint/2010/main" val="2654377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ให้นิสิตแบ่งเป็น </a:t>
            </a:r>
            <a:r>
              <a:rPr lang="en-US" dirty="0" smtClean="0"/>
              <a:t>6 </a:t>
            </a:r>
            <a:r>
              <a:rPr lang="th-TH" dirty="0" smtClean="0"/>
              <a:t>กลุ่ม เพื่อเตรียมนำเสนอท้ายชั่วโมง เกี่ยวกับผู้ให้บริการ </a:t>
            </a:r>
            <a:r>
              <a:rPr lang="en-US" dirty="0" smtClean="0"/>
              <a:t>Cloud / Private Cloud </a:t>
            </a:r>
            <a:r>
              <a:rPr lang="th-TH" dirty="0" smtClean="0"/>
              <a:t>ดังต่อไปนี้</a:t>
            </a:r>
          </a:p>
          <a:p>
            <a:pPr lvl="1"/>
            <a:r>
              <a:rPr lang="en-US" dirty="0" smtClean="0"/>
              <a:t>Amazon web service (AWS)</a:t>
            </a:r>
          </a:p>
          <a:p>
            <a:pPr lvl="1"/>
            <a:r>
              <a:rPr lang="en-US" dirty="0" smtClean="0"/>
              <a:t>Microsoft Azure</a:t>
            </a:r>
          </a:p>
          <a:p>
            <a:pPr lvl="1"/>
            <a:r>
              <a:rPr lang="en-US" dirty="0" smtClean="0"/>
              <a:t>Google </a:t>
            </a:r>
            <a:r>
              <a:rPr lang="en-US" dirty="0" err="1" smtClean="0"/>
              <a:t>AppEngine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smtClean="0"/>
              <a:t>Google Cloud Platform</a:t>
            </a:r>
          </a:p>
          <a:p>
            <a:pPr lvl="1"/>
            <a:r>
              <a:rPr lang="en-US" dirty="0" err="1"/>
              <a:t>vCloud</a:t>
            </a:r>
            <a:endParaRPr lang="en-US" dirty="0"/>
          </a:p>
          <a:p>
            <a:pPr lvl="1"/>
            <a:r>
              <a:rPr lang="en-US" dirty="0" smtClean="0"/>
              <a:t>OpenStack</a:t>
            </a:r>
          </a:p>
          <a:p>
            <a:pPr lvl="1"/>
            <a:r>
              <a:rPr lang="en-US" dirty="0" err="1" smtClean="0"/>
              <a:t>Proxmox</a:t>
            </a:r>
            <a:endParaRPr lang="en-US" dirty="0" smtClean="0"/>
          </a:p>
          <a:p>
            <a:r>
              <a:rPr lang="th-TH" dirty="0" smtClean="0"/>
              <a:t>โดยให้นำเสนอว่า</a:t>
            </a:r>
          </a:p>
          <a:p>
            <a:pPr lvl="1"/>
            <a:r>
              <a:rPr lang="th-TH" dirty="0" smtClean="0"/>
              <a:t>แต่ละผู้ให้บริการ</a:t>
            </a:r>
            <a:r>
              <a:rPr lang="en-US" dirty="0" smtClean="0"/>
              <a:t> / Software </a:t>
            </a:r>
            <a:r>
              <a:rPr lang="th-TH" dirty="0" smtClean="0"/>
              <a:t>มีบริการอะไรให้บ้าง</a:t>
            </a:r>
          </a:p>
          <a:p>
            <a:pPr lvl="1"/>
            <a:r>
              <a:rPr lang="th-TH" dirty="0" smtClean="0"/>
              <a:t>ผู้ใช้ควรจะเลือกใช้แต่ละบริการเมื่อใด</a:t>
            </a:r>
            <a:endParaRPr lang="en-US" dirty="0" smtClean="0"/>
          </a:p>
          <a:p>
            <a:pPr lvl="1"/>
            <a:r>
              <a:rPr lang="th-TH" dirty="0" smtClean="0"/>
              <a:t>หา </a:t>
            </a:r>
            <a:r>
              <a:rPr lang="en-US" dirty="0" smtClean="0"/>
              <a:t>VDO </a:t>
            </a:r>
            <a:r>
              <a:rPr lang="th-TH" dirty="0" smtClean="0"/>
              <a:t>วิธีใช้แต่ละบริการมาประกอบการนำเสนอว่า ใช้อย่างไร เช่น สร้างเครื่องเสมือน เครือข่ายเสมือนทำอย่างไร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708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as a Service (SaaS)</a:t>
            </a:r>
          </a:p>
          <a:p>
            <a:r>
              <a:rPr lang="en-US" dirty="0"/>
              <a:t>Platform as a Service (PaaS)</a:t>
            </a:r>
          </a:p>
          <a:p>
            <a:r>
              <a:rPr lang="en-US" dirty="0"/>
              <a:t>Infrastructure as a Service (IaaS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8" name="Picture 4" descr="cloud computing - what is cloud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46" y="3580539"/>
            <a:ext cx="33147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as a Service (SaaS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บริการให้เช่า</a:t>
            </a:r>
            <a:r>
              <a:rPr lang="th-TH" dirty="0"/>
              <a:t>ใช้บริการซอฟต์แวร์หรือแอพพลิเคชั่น ผ่าน</a:t>
            </a:r>
            <a:r>
              <a:rPr lang="th-TH" dirty="0" smtClean="0"/>
              <a:t>อินเทอร์เน็ต</a:t>
            </a:r>
          </a:p>
          <a:p>
            <a:r>
              <a:rPr lang="th-TH" dirty="0" smtClean="0"/>
              <a:t>ผู้ใช้ไม่</a:t>
            </a:r>
            <a:r>
              <a:rPr lang="th-TH" dirty="0"/>
              <a:t>ต้อง</a:t>
            </a:r>
            <a:r>
              <a:rPr lang="th-TH" dirty="0" smtClean="0"/>
              <a:t>ลงทุนสร้าง</a:t>
            </a:r>
            <a:r>
              <a:rPr lang="th-TH" dirty="0"/>
              <a:t>ระบบคอมพิวเตอร์ </a:t>
            </a:r>
            <a:r>
              <a:rPr lang="th-TH" dirty="0" smtClean="0"/>
              <a:t>ซอฟต์แวร์เอง</a:t>
            </a:r>
          </a:p>
          <a:p>
            <a:r>
              <a:rPr lang="th-TH" dirty="0" smtClean="0"/>
              <a:t>ประหยัดค่าดูแลระบบ</a:t>
            </a:r>
            <a:endParaRPr lang="en-US" dirty="0" smtClean="0"/>
          </a:p>
          <a:p>
            <a:r>
              <a:rPr lang="th-TH" dirty="0" smtClean="0"/>
              <a:t>เช่น </a:t>
            </a:r>
            <a:r>
              <a:rPr lang="en-US" dirty="0" smtClean="0"/>
              <a:t>Gmail, Google Doc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7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as a Service (PaaS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ผู้</a:t>
            </a:r>
            <a:r>
              <a:rPr lang="th-TH" dirty="0"/>
              <a:t>ให้บริการจะเตรียมพื้นฐานต่างๆ เหล่านี้ไว้ให้เราต่อยอดได้เลย  </a:t>
            </a:r>
            <a:endParaRPr lang="th-TH" dirty="0" smtClean="0"/>
          </a:p>
          <a:p>
            <a:pPr lvl="1"/>
            <a:r>
              <a:rPr lang="en-US" dirty="0" smtClean="0"/>
              <a:t>Hardware</a:t>
            </a:r>
            <a:r>
              <a:rPr lang="en-US" dirty="0"/>
              <a:t>, Software, </a:t>
            </a:r>
            <a:r>
              <a:rPr lang="th-TH" dirty="0"/>
              <a:t>และ</a:t>
            </a:r>
            <a:r>
              <a:rPr lang="th-TH" dirty="0" smtClean="0"/>
              <a:t>ชุดคำสั่ง (เรียกว่า </a:t>
            </a:r>
            <a:r>
              <a:rPr lang="en-US" dirty="0" smtClean="0"/>
              <a:t>Platform)</a:t>
            </a:r>
            <a:endParaRPr lang="th-TH" dirty="0" smtClean="0"/>
          </a:p>
          <a:p>
            <a:pPr lvl="1"/>
            <a:r>
              <a:rPr lang="th-TH" dirty="0" smtClean="0"/>
              <a:t>ลดต้นทุนและเวลาที่ใช้ในการพัฒนาซอฟท์แวร์อย่างมาก</a:t>
            </a:r>
            <a:endParaRPr lang="en-US" dirty="0" smtClean="0"/>
          </a:p>
          <a:p>
            <a:r>
              <a:rPr lang="th-TH" dirty="0" smtClean="0"/>
              <a:t>ตัวอย่าง</a:t>
            </a:r>
            <a:r>
              <a:rPr lang="en-US" dirty="0" smtClean="0"/>
              <a:t>: Google App Engine, Microsoft Azure </a:t>
            </a:r>
            <a:r>
              <a:rPr lang="th-TH" dirty="0" smtClean="0"/>
              <a:t>ที่หลายๆบริษัทนำมาใช้เพื่อลดต้นทุนและเป็นตัวช่วยในการทำงาน</a:t>
            </a:r>
          </a:p>
          <a:p>
            <a:r>
              <a:rPr lang="en-US" b="1" dirty="0" smtClean="0"/>
              <a:t>Snapchat</a:t>
            </a:r>
            <a:r>
              <a:rPr lang="en-US" dirty="0"/>
              <a:t> </a:t>
            </a:r>
            <a:r>
              <a:rPr lang="th-TH" dirty="0"/>
              <a:t>ก็เลือกเช่าใช้บริการ </a:t>
            </a:r>
            <a:r>
              <a:rPr lang="en-US" b="1" dirty="0"/>
              <a:t>PaaS</a:t>
            </a:r>
            <a:r>
              <a:rPr lang="en-US" dirty="0"/>
              <a:t> </a:t>
            </a:r>
            <a:r>
              <a:rPr lang="th-TH" dirty="0"/>
              <a:t>อย่าง </a:t>
            </a:r>
            <a:r>
              <a:rPr lang="en-US" dirty="0"/>
              <a:t>Google App Engine </a:t>
            </a:r>
            <a:r>
              <a:rPr lang="th-TH" dirty="0"/>
              <a:t>ทำให้สามารถพัฒนาแอพที่ให้บริการคนจำนวนมหาศาลได้ โดยใช้เวลาพัฒนาไม่นานด้วยทีมงานแค่ไม่กี่คน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Infrastructure as a Service (IaaS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เป็นบริการให้ใช้โครงสร้างพื้นฐานทางคอมพิวเตอร์อย่าง หน่วยประมวลผล ระบบจัดเก็บข้อมูล ระบบเครือข่าย ในรูปแบบระบบเสมือน (</a:t>
            </a:r>
            <a:r>
              <a:rPr lang="en-US" dirty="0" smtClean="0"/>
              <a:t>Virtualization)</a:t>
            </a:r>
          </a:p>
          <a:p>
            <a:r>
              <a:rPr lang="th-TH" dirty="0" smtClean="0"/>
              <a:t>ข้อดี</a:t>
            </a:r>
          </a:p>
          <a:p>
            <a:pPr lvl="1"/>
            <a:r>
              <a:rPr lang="th-TH" dirty="0" smtClean="0"/>
              <a:t>องค์กร</a:t>
            </a:r>
            <a:r>
              <a:rPr lang="th-TH" dirty="0"/>
              <a:t>ไม่ต้องลงทุนสิ่งเหล่านี้</a:t>
            </a:r>
            <a:r>
              <a:rPr lang="th-TH" dirty="0" smtClean="0"/>
              <a:t>เอง</a:t>
            </a:r>
          </a:p>
          <a:p>
            <a:pPr lvl="1"/>
            <a:r>
              <a:rPr lang="th-TH" dirty="0" smtClean="0"/>
              <a:t>ยืดหยุ่น</a:t>
            </a:r>
            <a:r>
              <a:rPr lang="th-TH" dirty="0"/>
              <a:t>ในการปรับเปลี่ยนโครงสร้างระบบไอทีขององค์กรในทุก</a:t>
            </a:r>
            <a:r>
              <a:rPr lang="th-TH" dirty="0" smtClean="0"/>
              <a:t>รูปแบบ</a:t>
            </a:r>
          </a:p>
          <a:p>
            <a:pPr lvl="1"/>
            <a:r>
              <a:rPr lang="th-TH" dirty="0" smtClean="0"/>
              <a:t>ขยาย</a:t>
            </a:r>
            <a:r>
              <a:rPr lang="th-TH" dirty="0"/>
              <a:t>ได้ง่าย ขยายได้ทีละนิดตามความเติบโตขององค์กรก็</a:t>
            </a:r>
            <a:r>
              <a:rPr lang="th-TH" dirty="0" smtClean="0"/>
              <a:t>ได้</a:t>
            </a:r>
          </a:p>
          <a:p>
            <a:pPr lvl="1"/>
            <a:r>
              <a:rPr lang="th-TH" dirty="0" smtClean="0"/>
              <a:t>ลดค</a:t>
            </a:r>
            <a:r>
              <a:rPr lang="th-TH" dirty="0"/>
              <a:t>วามยุ่งยากในการดูแล เพราะหน้าที่ในการดูแล จะอยู่ที่ผู้ให้บริการ</a:t>
            </a:r>
          </a:p>
          <a:p>
            <a:r>
              <a:rPr lang="th-TH" dirty="0" smtClean="0"/>
              <a:t>เช่น </a:t>
            </a:r>
            <a:r>
              <a:rPr lang="th-TH" dirty="0"/>
              <a:t>บริการ </a:t>
            </a:r>
            <a:r>
              <a:rPr lang="en-US" dirty="0"/>
              <a:t>Cloud storage </a:t>
            </a:r>
            <a:r>
              <a:rPr lang="th-TH" dirty="0"/>
              <a:t>อย่าง </a:t>
            </a:r>
            <a:r>
              <a:rPr lang="en-US" dirty="0" err="1" smtClean="0"/>
              <a:t>DropBox</a:t>
            </a:r>
            <a:r>
              <a:rPr lang="th-TH" dirty="0" smtClean="0"/>
              <a:t>, </a:t>
            </a:r>
            <a:r>
              <a:rPr lang="th-TH" dirty="0"/>
              <a:t>บริการให้เช่า เซิร์ฟเวอร์เสมือน เพื่อใช้ลงและรันแอพพลิเคชั่นใดๆตามที่เราต้องการไม่ว่าจะเป็น </a:t>
            </a:r>
            <a:r>
              <a:rPr lang="en-US" dirty="0"/>
              <a:t>Web Application </a:t>
            </a:r>
            <a:r>
              <a:rPr lang="th-TH" dirty="0"/>
              <a:t>หรือ </a:t>
            </a:r>
            <a:r>
              <a:rPr lang="en-US" dirty="0"/>
              <a:t>Software </a:t>
            </a:r>
            <a:r>
              <a:rPr lang="th-TH" dirty="0"/>
              <a:t>เฉพาะด้านขององค์กร เป็น</a:t>
            </a:r>
            <a:r>
              <a:rPr lang="th-TH" dirty="0" smtClean="0"/>
              <a:t>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95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-images-1.medium.com/max/800/1*oC_QyklbebJ2lRifOEXcE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/>
          <a:stretch/>
        </p:blipFill>
        <p:spPr bwMode="auto">
          <a:xfrm>
            <a:off x="427718" y="1196412"/>
            <a:ext cx="8494096" cy="44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 </a:t>
            </a:r>
            <a:r>
              <a:rPr lang="en-US" dirty="0" smtClean="0"/>
              <a:t>Cloud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06" y="1843799"/>
            <a:ext cx="5553281" cy="47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1070</Words>
  <Application>Microsoft Office PowerPoint</Application>
  <PresentationFormat>On-screen Show (4:3)</PresentationFormat>
  <Paragraphs>211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 Unicode MS</vt:lpstr>
      <vt:lpstr>Angsana New</vt:lpstr>
      <vt:lpstr>Arial</vt:lpstr>
      <vt:lpstr>Calibri</vt:lpstr>
      <vt:lpstr>Calibri Light</vt:lpstr>
      <vt:lpstr>Century Gothic</vt:lpstr>
      <vt:lpstr>Cordia New</vt:lpstr>
      <vt:lpstr>Palatino Linotype</vt:lpstr>
      <vt:lpstr>Segoe UI</vt:lpstr>
      <vt:lpstr>Wingdings</vt:lpstr>
      <vt:lpstr>Office Theme</vt:lpstr>
      <vt:lpstr>Cloud Computing</vt:lpstr>
      <vt:lpstr>PowerPoint Presentation</vt:lpstr>
      <vt:lpstr>Cloud Computing คืออะไร?</vt:lpstr>
      <vt:lpstr>Cloud Service Models</vt:lpstr>
      <vt:lpstr>Software as a Service (SaaS)</vt:lpstr>
      <vt:lpstr>Platform as a Service (PaaS)</vt:lpstr>
      <vt:lpstr>Infrastructure as a Service (IaaS)</vt:lpstr>
      <vt:lpstr>PowerPoint Presentation</vt:lpstr>
      <vt:lpstr>ประเภทของ Cloud</vt:lpstr>
      <vt:lpstr>PowerPoint Presentation</vt:lpstr>
      <vt:lpstr>PowerPoint Presentation</vt:lpstr>
      <vt:lpstr>เบื้องหลัง Cloud Service</vt:lpstr>
      <vt:lpstr>Microsoft Dublin Data Center</vt:lpstr>
      <vt:lpstr>Google Data Center at Douglas County</vt:lpstr>
      <vt:lpstr>Inside Google Data Center</vt:lpstr>
      <vt:lpstr>Google Data Center at Douglas County : Carrying water in and out</vt:lpstr>
      <vt:lpstr>Cloud Infrastructure</vt:lpstr>
      <vt:lpstr>ทำไมต้องบริการคลาวด์คอมพิวติ้ง?</vt:lpstr>
      <vt:lpstr>ทำไม Cloud Computing  ถึงดัง</vt:lpstr>
      <vt:lpstr>Enabling Technology: Virtualization</vt:lpstr>
      <vt:lpstr>Enabling Technologies</vt:lpstr>
      <vt:lpstr>ทำไมต้อง Virtualization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Features of Cloud Providers</vt:lpstr>
      <vt:lpstr>AWS</vt:lpstr>
      <vt:lpstr>What does Azure platform offer to developers?</vt:lpstr>
      <vt:lpstr>Google’s AppEngine vs Amazon’s EC2</vt:lpstr>
      <vt:lpstr>สิ่งที่ต้องพิจารณาเมื่อใช้ Cloud</vt:lpstr>
      <vt:lpstr>ใช้ Cloud ถูกจริงหรือ ?</vt:lpstr>
      <vt:lpstr>PowerPoint Presentation</vt:lpstr>
      <vt:lpstr>Private Cloud</vt:lpstr>
      <vt:lpstr>Public vs. Private Cloud</vt:lpstr>
      <vt:lpstr>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Nutthanon Leelathakul</dc:creator>
  <cp:lastModifiedBy>Nutthanon Leelathakul</cp:lastModifiedBy>
  <cp:revision>25</cp:revision>
  <dcterms:created xsi:type="dcterms:W3CDTF">2017-11-20T07:50:32Z</dcterms:created>
  <dcterms:modified xsi:type="dcterms:W3CDTF">2017-11-20T17:48:17Z</dcterms:modified>
</cp:coreProperties>
</file>